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46" r:id="rId3"/>
    <p:sldId id="306" r:id="rId4"/>
    <p:sldId id="340" r:id="rId5"/>
    <p:sldId id="288" r:id="rId6"/>
    <p:sldId id="339" r:id="rId7"/>
    <p:sldId id="344" r:id="rId8"/>
    <p:sldId id="341" r:id="rId9"/>
    <p:sldId id="316" r:id="rId10"/>
    <p:sldId id="332" r:id="rId11"/>
    <p:sldId id="320" r:id="rId12"/>
    <p:sldId id="342" r:id="rId13"/>
    <p:sldId id="323" r:id="rId14"/>
    <p:sldId id="343" r:id="rId15"/>
    <p:sldId id="329" r:id="rId16"/>
    <p:sldId id="330" r:id="rId17"/>
    <p:sldId id="327" r:id="rId18"/>
    <p:sldId id="331" r:id="rId19"/>
    <p:sldId id="318" r:id="rId20"/>
    <p:sldId id="337" r:id="rId21"/>
    <p:sldId id="307" r:id="rId22"/>
    <p:sldId id="345" r:id="rId23"/>
    <p:sldId id="325" r:id="rId24"/>
    <p:sldId id="314" r:id="rId25"/>
    <p:sldId id="313" r:id="rId26"/>
    <p:sldId id="336" r:id="rId27"/>
    <p:sldId id="312" r:id="rId28"/>
    <p:sldId id="298" r:id="rId29"/>
    <p:sldId id="305" r:id="rId30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5FD"/>
    <a:srgbClr val="FF6600"/>
    <a:srgbClr val="D9D9D9"/>
    <a:srgbClr val="F2F2F2"/>
    <a:srgbClr val="FFFFFF"/>
    <a:srgbClr val="B4DCFA"/>
    <a:srgbClr val="66CCFF"/>
    <a:srgbClr val="0D79CA"/>
    <a:srgbClr val="8CC9F7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14" autoAdjust="0"/>
    <p:restoredTop sz="94660"/>
  </p:normalViewPr>
  <p:slideViewPr>
    <p:cSldViewPr snapToGrid="0">
      <p:cViewPr varScale="1">
        <p:scale>
          <a:sx n="95" d="100"/>
          <a:sy n="95" d="100"/>
        </p:scale>
        <p:origin x="-64" y="-1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16D0601-24D1-4243-BFD2-053D374A8230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C7F3E677-5D4F-4C56-B104-01504E7F8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33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63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72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3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3"/>
          </p:nvPr>
        </p:nvSpPr>
        <p:spPr>
          <a:xfrm>
            <a:off x="10287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36068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5"/>
          </p:nvPr>
        </p:nvSpPr>
        <p:spPr>
          <a:xfrm>
            <a:off x="61849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6"/>
          </p:nvPr>
        </p:nvSpPr>
        <p:spPr>
          <a:xfrm>
            <a:off x="87630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472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35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47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9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2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02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4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C872D-C668-4AF2-BCBD-16EDD74B9A2D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7754-EB69-4271-83F0-4EC2174974D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8" y="20319"/>
            <a:ext cx="5398132" cy="659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0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hyperlink" Target="http://powerpoint.sage-fox.com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2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microsoft.com/office/2007/relationships/hdphoto" Target="../media/hdphoto4.wdp"/><Relationship Id="rId2" Type="http://schemas.openxmlformats.org/officeDocument/2006/relationships/image" Target="../media/image15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microsoft.com/office/2007/relationships/hdphoto" Target="../media/hdphoto3.wdp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5"/>
          <p:cNvSpPr/>
          <p:nvPr/>
        </p:nvSpPr>
        <p:spPr>
          <a:xfrm>
            <a:off x="1070187" y="1320783"/>
            <a:ext cx="10993120" cy="138855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Down Arrow Callout 51"/>
          <p:cNvSpPr>
            <a:spLocks noChangeAspect="1"/>
          </p:cNvSpPr>
          <p:nvPr/>
        </p:nvSpPr>
        <p:spPr>
          <a:xfrm rot="10800000" flipH="1">
            <a:off x="3068364" y="2626337"/>
            <a:ext cx="9044969" cy="461665"/>
          </a:xfrm>
          <a:prstGeom prst="homePlate">
            <a:avLst>
              <a:gd name="adj" fmla="val 0"/>
            </a:avLst>
          </a:prstGeom>
          <a:solidFill>
            <a:srgbClr val="00B0F0">
              <a:alpha val="69804"/>
            </a:srgb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46103" y="1126709"/>
            <a:ext cx="1893533" cy="1981014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35725" y="1249676"/>
            <a:ext cx="4757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spc="6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智慧教育</a:t>
            </a:r>
            <a:endParaRPr lang="en-US" altLang="zh-CN" sz="7200" b="1" spc="600" dirty="0" smtClean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5877" y="1341104"/>
            <a:ext cx="4757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spc="600" dirty="0" smtClean="0">
                <a:solidFill>
                  <a:srgbClr val="FF66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智慧教育</a:t>
            </a:r>
            <a:endParaRPr lang="en-US" altLang="zh-CN" sz="7200" b="1" spc="600" dirty="0" smtClean="0">
              <a:solidFill>
                <a:srgbClr val="FF660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80913" y="2626340"/>
            <a:ext cx="2108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spc="6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商业计划书</a:t>
            </a:r>
            <a:endParaRPr lang="en-US" altLang="zh-CN" sz="2400" spc="6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39" name="图片 38" descr="C:\Users\david\AppData\Local\Microsoft\Windows\INetCache\Content.Word\logo_256x256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78" y="1136137"/>
            <a:ext cx="2420113" cy="2292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work\work3\classkull\psd\classkull_logo_pp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989" y="4664075"/>
            <a:ext cx="1798638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16"/>
          <p:cNvGrpSpPr/>
          <p:nvPr/>
        </p:nvGrpSpPr>
        <p:grpSpPr>
          <a:xfrm>
            <a:off x="3054818" y="2549035"/>
            <a:ext cx="9044968" cy="45719"/>
            <a:chOff x="4894426" y="4359681"/>
            <a:chExt cx="3840480" cy="91440"/>
          </a:xfrm>
        </p:grpSpPr>
        <p:grpSp>
          <p:nvGrpSpPr>
            <p:cNvPr id="22" name="Group 17"/>
            <p:cNvGrpSpPr/>
            <p:nvPr/>
          </p:nvGrpSpPr>
          <p:grpSpPr>
            <a:xfrm>
              <a:off x="4894426" y="4359681"/>
              <a:ext cx="1920240" cy="91440"/>
              <a:chOff x="4842405" y="3200400"/>
              <a:chExt cx="1920240" cy="91440"/>
            </a:xfrm>
          </p:grpSpPr>
          <p:sp>
            <p:nvSpPr>
              <p:cNvPr id="27" name="Rectangle 28"/>
              <p:cNvSpPr/>
              <p:nvPr/>
            </p:nvSpPr>
            <p:spPr>
              <a:xfrm>
                <a:off x="4842405" y="3200400"/>
                <a:ext cx="640080" cy="91440"/>
              </a:xfrm>
              <a:prstGeom prst="rect">
                <a:avLst/>
              </a:prstGeom>
              <a:solidFill>
                <a:srgbClr val="FF7467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8" name="Rectangle 29"/>
              <p:cNvSpPr/>
              <p:nvPr/>
            </p:nvSpPr>
            <p:spPr>
              <a:xfrm>
                <a:off x="5482485" y="3200400"/>
                <a:ext cx="640080" cy="91440"/>
              </a:xfrm>
              <a:prstGeom prst="rect">
                <a:avLst/>
              </a:prstGeom>
              <a:solidFill>
                <a:srgbClr val="4CC8EC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" name="Rectangle 30"/>
              <p:cNvSpPr/>
              <p:nvPr/>
            </p:nvSpPr>
            <p:spPr>
              <a:xfrm>
                <a:off x="6122565" y="3200400"/>
                <a:ext cx="640080" cy="91440"/>
              </a:xfrm>
              <a:prstGeom prst="rect">
                <a:avLst/>
              </a:prstGeom>
              <a:solidFill>
                <a:srgbClr val="EABF4C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23" name="Group 21"/>
            <p:cNvGrpSpPr/>
            <p:nvPr/>
          </p:nvGrpSpPr>
          <p:grpSpPr>
            <a:xfrm>
              <a:off x="6814666" y="4359681"/>
              <a:ext cx="1920240" cy="91440"/>
              <a:chOff x="4842405" y="3200400"/>
              <a:chExt cx="1920240" cy="91440"/>
            </a:xfrm>
          </p:grpSpPr>
          <p:sp>
            <p:nvSpPr>
              <p:cNvPr id="24" name="Rectangle 22"/>
              <p:cNvSpPr/>
              <p:nvPr/>
            </p:nvSpPr>
            <p:spPr>
              <a:xfrm>
                <a:off x="4842405" y="3200400"/>
                <a:ext cx="640080" cy="91440"/>
              </a:xfrm>
              <a:prstGeom prst="rect">
                <a:avLst/>
              </a:prstGeom>
              <a:solidFill>
                <a:srgbClr val="57CCC6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5" name="Rectangle 26"/>
              <p:cNvSpPr/>
              <p:nvPr/>
            </p:nvSpPr>
            <p:spPr>
              <a:xfrm>
                <a:off x="5482485" y="3200400"/>
                <a:ext cx="640080" cy="91440"/>
              </a:xfrm>
              <a:prstGeom prst="rect">
                <a:avLst/>
              </a:prstGeom>
              <a:solidFill>
                <a:srgbClr val="524E67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6" name="Rectangle 27"/>
              <p:cNvSpPr/>
              <p:nvPr/>
            </p:nvSpPr>
            <p:spPr>
              <a:xfrm>
                <a:off x="6122565" y="3200400"/>
                <a:ext cx="640080" cy="91440"/>
              </a:xfrm>
              <a:prstGeom prst="rect">
                <a:avLst/>
              </a:prstGeom>
              <a:solidFill>
                <a:srgbClr val="FF7467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508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矩形 90"/>
          <p:cNvSpPr/>
          <p:nvPr/>
        </p:nvSpPr>
        <p:spPr>
          <a:xfrm>
            <a:off x="805219" y="5974300"/>
            <a:ext cx="10491416" cy="4146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Rectangle 5"/>
          <p:cNvSpPr/>
          <p:nvPr/>
        </p:nvSpPr>
        <p:spPr>
          <a:xfrm>
            <a:off x="859241" y="2356366"/>
            <a:ext cx="2163768" cy="3368870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0" name="Rectangle 5"/>
          <p:cNvSpPr/>
          <p:nvPr/>
        </p:nvSpPr>
        <p:spPr>
          <a:xfrm>
            <a:off x="6221570" y="2356366"/>
            <a:ext cx="2330140" cy="336887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1" name="Rectangle 5"/>
          <p:cNvSpPr/>
          <p:nvPr/>
        </p:nvSpPr>
        <p:spPr>
          <a:xfrm>
            <a:off x="3461109" y="2356366"/>
            <a:ext cx="2330140" cy="336887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9" name="Rectangle 5"/>
          <p:cNvSpPr/>
          <p:nvPr/>
        </p:nvSpPr>
        <p:spPr>
          <a:xfrm>
            <a:off x="8966495" y="2356366"/>
            <a:ext cx="2330140" cy="336887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 flipH="1">
            <a:off x="648269" y="2785942"/>
            <a:ext cx="10897736" cy="12264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五边形 71"/>
          <p:cNvSpPr/>
          <p:nvPr/>
        </p:nvSpPr>
        <p:spPr>
          <a:xfrm>
            <a:off x="3461109" y="2356366"/>
            <a:ext cx="7835525" cy="429576"/>
          </a:xfrm>
          <a:prstGeom prst="homePlate">
            <a:avLst>
              <a:gd name="adj" fmla="val 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93199" y="2432655"/>
            <a:ext cx="1865960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能解决问题</a:t>
            </a:r>
            <a:endParaRPr lang="en-US" altLang="zh-CN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026" name="Picture 2" descr="C:\work\work3\classkull\ref\phet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644" y="2889673"/>
            <a:ext cx="1999070" cy="87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3526117" y="3729784"/>
            <a:ext cx="2140330" cy="27699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https://phet.colorado.edu/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41511" y="258228"/>
            <a:ext cx="5508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产品的  设计理念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71844" y="5966200"/>
            <a:ext cx="89208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zh-CN" sz="1100" dirty="0">
                <a:solidFill>
                  <a:schemeClr val="bg1">
                    <a:lumMod val="50000"/>
                  </a:schemeClr>
                </a:solidFill>
              </a:rPr>
              <a:t>发现式学习</a:t>
            </a:r>
            <a:r>
              <a:rPr lang="zh-CN" altLang="zh-CN" sz="1100" dirty="0" smtClean="0">
                <a:solidFill>
                  <a:schemeClr val="bg1">
                    <a:lumMod val="50000"/>
                  </a:schemeClr>
                </a:solidFill>
              </a:rPr>
              <a:t>，是</a:t>
            </a:r>
            <a:r>
              <a:rPr lang="zh-CN" altLang="zh-CN" sz="1100" dirty="0">
                <a:solidFill>
                  <a:schemeClr val="bg1">
                    <a:lumMod val="50000"/>
                  </a:schemeClr>
                </a:solidFill>
              </a:rPr>
              <a:t>指，独自去发现新知识，可以让学生在解决问题的过程中快速有效的</a:t>
            </a:r>
            <a:r>
              <a:rPr lang="zh-CN" altLang="zh-CN" sz="1100" dirty="0" smtClean="0">
                <a:solidFill>
                  <a:schemeClr val="bg1">
                    <a:lumMod val="50000"/>
                  </a:schemeClr>
                </a:solidFill>
              </a:rPr>
              <a:t>学习</a:t>
            </a:r>
            <a:endParaRPr lang="en-US" altLang="zh-CN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zh-CN" altLang="zh-CN" sz="1100" dirty="0" smtClean="0">
                <a:solidFill>
                  <a:schemeClr val="bg1">
                    <a:lumMod val="50000"/>
                  </a:schemeClr>
                </a:solidFill>
              </a:rPr>
              <a:t>游戏</a:t>
            </a:r>
            <a:r>
              <a:rPr lang="zh-CN" altLang="zh-CN" sz="1100" dirty="0">
                <a:solidFill>
                  <a:schemeClr val="bg1">
                    <a:lumMod val="50000"/>
                  </a:schemeClr>
                </a:solidFill>
              </a:rPr>
              <a:t>化学习</a:t>
            </a:r>
            <a:r>
              <a:rPr lang="zh-CN" altLang="zh-CN" sz="1100" dirty="0" smtClean="0">
                <a:solidFill>
                  <a:schemeClr val="bg1">
                    <a:lumMod val="50000"/>
                  </a:schemeClr>
                </a:solidFill>
              </a:rPr>
              <a:t>，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</a:rPr>
              <a:t>是因为</a:t>
            </a:r>
            <a:r>
              <a:rPr lang="zh-CN" altLang="zh-CN" sz="1100" dirty="0" smtClean="0">
                <a:solidFill>
                  <a:schemeClr val="bg1">
                    <a:lumMod val="50000"/>
                  </a:schemeClr>
                </a:solidFill>
              </a:rPr>
              <a:t>在</a:t>
            </a:r>
            <a:r>
              <a:rPr lang="zh-CN" altLang="zh-CN" sz="1100" dirty="0">
                <a:solidFill>
                  <a:schemeClr val="bg1">
                    <a:lumMod val="50000"/>
                  </a:schemeClr>
                </a:solidFill>
              </a:rPr>
              <a:t>很多学习情景下</a:t>
            </a:r>
            <a:r>
              <a:rPr lang="zh-CN" altLang="zh-CN" sz="1100" dirty="0" smtClean="0">
                <a:solidFill>
                  <a:schemeClr val="bg1">
                    <a:lumMod val="50000"/>
                  </a:schemeClr>
                </a:solidFill>
              </a:rPr>
              <a:t>，游戏</a:t>
            </a:r>
            <a:r>
              <a:rPr lang="zh-CN" altLang="zh-CN" sz="1100" dirty="0">
                <a:solidFill>
                  <a:schemeClr val="bg1">
                    <a:lumMod val="50000"/>
                  </a:schemeClr>
                </a:solidFill>
              </a:rPr>
              <a:t>是快速有效的学习方式</a:t>
            </a:r>
            <a:r>
              <a:rPr lang="zh-CN" altLang="zh-CN" sz="1100" dirty="0" smtClean="0">
                <a:solidFill>
                  <a:schemeClr val="bg1">
                    <a:lumMod val="50000"/>
                  </a:schemeClr>
                </a:solidFill>
              </a:rPr>
              <a:t>。游戏可以让学习者参与进来，这</a:t>
            </a:r>
            <a:r>
              <a:rPr lang="zh-CN" altLang="zh-CN" sz="1100" dirty="0">
                <a:solidFill>
                  <a:schemeClr val="bg1">
                    <a:lumMod val="50000"/>
                  </a:schemeClr>
                </a:solidFill>
              </a:rPr>
              <a:t>是</a:t>
            </a:r>
            <a:r>
              <a:rPr lang="zh-CN" altLang="zh-CN" sz="1100" dirty="0" smtClean="0">
                <a:solidFill>
                  <a:schemeClr val="bg1">
                    <a:lumMod val="50000"/>
                  </a:schemeClr>
                </a:solidFill>
              </a:rPr>
              <a:t>其他教学方式办不到的</a:t>
            </a:r>
            <a:endParaRPr lang="zh-CN" altLang="zh-CN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83988" y="2432657"/>
            <a:ext cx="2005305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能持续运转</a:t>
            </a:r>
            <a:endParaRPr lang="en-US" altLang="zh-CN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221571" y="4158732"/>
            <a:ext cx="2330139" cy="14403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>
              <a:spcBef>
                <a:spcPct val="20000"/>
              </a:spcBef>
              <a:defRPr/>
            </a:pP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世界首个基于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defTabSz="1219170">
              <a:spcBef>
                <a:spcPct val="20000"/>
              </a:spcBef>
              <a:defRPr/>
            </a:pP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区块链的内容社区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defTabSz="1219170">
              <a:spcBef>
                <a:spcPct val="20000"/>
              </a:spcBef>
              <a:defRPr/>
            </a:pPr>
            <a:endParaRPr lang="en-US" altLang="zh-CN" sz="9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defTabSz="1219170">
              <a:spcBef>
                <a:spcPct val="20000"/>
              </a:spcBef>
              <a:defRPr/>
            </a:pP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通过经济激励机制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defTabSz="1219170">
              <a:spcBef>
                <a:spcPct val="20000"/>
              </a:spcBef>
              <a:defRPr/>
            </a:pP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让用户创造有价值内容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55" name="Picture 8" descr="C:\work\work3\classkull\ref\new logo steemi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8" b="12148"/>
          <a:stretch/>
        </p:blipFill>
        <p:spPr bwMode="auto">
          <a:xfrm>
            <a:off x="6350834" y="2889673"/>
            <a:ext cx="2071613" cy="87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矩形 55"/>
          <p:cNvSpPr/>
          <p:nvPr/>
        </p:nvSpPr>
        <p:spPr>
          <a:xfrm>
            <a:off x="6537690" y="3729784"/>
            <a:ext cx="1697901" cy="27699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https://steemit.com/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164553" y="2432655"/>
            <a:ext cx="1934024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能动态进化</a:t>
            </a:r>
            <a:endParaRPr lang="en-US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966496" y="4158732"/>
            <a:ext cx="2330139" cy="14219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>
              <a:spcBef>
                <a:spcPct val="20000"/>
              </a:spcBef>
              <a:defRPr/>
            </a:pP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苹果公司首创的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defTabSz="1219170">
              <a:spcBef>
                <a:spcPct val="20000"/>
              </a:spcBef>
              <a:defRPr/>
            </a:pP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应用分发模式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defTabSz="1219170">
              <a:spcBef>
                <a:spcPct val="20000"/>
              </a:spcBef>
              <a:defRPr/>
            </a:pPr>
            <a:endParaRPr lang="en-US" altLang="zh-CN" sz="8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defTabSz="1219170">
              <a:spcBef>
                <a:spcPct val="20000"/>
              </a:spcBef>
              <a:defRPr/>
            </a:pP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可扩展的表现形式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defTabSz="1219170">
              <a:spcBef>
                <a:spcPct val="20000"/>
              </a:spcBef>
              <a:defRPr/>
            </a:pP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使内容不断演进和流动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9210480" y="3729784"/>
            <a:ext cx="1842171" cy="27699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https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://appstore.com/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164553" y="2930984"/>
            <a:ext cx="2078233" cy="888014"/>
            <a:chOff x="6784000" y="2484848"/>
            <a:chExt cx="2536008" cy="888014"/>
          </a:xfrm>
        </p:grpSpPr>
        <p:pic>
          <p:nvPicPr>
            <p:cNvPr id="67" name="Picture 10" descr="C:\work\work3\classkull\ref\app_store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97" t="15394" r="28796" b="26210"/>
            <a:stretch/>
          </p:blipFill>
          <p:spPr bwMode="auto">
            <a:xfrm>
              <a:off x="6784000" y="2484848"/>
              <a:ext cx="831452" cy="888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矩形 67"/>
            <p:cNvSpPr/>
            <p:nvPr/>
          </p:nvSpPr>
          <p:spPr>
            <a:xfrm>
              <a:off x="7492620" y="2667245"/>
              <a:ext cx="182738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800" spc="-300" dirty="0" smtClean="0">
                  <a:solidFill>
                    <a:schemeClr val="bg1">
                      <a:lumMod val="50000"/>
                    </a:schemeClr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AppStore</a:t>
              </a:r>
              <a:endParaRPr lang="zh-CN" altLang="en-US" sz="2800" spc="-3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74" name="矩形 73"/>
          <p:cNvSpPr/>
          <p:nvPr/>
        </p:nvSpPr>
        <p:spPr>
          <a:xfrm>
            <a:off x="1324251" y="1188599"/>
            <a:ext cx="95434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我们坚信，通过技术手段，可以让知识传递变得，简单和高效</a:t>
            </a: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因此，在借鉴了全球范围的先进教育理念和产品形态的基础上</a:t>
            </a: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我们设计了    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CLASSKULL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智慧教育产品</a:t>
            </a: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941697" y="3020143"/>
            <a:ext cx="1990556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FF6600"/>
                </a:solidFill>
              </a:rPr>
              <a:t>CLASSKULL</a:t>
            </a:r>
          </a:p>
          <a:p>
            <a:pPr algn="ctr"/>
            <a:r>
              <a:rPr lang="zh-CN" altLang="en-US" sz="2400" dirty="0" smtClean="0">
                <a:solidFill>
                  <a:srgbClr val="FF6600"/>
                </a:solidFill>
              </a:rPr>
              <a:t>智慧教育</a:t>
            </a:r>
            <a:endParaRPr lang="zh-CN" altLang="zh-CN" sz="2400" dirty="0">
              <a:solidFill>
                <a:srgbClr val="FF6600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1128798" y="4208136"/>
            <a:ext cx="1624653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2400" dirty="0" smtClean="0"/>
              <a:t>发现式学习</a:t>
            </a:r>
            <a:endParaRPr lang="en-US" altLang="zh-CN" sz="2400" dirty="0" smtClean="0"/>
          </a:p>
          <a:p>
            <a:pPr algn="ctr"/>
            <a:r>
              <a:rPr lang="zh-CN" altLang="en-US" sz="2400" dirty="0" smtClean="0"/>
              <a:t>游戏化学习</a:t>
            </a:r>
            <a:endParaRPr lang="en-US" altLang="zh-CN" sz="2400" dirty="0" smtClean="0"/>
          </a:p>
        </p:txBody>
      </p:sp>
      <p:sp>
        <p:nvSpPr>
          <p:cNvPr id="79" name="矩形 78"/>
          <p:cNvSpPr/>
          <p:nvPr/>
        </p:nvSpPr>
        <p:spPr>
          <a:xfrm>
            <a:off x="5791096" y="2976901"/>
            <a:ext cx="4304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smtClean="0"/>
              <a:t>+</a:t>
            </a:r>
            <a:endParaRPr lang="zh-CN" altLang="zh-CN" sz="4000" b="1" dirty="0"/>
          </a:p>
        </p:txBody>
      </p:sp>
      <p:sp>
        <p:nvSpPr>
          <p:cNvPr id="80" name="矩形 79"/>
          <p:cNvSpPr/>
          <p:nvPr/>
        </p:nvSpPr>
        <p:spPr>
          <a:xfrm>
            <a:off x="8558534" y="2976901"/>
            <a:ext cx="4304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smtClean="0"/>
              <a:t>+</a:t>
            </a:r>
            <a:endParaRPr lang="zh-CN" altLang="zh-CN" sz="4000" b="1" dirty="0"/>
          </a:p>
        </p:txBody>
      </p:sp>
      <p:sp>
        <p:nvSpPr>
          <p:cNvPr id="90" name="矩形 89"/>
          <p:cNvSpPr/>
          <p:nvPr/>
        </p:nvSpPr>
        <p:spPr>
          <a:xfrm>
            <a:off x="3027045" y="2976901"/>
            <a:ext cx="4304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smtClean="0"/>
              <a:t>=</a:t>
            </a:r>
            <a:endParaRPr lang="zh-CN" altLang="zh-CN" sz="4000" b="1" dirty="0"/>
          </a:p>
        </p:txBody>
      </p:sp>
      <p:sp>
        <p:nvSpPr>
          <p:cNvPr id="2" name="矩形 1"/>
          <p:cNvSpPr/>
          <p:nvPr/>
        </p:nvSpPr>
        <p:spPr>
          <a:xfrm>
            <a:off x="3456120" y="4158732"/>
            <a:ext cx="2335129" cy="14219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219170">
              <a:spcBef>
                <a:spcPct val="20000"/>
              </a:spcBef>
              <a:defRPr/>
            </a:pP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由诺奖获得者创建的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defTabSz="1219170">
              <a:spcBef>
                <a:spcPct val="20000"/>
              </a:spcBef>
              <a:defRPr/>
            </a:pP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数学与科学模拟器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defTabSz="1219170">
              <a:spcBef>
                <a:spcPct val="20000"/>
              </a:spcBef>
              <a:defRPr/>
            </a:pPr>
            <a:endParaRPr lang="en-US" altLang="zh-CN" sz="8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defTabSz="1219170">
              <a:spcBef>
                <a:spcPct val="20000"/>
              </a:spcBef>
              <a:defRPr/>
            </a:pP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为教师和学生提供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defTabSz="1219170">
              <a:spcBef>
                <a:spcPct val="20000"/>
              </a:spcBef>
              <a:defRPr/>
            </a:pP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游戏化的学习环境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570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1473958" y="5885552"/>
            <a:ext cx="7717815" cy="569432"/>
          </a:xfrm>
          <a:prstGeom prst="rect">
            <a:avLst/>
          </a:prstGeom>
          <a:solidFill>
            <a:srgbClr val="FFFFFF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1473958" y="2381534"/>
            <a:ext cx="7717814" cy="1880340"/>
          </a:xfrm>
          <a:prstGeom prst="rect">
            <a:avLst/>
          </a:prstGeom>
          <a:solidFill>
            <a:srgbClr val="FFFFFF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9" name="矩形 138"/>
          <p:cNvSpPr/>
          <p:nvPr/>
        </p:nvSpPr>
        <p:spPr>
          <a:xfrm>
            <a:off x="1473958" y="4482852"/>
            <a:ext cx="7717814" cy="1006504"/>
          </a:xfrm>
          <a:prstGeom prst="rect">
            <a:avLst/>
          </a:prstGeom>
          <a:solidFill>
            <a:srgbClr val="FFFFFF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9504263" y="2381534"/>
            <a:ext cx="1720698" cy="4073450"/>
          </a:xfrm>
          <a:prstGeom prst="rect">
            <a:avLst/>
          </a:prstGeom>
          <a:solidFill>
            <a:schemeClr val="bg1">
              <a:alpha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2154072" y="258228"/>
            <a:ext cx="788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产品的  演化战略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2" name="Скругленный прямоугольник 53"/>
          <p:cNvSpPr/>
          <p:nvPr/>
        </p:nvSpPr>
        <p:spPr>
          <a:xfrm>
            <a:off x="1801509" y="3121213"/>
            <a:ext cx="5162943" cy="424378"/>
          </a:xfrm>
          <a:prstGeom prst="homePlate">
            <a:avLst/>
          </a:prstGeom>
          <a:solidFill>
            <a:srgbClr val="FF660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20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3" name="Скругленный прямоугольник 53"/>
          <p:cNvSpPr/>
          <p:nvPr/>
        </p:nvSpPr>
        <p:spPr>
          <a:xfrm>
            <a:off x="1801509" y="3621857"/>
            <a:ext cx="3193573" cy="424378"/>
          </a:xfrm>
          <a:prstGeom prst="homePlate">
            <a:avLst/>
          </a:prstGeom>
          <a:solidFill>
            <a:srgbClr val="00B0F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20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4" name="Скругленный прямоугольник 53"/>
          <p:cNvSpPr/>
          <p:nvPr/>
        </p:nvSpPr>
        <p:spPr>
          <a:xfrm>
            <a:off x="1801509" y="2620570"/>
            <a:ext cx="7158759" cy="424378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20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1" name="矩形 170"/>
          <p:cNvSpPr/>
          <p:nvPr/>
        </p:nvSpPr>
        <p:spPr>
          <a:xfrm>
            <a:off x="3260634" y="3574089"/>
            <a:ext cx="1679349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教学教务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1324251" y="1188599"/>
            <a:ext cx="95434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我们希望，现有教育体系内的主要参与者，都能参与到教育改革过程中</a:t>
            </a: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因此，针对不同的群体，我们设计了不同的子系统，并分阶段进行实施</a:t>
            </a: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最终，我们希望实现完整的  </a:t>
            </a:r>
            <a:r>
              <a:rPr lang="zh-CN" altLang="en-US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智慧教育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平台产品，构成闭环</a:t>
            </a: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243227" y="3070356"/>
            <a:ext cx="1679349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备课授课</a:t>
            </a:r>
            <a:endParaRPr lang="zh-CN" altLang="en-US" sz="28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7225820" y="2566623"/>
            <a:ext cx="1679349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 smtClean="0">
                <a:solidFill>
                  <a:schemeClr val="accent3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交互学习</a:t>
            </a:r>
            <a:endParaRPr lang="zh-CN" altLang="en-US" sz="2800" dirty="0">
              <a:solidFill>
                <a:schemeClr val="accent3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3624365" y="5027691"/>
            <a:ext cx="95188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学校</a:t>
            </a:r>
            <a:endParaRPr lang="zh-CN" altLang="en-US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5606958" y="4720210"/>
            <a:ext cx="95188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教师</a:t>
            </a:r>
            <a:endParaRPr lang="zh-CN" altLang="en-US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7589552" y="4416784"/>
            <a:ext cx="95188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学生</a:t>
            </a:r>
            <a:endParaRPr lang="zh-CN" altLang="en-US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9504263" y="3494862"/>
            <a:ext cx="1720698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智慧教育</a:t>
            </a:r>
            <a:endParaRPr lang="en-US" altLang="zh-CN" sz="2000" dirty="0" smtClean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1866381" y="3664769"/>
            <a:ext cx="1497796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目前正在实施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1866381" y="3179679"/>
            <a:ext cx="1497796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本阶段的融资</a:t>
            </a:r>
            <a:endParaRPr lang="zh-CN" altLang="en-US" sz="16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866380" y="2663482"/>
            <a:ext cx="149779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solidFill>
                  <a:schemeClr val="accent3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下阶段的规划</a:t>
            </a:r>
            <a:endParaRPr lang="zh-CN" altLang="en-US" sz="1600" dirty="0">
              <a:solidFill>
                <a:schemeClr val="accent3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94" name="Прямая со стрелкой 11"/>
          <p:cNvCxnSpPr>
            <a:stCxn id="112" idx="3"/>
          </p:cNvCxnSpPr>
          <p:nvPr/>
        </p:nvCxnSpPr>
        <p:spPr>
          <a:xfrm flipV="1">
            <a:off x="6964452" y="3321704"/>
            <a:ext cx="2539811" cy="11698"/>
          </a:xfrm>
          <a:prstGeom prst="straightConnector1">
            <a:avLst/>
          </a:prstGeom>
          <a:ln w="28575">
            <a:solidFill>
              <a:srgbClr val="FF66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"/>
          <p:cNvCxnSpPr>
            <a:stCxn id="134" idx="3"/>
          </p:cNvCxnSpPr>
          <p:nvPr/>
        </p:nvCxnSpPr>
        <p:spPr>
          <a:xfrm>
            <a:off x="8960268" y="2832759"/>
            <a:ext cx="543995" cy="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"/>
          <p:cNvCxnSpPr>
            <a:stCxn id="133" idx="3"/>
          </p:cNvCxnSpPr>
          <p:nvPr/>
        </p:nvCxnSpPr>
        <p:spPr>
          <a:xfrm>
            <a:off x="4995082" y="3834046"/>
            <a:ext cx="4509181" cy="826"/>
          </a:xfrm>
          <a:prstGeom prst="straightConnector1">
            <a:avLst/>
          </a:prstGeom>
          <a:ln w="28575">
            <a:solidFill>
              <a:srgbClr val="00B0F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1"/>
          <p:cNvCxnSpPr>
            <a:stCxn id="86" idx="0"/>
            <a:endCxn id="82" idx="2"/>
          </p:cNvCxnSpPr>
          <p:nvPr/>
        </p:nvCxnSpPr>
        <p:spPr>
          <a:xfrm flipV="1">
            <a:off x="8065495" y="3089843"/>
            <a:ext cx="0" cy="1326941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 стрелкой 11"/>
          <p:cNvCxnSpPr>
            <a:stCxn id="84" idx="0"/>
            <a:endCxn id="81" idx="2"/>
          </p:cNvCxnSpPr>
          <p:nvPr/>
        </p:nvCxnSpPr>
        <p:spPr>
          <a:xfrm flipV="1">
            <a:off x="6082901" y="3593576"/>
            <a:ext cx="1" cy="1126634"/>
          </a:xfrm>
          <a:prstGeom prst="straightConnector1">
            <a:avLst/>
          </a:prstGeom>
          <a:ln w="28575">
            <a:solidFill>
              <a:srgbClr val="FF66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 стрелкой 11"/>
          <p:cNvCxnSpPr>
            <a:stCxn id="83" idx="0"/>
            <a:endCxn id="171" idx="2"/>
          </p:cNvCxnSpPr>
          <p:nvPr/>
        </p:nvCxnSpPr>
        <p:spPr>
          <a:xfrm flipV="1">
            <a:off x="4100308" y="4097309"/>
            <a:ext cx="1" cy="930382"/>
          </a:xfrm>
          <a:prstGeom prst="straightConnector1">
            <a:avLst/>
          </a:prstGeom>
          <a:ln w="28575">
            <a:solidFill>
              <a:srgbClr val="00B0F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11"/>
          <p:cNvCxnSpPr>
            <a:endCxn id="86" idx="3"/>
          </p:cNvCxnSpPr>
          <p:nvPr/>
        </p:nvCxnSpPr>
        <p:spPr>
          <a:xfrm flipH="1">
            <a:off x="8541438" y="4647617"/>
            <a:ext cx="962825" cy="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11"/>
          <p:cNvCxnSpPr>
            <a:endCxn id="84" idx="3"/>
          </p:cNvCxnSpPr>
          <p:nvPr/>
        </p:nvCxnSpPr>
        <p:spPr>
          <a:xfrm flipH="1">
            <a:off x="6558844" y="4951043"/>
            <a:ext cx="2945419" cy="0"/>
          </a:xfrm>
          <a:prstGeom prst="straightConnector1">
            <a:avLst/>
          </a:prstGeom>
          <a:ln w="28575">
            <a:solidFill>
              <a:srgbClr val="FF66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1"/>
          <p:cNvCxnSpPr>
            <a:endCxn id="83" idx="3"/>
          </p:cNvCxnSpPr>
          <p:nvPr/>
        </p:nvCxnSpPr>
        <p:spPr>
          <a:xfrm flipH="1">
            <a:off x="4576251" y="5258524"/>
            <a:ext cx="4928012" cy="0"/>
          </a:xfrm>
          <a:prstGeom prst="straightConnector1">
            <a:avLst/>
          </a:prstGeom>
          <a:ln w="28575">
            <a:solidFill>
              <a:srgbClr val="00B0F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矩形 174"/>
          <p:cNvSpPr/>
          <p:nvPr/>
        </p:nvSpPr>
        <p:spPr>
          <a:xfrm>
            <a:off x="486644" y="3136743"/>
            <a:ext cx="91267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产品</a:t>
            </a:r>
            <a:endParaRPr lang="zh-CN" altLang="en-US" sz="2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6" name="矩形 175"/>
          <p:cNvSpPr/>
          <p:nvPr/>
        </p:nvSpPr>
        <p:spPr>
          <a:xfrm>
            <a:off x="486644" y="4726406"/>
            <a:ext cx="91267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用户</a:t>
            </a:r>
          </a:p>
        </p:txBody>
      </p:sp>
      <p:sp>
        <p:nvSpPr>
          <p:cNvPr id="177" name="矩形 176"/>
          <p:cNvSpPr/>
          <p:nvPr/>
        </p:nvSpPr>
        <p:spPr>
          <a:xfrm>
            <a:off x="9783285" y="4205718"/>
            <a:ext cx="11626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人工智能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+</a:t>
            </a:r>
          </a:p>
          <a:p>
            <a:pPr algn="ctr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互动社交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+</a:t>
            </a:r>
          </a:p>
          <a:p>
            <a:pPr algn="ctr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内容交易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0" name="图片 39" descr="C:\Users\david\AppData\Local\Microsoft\Windows\INetCache\Content.Word\logo_256x256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919" y="2549260"/>
            <a:ext cx="1021387" cy="105091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矩形 34"/>
          <p:cNvSpPr/>
          <p:nvPr/>
        </p:nvSpPr>
        <p:spPr>
          <a:xfrm>
            <a:off x="4613223" y="5921904"/>
            <a:ext cx="95188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中国</a:t>
            </a:r>
          </a:p>
        </p:txBody>
      </p:sp>
      <p:sp>
        <p:nvSpPr>
          <p:cNvPr id="36" name="矩形 35"/>
          <p:cNvSpPr/>
          <p:nvPr/>
        </p:nvSpPr>
        <p:spPr>
          <a:xfrm>
            <a:off x="6652503" y="5921904"/>
            <a:ext cx="95188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世界</a:t>
            </a:r>
            <a:endParaRPr lang="zh-CN" altLang="en-US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86644" y="5891126"/>
            <a:ext cx="91267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地域</a:t>
            </a:r>
          </a:p>
        </p:txBody>
      </p:sp>
      <p:cxnSp>
        <p:nvCxnSpPr>
          <p:cNvPr id="13" name="肘形连接符 12"/>
          <p:cNvCxnSpPr>
            <a:stCxn id="36" idx="0"/>
            <a:endCxn id="84" idx="2"/>
          </p:cNvCxnSpPr>
          <p:nvPr/>
        </p:nvCxnSpPr>
        <p:spPr>
          <a:xfrm rot="16200000" flipV="1">
            <a:off x="6235660" y="5029117"/>
            <a:ext cx="740029" cy="1045545"/>
          </a:xfrm>
          <a:prstGeom prst="bentConnector3">
            <a:avLst>
              <a:gd name="adj1" fmla="val 42678"/>
            </a:avLst>
          </a:prstGeom>
          <a:ln w="28575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肘形连接符 55"/>
          <p:cNvCxnSpPr>
            <a:stCxn id="36" idx="0"/>
            <a:endCxn id="86" idx="2"/>
          </p:cNvCxnSpPr>
          <p:nvPr/>
        </p:nvCxnSpPr>
        <p:spPr>
          <a:xfrm rot="5400000" flipH="1" flipV="1">
            <a:off x="7075243" y="4931653"/>
            <a:ext cx="1043455" cy="937049"/>
          </a:xfrm>
          <a:prstGeom prst="bentConnector3">
            <a:avLst>
              <a:gd name="adj1" fmla="val 30526"/>
            </a:avLst>
          </a:prstGeom>
          <a:ln w="28575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肘形连接符 68"/>
          <p:cNvCxnSpPr>
            <a:stCxn id="35" idx="0"/>
            <a:endCxn id="84" idx="2"/>
          </p:cNvCxnSpPr>
          <p:nvPr/>
        </p:nvCxnSpPr>
        <p:spPr>
          <a:xfrm rot="5400000" flipH="1" flipV="1">
            <a:off x="5216019" y="5055023"/>
            <a:ext cx="740029" cy="993735"/>
          </a:xfrm>
          <a:prstGeom prst="bentConnector3">
            <a:avLst>
              <a:gd name="adj1" fmla="val 19796"/>
            </a:avLst>
          </a:prstGeom>
          <a:ln w="28575">
            <a:solidFill>
              <a:srgbClr val="D9D9D9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肘形连接符 76"/>
          <p:cNvCxnSpPr>
            <a:stCxn id="35" idx="0"/>
            <a:endCxn id="83" idx="2"/>
          </p:cNvCxnSpPr>
          <p:nvPr/>
        </p:nvCxnSpPr>
        <p:spPr>
          <a:xfrm rot="16200000" flipV="1">
            <a:off x="4378463" y="5211201"/>
            <a:ext cx="432548" cy="988858"/>
          </a:xfrm>
          <a:prstGeom prst="bentConnector3">
            <a:avLst>
              <a:gd name="adj1" fmla="val 34341"/>
            </a:avLst>
          </a:prstGeom>
          <a:ln w="28575">
            <a:solidFill>
              <a:srgbClr val="D9D9D9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85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/>
          <p:nvPr/>
        </p:nvSpPr>
        <p:spPr>
          <a:xfrm>
            <a:off x="6220693" y="1859621"/>
            <a:ext cx="4793674" cy="4541441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 flipH="1">
            <a:off x="6539353" y="2493347"/>
            <a:ext cx="4156356" cy="557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5"/>
          <p:cNvSpPr/>
          <p:nvPr/>
        </p:nvSpPr>
        <p:spPr>
          <a:xfrm>
            <a:off x="1149928" y="1859621"/>
            <a:ext cx="4793674" cy="4541441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1149927" y="1886102"/>
            <a:ext cx="4793672" cy="4146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 Box 10">
            <a:extLst>
              <a:ext uri="{FF2B5EF4-FFF2-40B4-BE49-F238E27FC236}">
                <a16:creationId xmlns="" xmlns:a16="http://schemas.microsoft.com/office/drawing/2014/main" id="{6542BC12-8055-47A1-9411-E342C0A2E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6855" y="5929294"/>
            <a:ext cx="4786746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algn="ctr"/>
            <a:r>
              <a:rPr lang="zh-CN" altLang="zh-CN" dirty="0" smtClean="0"/>
              <a:t>高中</a:t>
            </a:r>
            <a:r>
              <a:rPr lang="zh-CN" altLang="zh-CN" dirty="0"/>
              <a:t>阶段学校</a:t>
            </a:r>
            <a:r>
              <a:rPr lang="zh-CN" altLang="zh-CN" dirty="0" smtClean="0"/>
              <a:t>（</a:t>
            </a:r>
            <a:r>
              <a:rPr lang="zh-CN" altLang="en-US" dirty="0" smtClean="0"/>
              <a:t>普通</a:t>
            </a:r>
            <a:r>
              <a:rPr lang="en-US" altLang="zh-CN" dirty="0" smtClean="0"/>
              <a:t>+</a:t>
            </a:r>
            <a:r>
              <a:rPr lang="zh-CN" altLang="en-US" dirty="0"/>
              <a:t>成人</a:t>
            </a:r>
            <a:r>
              <a:rPr lang="en-US" altLang="zh-CN" dirty="0" smtClean="0"/>
              <a:t>+</a:t>
            </a:r>
            <a:r>
              <a:rPr lang="zh-CN" altLang="zh-CN" dirty="0" smtClean="0"/>
              <a:t>中</a:t>
            </a:r>
            <a:r>
              <a:rPr lang="zh-CN" altLang="en-US" dirty="0" smtClean="0"/>
              <a:t>专</a:t>
            </a:r>
            <a:r>
              <a:rPr lang="zh-CN" altLang="zh-CN" dirty="0" smtClean="0"/>
              <a:t>）</a:t>
            </a:r>
            <a:r>
              <a:rPr lang="en-US" altLang="zh-CN" dirty="0"/>
              <a:t>2.47</a:t>
            </a:r>
            <a:r>
              <a:rPr lang="zh-CN" altLang="zh-CN" dirty="0"/>
              <a:t>万</a:t>
            </a:r>
            <a:r>
              <a:rPr lang="zh-CN" altLang="zh-CN" dirty="0" smtClean="0"/>
              <a:t>所</a:t>
            </a:r>
            <a:endParaRPr lang="en-US" altLang="zh-CN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3341511" y="258228"/>
            <a:ext cx="5508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那么  市场有多大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47014" y="4047721"/>
            <a:ext cx="30064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</a:t>
            </a:r>
            <a:r>
              <a:rPr lang="zh-CN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校小学生人</a:t>
            </a:r>
            <a:r>
              <a:rPr lang="zh-CN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9984</a:t>
            </a:r>
            <a:r>
              <a:rPr lang="zh-CN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万</a:t>
            </a:r>
            <a:r>
              <a:rPr lang="zh-CN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/>
            <a:r>
              <a:rPr lang="zh-CN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</a:t>
            </a:r>
            <a:r>
              <a:rPr lang="zh-CN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校初中生人</a:t>
            </a:r>
            <a:r>
              <a:rPr lang="zh-CN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4305</a:t>
            </a:r>
            <a:r>
              <a:rPr lang="zh-CN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万人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/>
            <a:r>
              <a:rPr lang="zh-CN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</a:t>
            </a:r>
            <a:r>
              <a:rPr lang="zh-CN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校</a:t>
            </a:r>
            <a:r>
              <a:rPr lang="zh-CN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高中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生</a:t>
            </a:r>
            <a:r>
              <a:rPr lang="zh-CN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人数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2373</a:t>
            </a:r>
            <a:r>
              <a:rPr lang="zh-CN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万人</a:t>
            </a:r>
            <a:endParaRPr lang="zh-CN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/>
            <a:r>
              <a:rPr lang="zh-CN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</a:t>
            </a:r>
            <a:r>
              <a:rPr lang="zh-CN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校</a:t>
            </a:r>
            <a:r>
              <a:rPr lang="zh-CN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中专生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人数 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1690</a:t>
            </a:r>
            <a:r>
              <a:rPr lang="zh-CN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万</a:t>
            </a:r>
            <a:r>
              <a:rPr lang="zh-CN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</a:t>
            </a:r>
            <a:endParaRPr lang="zh-CN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/>
            <a:r>
              <a:rPr lang="zh-CN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</a:t>
            </a:r>
            <a:r>
              <a:rPr lang="zh-CN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校大学生人</a:t>
            </a:r>
            <a:r>
              <a:rPr lang="zh-CN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2599</a:t>
            </a:r>
            <a:r>
              <a:rPr lang="zh-CN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万人</a:t>
            </a:r>
            <a:endParaRPr lang="zh-CN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/>
            <a:r>
              <a:rPr lang="zh-CN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</a:t>
            </a:r>
            <a:r>
              <a:rPr lang="zh-CN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校研究生人</a:t>
            </a:r>
            <a:r>
              <a:rPr lang="zh-CN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200</a:t>
            </a:r>
            <a:r>
              <a:rPr lang="zh-CN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万人</a:t>
            </a:r>
            <a:endParaRPr lang="zh-CN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95055" y="2447474"/>
            <a:ext cx="31103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学前教育</a:t>
            </a:r>
            <a:r>
              <a:rPr lang="zh-CN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专任</a:t>
            </a:r>
            <a:r>
              <a:rPr lang="zh-CN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教师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223</a:t>
            </a:r>
            <a:r>
              <a:rPr lang="zh-CN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万人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/>
            <a:r>
              <a:rPr lang="zh-CN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义务教育</a:t>
            </a:r>
            <a:r>
              <a:rPr lang="zh-CN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专任</a:t>
            </a:r>
            <a:r>
              <a:rPr lang="zh-CN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教师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927</a:t>
            </a:r>
            <a:r>
              <a:rPr lang="zh-CN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万人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/>
            <a:r>
              <a:rPr lang="zh-CN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高中</a:t>
            </a:r>
            <a:r>
              <a:rPr lang="zh-CN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阶段教育</a:t>
            </a:r>
            <a:r>
              <a:rPr lang="zh-CN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教师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257</a:t>
            </a:r>
            <a:r>
              <a:rPr lang="zh-CN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万人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/>
            <a:r>
              <a:rPr lang="zh-CN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普通</a:t>
            </a:r>
            <a:r>
              <a:rPr lang="zh-CN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高校专任</a:t>
            </a:r>
            <a:r>
              <a:rPr lang="zh-CN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教师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160</a:t>
            </a:r>
            <a:r>
              <a:rPr lang="zh-CN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万人</a:t>
            </a:r>
            <a:endParaRPr lang="zh-CN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/>
            <a:r>
              <a:rPr lang="zh-CN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特殊教育</a:t>
            </a:r>
            <a:r>
              <a:rPr lang="zh-CN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专任</a:t>
            </a:r>
            <a:r>
              <a:rPr lang="zh-CN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教师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5</a:t>
            </a:r>
            <a:r>
              <a:rPr lang="zh-CN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万人</a:t>
            </a:r>
            <a:endParaRPr lang="zh-CN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31557" y="1908778"/>
            <a:ext cx="1556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2016</a:t>
            </a:r>
            <a:r>
              <a:rPr lang="zh-CN" altLang="zh-CN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年全国</a:t>
            </a:r>
            <a:endParaRPr lang="en-US" altLang="zh-CN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75312" y="2527981"/>
            <a:ext cx="4280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现阶段  高中教师</a:t>
            </a:r>
            <a:r>
              <a:rPr lang="en-US" altLang="zh-CN" sz="2800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257</a:t>
            </a:r>
            <a:r>
              <a:rPr lang="zh-CN" altLang="en-US" sz="2800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万人</a:t>
            </a:r>
            <a:endParaRPr lang="en-US" altLang="zh-CN" sz="2800" dirty="0" smtClean="0">
              <a:solidFill>
                <a:srgbClr val="FF6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6220695" y="1886102"/>
            <a:ext cx="4793672" cy="41468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590729" y="190877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我们的目标用户</a:t>
            </a:r>
            <a:endParaRPr lang="en-US" altLang="zh-CN" sz="20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3" name="Text Box 10">
            <a:extLst>
              <a:ext uri="{FF2B5EF4-FFF2-40B4-BE49-F238E27FC236}">
                <a16:creationId xmlns="" xmlns:a16="http://schemas.microsoft.com/office/drawing/2014/main" id="{6542BC12-8055-47A1-9411-E342C0A2E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937" y="3091549"/>
            <a:ext cx="4786746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algn="ctr"/>
            <a:r>
              <a:rPr lang="zh-CN" altLang="en-US" dirty="0" smtClean="0"/>
              <a:t>高中更加</a:t>
            </a:r>
            <a:r>
              <a:rPr lang="zh-CN" altLang="en-US" dirty="0"/>
              <a:t>注重</a:t>
            </a:r>
            <a:r>
              <a:rPr lang="zh-CN" altLang="en-US" dirty="0" smtClean="0"/>
              <a:t>学习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学校和家长的焦虑感很强烈</a:t>
            </a:r>
            <a:endParaRPr lang="en-US" altLang="zh-CN" dirty="0"/>
          </a:p>
          <a:p>
            <a:pPr algn="ctr"/>
            <a:r>
              <a:rPr lang="zh-CN" altLang="en-US" dirty="0" smtClean="0"/>
              <a:t>学生具有一定的独立思想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教师必须做到知识的有效传递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高中教师的压力相当大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而</a:t>
            </a:r>
            <a:r>
              <a:rPr lang="zh-CN" altLang="en-US" dirty="0"/>
              <a:t>备课授课</a:t>
            </a:r>
            <a:r>
              <a:rPr lang="zh-CN" altLang="en-US" dirty="0" smtClean="0"/>
              <a:t>产品作为刚需工具</a:t>
            </a:r>
            <a:endParaRPr lang="en-US" altLang="zh-CN" dirty="0" smtClean="0"/>
          </a:p>
          <a:p>
            <a:pPr algn="ctr"/>
            <a:r>
              <a:rPr lang="zh-CN" altLang="en-US" dirty="0"/>
              <a:t>非常</a:t>
            </a:r>
            <a:r>
              <a:rPr lang="zh-CN" altLang="en-US" dirty="0" smtClean="0"/>
              <a:t>适合于高中教师</a:t>
            </a:r>
            <a:endParaRPr lang="en-US" altLang="zh-CN" dirty="0" smtClean="0"/>
          </a:p>
        </p:txBody>
      </p:sp>
      <p:sp>
        <p:nvSpPr>
          <p:cNvPr id="19" name="矩形 18"/>
          <p:cNvSpPr/>
          <p:nvPr/>
        </p:nvSpPr>
        <p:spPr>
          <a:xfrm flipH="1">
            <a:off x="6539353" y="5337372"/>
            <a:ext cx="4156356" cy="98098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652370" y="5346272"/>
            <a:ext cx="39303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未来  面向</a:t>
            </a:r>
            <a:endParaRPr lang="en-US" altLang="zh-CN" sz="2800" dirty="0" smtClean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 algn="ctr"/>
            <a:r>
              <a:rPr lang="zh-CN" altLang="en-US" sz="28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全球所有学习</a:t>
            </a:r>
            <a:r>
              <a:rPr lang="zh-CN" altLang="en-US" sz="28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者</a:t>
            </a:r>
            <a:endParaRPr lang="en-US" altLang="zh-CN" sz="2800" dirty="0" smtClean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47B6371-5D89-403C-9A29-8563B8D54DC5}"/>
              </a:ext>
            </a:extLst>
          </p:cNvPr>
          <p:cNvSpPr txBox="1"/>
          <p:nvPr/>
        </p:nvSpPr>
        <p:spPr>
          <a:xfrm>
            <a:off x="1236676" y="1143506"/>
            <a:ext cx="9718648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千里之行始于跬步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我们先从教师的  </a:t>
            </a:r>
            <a:r>
              <a:rPr lang="zh-CN" altLang="en-US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备课授课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工具入手，逐步实施智慧教育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663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477982" y="6028574"/>
            <a:ext cx="11229109" cy="51974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0" name="Rectangle 5"/>
          <p:cNvSpPr/>
          <p:nvPr/>
        </p:nvSpPr>
        <p:spPr>
          <a:xfrm>
            <a:off x="840310" y="2259840"/>
            <a:ext cx="1834652" cy="938294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3" name="Rectangle 5"/>
          <p:cNvSpPr/>
          <p:nvPr/>
        </p:nvSpPr>
        <p:spPr>
          <a:xfrm>
            <a:off x="2835152" y="2259840"/>
            <a:ext cx="8512725" cy="454358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3" name="Rectangle 5"/>
          <p:cNvSpPr/>
          <p:nvPr/>
        </p:nvSpPr>
        <p:spPr>
          <a:xfrm>
            <a:off x="9139323" y="2760562"/>
            <a:ext cx="2208555" cy="454358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4" name="Rectangle 5"/>
          <p:cNvSpPr/>
          <p:nvPr/>
        </p:nvSpPr>
        <p:spPr>
          <a:xfrm>
            <a:off x="6035765" y="2760562"/>
            <a:ext cx="2937639" cy="45435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5" name="Rectangle 5"/>
          <p:cNvSpPr/>
          <p:nvPr/>
        </p:nvSpPr>
        <p:spPr>
          <a:xfrm>
            <a:off x="2830365" y="2760562"/>
            <a:ext cx="3027098" cy="45435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0" name="Rectangle 5"/>
          <p:cNvSpPr/>
          <p:nvPr/>
        </p:nvSpPr>
        <p:spPr>
          <a:xfrm>
            <a:off x="6017654" y="3260187"/>
            <a:ext cx="2961478" cy="1544713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2" name="Rectangle 5"/>
          <p:cNvSpPr/>
          <p:nvPr/>
        </p:nvSpPr>
        <p:spPr>
          <a:xfrm>
            <a:off x="9139323" y="3260187"/>
            <a:ext cx="2208555" cy="1544713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8" name="Rectangle 5"/>
          <p:cNvSpPr/>
          <p:nvPr/>
        </p:nvSpPr>
        <p:spPr>
          <a:xfrm>
            <a:off x="840310" y="3282182"/>
            <a:ext cx="1834652" cy="1522718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9" name="Rectangle 5"/>
          <p:cNvSpPr/>
          <p:nvPr/>
        </p:nvSpPr>
        <p:spPr>
          <a:xfrm>
            <a:off x="2835153" y="3282182"/>
            <a:ext cx="3022310" cy="1544713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9387" y="258228"/>
            <a:ext cx="7613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现阶段</a:t>
            </a:r>
            <a:r>
              <a:rPr lang="zh-CN" altLang="en-US" sz="4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的商业模式  是什么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19" name="矩形 318"/>
          <p:cNvSpPr/>
          <p:nvPr/>
        </p:nvSpPr>
        <p:spPr>
          <a:xfrm>
            <a:off x="840310" y="3327572"/>
            <a:ext cx="1834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提供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基本功能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8" name="矩形 147"/>
          <p:cNvSpPr/>
          <p:nvPr/>
        </p:nvSpPr>
        <p:spPr>
          <a:xfrm>
            <a:off x="1324251" y="1188599"/>
            <a:ext cx="95434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现阶段  </a:t>
            </a:r>
            <a:r>
              <a:rPr lang="zh-CN" altLang="en-US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备课授课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的商业模式，主体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2B2C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模式</a:t>
            </a: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参照菁优（最可能竞争对手）的商业模式，我们进行了扩展</a:t>
            </a: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在具体定义时，我们对其进行了分类，包括 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商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城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+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计费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+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交易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+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广告 等几种类型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1" name="Text Box 10">
            <a:extLst>
              <a:ext uri="{FF2B5EF4-FFF2-40B4-BE49-F238E27FC236}">
                <a16:creationId xmlns="" xmlns:a16="http://schemas.microsoft.com/office/drawing/2014/main" xmlns:lc="http://schemas.openxmlformats.org/drawingml/2006/lockedCanvas" id="{6542BC12-8055-47A1-9411-E342C0A2E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4075" y="6040897"/>
            <a:ext cx="41566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r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详细数据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参见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《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数据估算表格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》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文档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7" name="矩形 156"/>
          <p:cNvSpPr/>
          <p:nvPr/>
        </p:nvSpPr>
        <p:spPr>
          <a:xfrm>
            <a:off x="985063" y="4915934"/>
            <a:ext cx="102218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在具体的产品运营过程中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我们将随着产品用户数的增加，逐渐引入不同的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模式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引导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消费方向，增加产品用户数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0365" y="3327572"/>
            <a:ext cx="3022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提供</a:t>
            </a:r>
            <a:r>
              <a:rPr lang="zh-CN" altLang="en-US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增值功能</a:t>
            </a:r>
            <a:endParaRPr lang="en-US" altLang="zh-CN" dirty="0" smtClean="0">
              <a:solidFill>
                <a:srgbClr val="FF6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08078" y="3327572"/>
            <a:ext cx="2981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提供内容交易的撮合功能</a:t>
            </a:r>
            <a:endParaRPr lang="en-US" altLang="zh-CN" dirty="0" smtClean="0">
              <a:solidFill>
                <a:srgbClr val="FF6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35153" y="2828802"/>
            <a:ext cx="3017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VIP</a:t>
            </a:r>
            <a:r>
              <a:rPr lang="zh-CN" altLang="en-US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会员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35765" y="2828802"/>
            <a:ext cx="2937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交易</a:t>
            </a:r>
            <a:r>
              <a:rPr lang="zh-CN" altLang="en-US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分成</a:t>
            </a:r>
            <a:endParaRPr lang="en-US" altLang="zh-CN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1" name="矩形 160"/>
          <p:cNvSpPr/>
          <p:nvPr/>
        </p:nvSpPr>
        <p:spPr>
          <a:xfrm>
            <a:off x="2830365" y="2322315"/>
            <a:ext cx="8517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收费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2" name="矩形 161"/>
          <p:cNvSpPr/>
          <p:nvPr/>
        </p:nvSpPr>
        <p:spPr>
          <a:xfrm>
            <a:off x="840310" y="2322315"/>
            <a:ext cx="1834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免费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4" name="矩形 163"/>
          <p:cNvSpPr/>
          <p:nvPr/>
        </p:nvSpPr>
        <p:spPr>
          <a:xfrm>
            <a:off x="9139323" y="2828802"/>
            <a:ext cx="2208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其他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5" name="矩形 164"/>
          <p:cNvSpPr/>
          <p:nvPr/>
        </p:nvSpPr>
        <p:spPr>
          <a:xfrm>
            <a:off x="9145137" y="3327572"/>
            <a:ext cx="22255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虚拟货币（</a:t>
            </a:r>
            <a:r>
              <a:rPr lang="en-US" altLang="zh-CN" dirty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TOKEN</a:t>
            </a:r>
            <a:r>
              <a:rPr lang="zh-CN" altLang="en-US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dirty="0" smtClean="0">
              <a:solidFill>
                <a:srgbClr val="FF6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altLang="zh-CN" sz="800" dirty="0">
              <a:solidFill>
                <a:srgbClr val="FF6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广告（导流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+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品牌）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商城（商品）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……</a:t>
            </a:r>
          </a:p>
        </p:txBody>
      </p:sp>
      <p:sp>
        <p:nvSpPr>
          <p:cNvPr id="9" name="矩形 8"/>
          <p:cNvSpPr/>
          <p:nvPr/>
        </p:nvSpPr>
        <p:spPr>
          <a:xfrm>
            <a:off x="2835153" y="3779210"/>
            <a:ext cx="30223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个人会员，由教师个人付费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学校会员，由学校统一付费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供本校教师使用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35765" y="3779210"/>
            <a:ext cx="2943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用户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，可以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销售自己的内容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用户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，可以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购买别人的内容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777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矩形 60"/>
          <p:cNvSpPr/>
          <p:nvPr/>
        </p:nvSpPr>
        <p:spPr>
          <a:xfrm>
            <a:off x="477982" y="6028574"/>
            <a:ext cx="11229109" cy="51974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Rectangle 5"/>
          <p:cNvSpPr/>
          <p:nvPr/>
        </p:nvSpPr>
        <p:spPr>
          <a:xfrm>
            <a:off x="546779" y="2680810"/>
            <a:ext cx="9152634" cy="553128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5" name="Rectangle 5"/>
          <p:cNvSpPr/>
          <p:nvPr/>
        </p:nvSpPr>
        <p:spPr>
          <a:xfrm>
            <a:off x="3606113" y="4165378"/>
            <a:ext cx="2456021" cy="700205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6" name="Rectangle 5"/>
          <p:cNvSpPr/>
          <p:nvPr/>
        </p:nvSpPr>
        <p:spPr>
          <a:xfrm>
            <a:off x="3606113" y="4985380"/>
            <a:ext cx="2456021" cy="700205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8" name="Rectangle 5"/>
          <p:cNvSpPr/>
          <p:nvPr/>
        </p:nvSpPr>
        <p:spPr>
          <a:xfrm>
            <a:off x="546779" y="4165378"/>
            <a:ext cx="3022310" cy="700205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9" name="Rectangle 5"/>
          <p:cNvSpPr/>
          <p:nvPr/>
        </p:nvSpPr>
        <p:spPr>
          <a:xfrm>
            <a:off x="546779" y="4985379"/>
            <a:ext cx="3022310" cy="700205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4" name="Rectangle 5"/>
          <p:cNvSpPr/>
          <p:nvPr/>
        </p:nvSpPr>
        <p:spPr>
          <a:xfrm>
            <a:off x="3606113" y="3345377"/>
            <a:ext cx="2456021" cy="700205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3" name="Rectangle 5"/>
          <p:cNvSpPr/>
          <p:nvPr/>
        </p:nvSpPr>
        <p:spPr>
          <a:xfrm>
            <a:off x="546779" y="3345377"/>
            <a:ext cx="3022310" cy="700205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8773" y="258228"/>
            <a:ext cx="8114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未来的商业模式  是什么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19" name="矩形 318"/>
          <p:cNvSpPr/>
          <p:nvPr/>
        </p:nvSpPr>
        <p:spPr>
          <a:xfrm>
            <a:off x="1232747" y="3406573"/>
            <a:ext cx="22906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软件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SDK / 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接口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API</a:t>
            </a:r>
          </a:p>
          <a:p>
            <a:pPr algn="r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（厂家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具有一定研发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能力）</a:t>
            </a:r>
            <a:endParaRPr lang="en-US" altLang="zh-CN" sz="1400" dirty="0" smtClean="0">
              <a:solidFill>
                <a:schemeClr val="bg1">
                  <a:lumMod val="6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8" name="矩形 147"/>
          <p:cNvSpPr/>
          <p:nvPr/>
        </p:nvSpPr>
        <p:spPr>
          <a:xfrm>
            <a:off x="1324251" y="1188599"/>
            <a:ext cx="95434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完善后的智慧教育系统，除了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2C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模式外，还会增加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2B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模式</a:t>
            </a: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因为，未来世界是物联的世界，而学习，会成为日常生活的一部分</a:t>
            </a: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我们将与设备制造商共同努力，赋予设备  </a:t>
            </a:r>
            <a:r>
              <a:rPr lang="zh-CN" altLang="en-US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智慧教育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的能力</a:t>
            </a: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7" name="矩形 156"/>
          <p:cNvSpPr/>
          <p:nvPr/>
        </p:nvSpPr>
        <p:spPr>
          <a:xfrm>
            <a:off x="662888" y="2731635"/>
            <a:ext cx="6923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智能教室、智能汽车、智能家居、智能穿戴 </a:t>
            </a:r>
            <a:r>
              <a:rPr lang="en-US" altLang="zh-CN" sz="24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….</a:t>
            </a:r>
            <a:endParaRPr lang="en-US" altLang="zh-CN" sz="24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35403" y="6072187"/>
            <a:ext cx="6045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 smtClean="0">
                <a:solidFill>
                  <a:srgbClr val="FF6600"/>
                </a:solidFill>
              </a:rPr>
              <a:t>E</a:t>
            </a:r>
            <a:r>
              <a:rPr lang="en-US" altLang="zh-CN" dirty="0" smtClean="0">
                <a:solidFill>
                  <a:srgbClr val="FF6600"/>
                </a:solidFill>
              </a:rPr>
              <a:t>NJOY</a:t>
            </a:r>
            <a:r>
              <a:rPr lang="en-US" altLang="zh-CN" sz="2000" dirty="0" smtClean="0">
                <a:solidFill>
                  <a:srgbClr val="FF6600"/>
                </a:solidFill>
              </a:rPr>
              <a:t> </a:t>
            </a:r>
            <a:r>
              <a:rPr lang="en-US" altLang="zh-CN" sz="2400" dirty="0" smtClean="0">
                <a:solidFill>
                  <a:srgbClr val="FF6600"/>
                </a:solidFill>
              </a:rPr>
              <a:t>S</a:t>
            </a:r>
            <a:r>
              <a:rPr lang="en-US" altLang="zh-CN" dirty="0" smtClean="0">
                <a:solidFill>
                  <a:srgbClr val="FF6600"/>
                </a:solidFill>
              </a:rPr>
              <a:t>TUDY</a:t>
            </a:r>
            <a:r>
              <a:rPr lang="en-US" altLang="zh-CN" sz="2000" dirty="0" smtClean="0">
                <a:solidFill>
                  <a:srgbClr val="FF6600"/>
                </a:solidFill>
              </a:rPr>
              <a:t> </a:t>
            </a:r>
            <a:r>
              <a:rPr lang="en-US" altLang="zh-CN" dirty="0" smtClean="0">
                <a:solidFill>
                  <a:srgbClr val="FF6600"/>
                </a:solidFill>
              </a:rPr>
              <a:t>BY</a:t>
            </a:r>
            <a:r>
              <a:rPr lang="en-US" altLang="zh-CN" sz="2000" dirty="0" smtClean="0">
                <a:solidFill>
                  <a:srgbClr val="FF6600"/>
                </a:solidFill>
              </a:rPr>
              <a:t> </a:t>
            </a:r>
            <a:r>
              <a:rPr lang="en-US" altLang="zh-CN" sz="2400" dirty="0" smtClean="0">
                <a:solidFill>
                  <a:srgbClr val="FF6600"/>
                </a:solidFill>
              </a:rPr>
              <a:t>A</a:t>
            </a:r>
            <a:r>
              <a:rPr lang="en-US" altLang="zh-CN" dirty="0" smtClean="0">
                <a:solidFill>
                  <a:srgbClr val="FF6600"/>
                </a:solidFill>
              </a:rPr>
              <a:t>NYONE</a:t>
            </a:r>
            <a:r>
              <a:rPr lang="en-US" altLang="zh-CN" sz="2000" dirty="0" smtClean="0">
                <a:solidFill>
                  <a:srgbClr val="FF6600"/>
                </a:solidFill>
              </a:rPr>
              <a:t> </a:t>
            </a:r>
            <a:r>
              <a:rPr lang="en-US" altLang="zh-CN" sz="2400" dirty="0" smtClean="0">
                <a:solidFill>
                  <a:srgbClr val="FF6600"/>
                </a:solidFill>
              </a:rPr>
              <a:t>A</a:t>
            </a:r>
            <a:r>
              <a:rPr lang="en-US" altLang="zh-CN" dirty="0" smtClean="0">
                <a:solidFill>
                  <a:srgbClr val="FF6600"/>
                </a:solidFill>
              </a:rPr>
              <a:t>NYWHERE</a:t>
            </a:r>
            <a:endParaRPr lang="en-US" altLang="zh-CN" sz="2000" dirty="0">
              <a:solidFill>
                <a:srgbClr val="FF6600"/>
              </a:solidFill>
            </a:endParaRPr>
          </a:p>
        </p:txBody>
      </p:sp>
      <p:pic>
        <p:nvPicPr>
          <p:cNvPr id="5136" name="Picture 16" descr="See the source imag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8" t="19611" r="16599" b="16560"/>
          <a:stretch/>
        </p:blipFill>
        <p:spPr bwMode="auto">
          <a:xfrm>
            <a:off x="9450559" y="2111929"/>
            <a:ext cx="2687250" cy="222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ee the source ima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4" t="18429" r="26236" b="7031"/>
          <a:stretch/>
        </p:blipFill>
        <p:spPr bwMode="auto">
          <a:xfrm flipH="1">
            <a:off x="10804857" y="3663709"/>
            <a:ext cx="1041472" cy="165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See the source image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9" t="19090" r="10568" b="12436"/>
          <a:stretch/>
        </p:blipFill>
        <p:spPr bwMode="auto">
          <a:xfrm flipH="1">
            <a:off x="6399282" y="3235067"/>
            <a:ext cx="3128457" cy="181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See the source image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4" t="12087" r="19331" b="14158"/>
          <a:stretch/>
        </p:blipFill>
        <p:spPr bwMode="auto">
          <a:xfrm flipH="1">
            <a:off x="7563468" y="4988749"/>
            <a:ext cx="1150456" cy="103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See the source imag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086" y="3759079"/>
            <a:ext cx="1201910" cy="120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ee the source imag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354" y="4704283"/>
            <a:ext cx="682792" cy="98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See the source image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7" b="21656"/>
          <a:stretch/>
        </p:blipFill>
        <p:spPr bwMode="auto">
          <a:xfrm>
            <a:off x="8727470" y="4993356"/>
            <a:ext cx="1446178" cy="84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矩形 47"/>
          <p:cNvSpPr/>
          <p:nvPr/>
        </p:nvSpPr>
        <p:spPr>
          <a:xfrm>
            <a:off x="3657608" y="3406573"/>
            <a:ext cx="2018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按照使用付费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（次数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流量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时长）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657608" y="4252088"/>
            <a:ext cx="2018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固定价格付费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（单件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批量）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657608" y="5050192"/>
            <a:ext cx="2018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根据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合同而定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（固定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/SaaS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232747" y="4252088"/>
            <a:ext cx="22906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硬件模组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Module</a:t>
            </a:r>
          </a:p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（厂家不具有研发能力）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62888" y="5050192"/>
            <a:ext cx="28604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部分定制硬件产品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r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（我们自己的落地场景，例如学校）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186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5"/>
          <p:cNvSpPr/>
          <p:nvPr/>
        </p:nvSpPr>
        <p:spPr>
          <a:xfrm>
            <a:off x="907567" y="2859204"/>
            <a:ext cx="1756916" cy="348018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2" name="矩形 121"/>
          <p:cNvSpPr/>
          <p:nvPr/>
        </p:nvSpPr>
        <p:spPr>
          <a:xfrm flipH="1">
            <a:off x="900076" y="2254496"/>
            <a:ext cx="1764406" cy="4146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Rectangle 5"/>
          <p:cNvSpPr/>
          <p:nvPr/>
        </p:nvSpPr>
        <p:spPr>
          <a:xfrm>
            <a:off x="907567" y="3637210"/>
            <a:ext cx="1756916" cy="348018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4" name="Rectangle 5"/>
          <p:cNvSpPr/>
          <p:nvPr/>
        </p:nvSpPr>
        <p:spPr>
          <a:xfrm>
            <a:off x="907567" y="4415216"/>
            <a:ext cx="1756916" cy="348018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5" name="Rectangle 5"/>
          <p:cNvSpPr/>
          <p:nvPr/>
        </p:nvSpPr>
        <p:spPr>
          <a:xfrm>
            <a:off x="907567" y="5193222"/>
            <a:ext cx="1756916" cy="348018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6" name="Rectangle 5"/>
          <p:cNvSpPr/>
          <p:nvPr/>
        </p:nvSpPr>
        <p:spPr>
          <a:xfrm>
            <a:off x="907567" y="5971229"/>
            <a:ext cx="1756916" cy="348018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2" name="Rectangle 5"/>
          <p:cNvSpPr/>
          <p:nvPr/>
        </p:nvSpPr>
        <p:spPr>
          <a:xfrm>
            <a:off x="4213851" y="2859204"/>
            <a:ext cx="7113790" cy="348018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4" name="Rectangle 5"/>
          <p:cNvSpPr/>
          <p:nvPr/>
        </p:nvSpPr>
        <p:spPr>
          <a:xfrm>
            <a:off x="4213851" y="3303779"/>
            <a:ext cx="7113790" cy="348018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5" name="Rectangle 5"/>
          <p:cNvSpPr/>
          <p:nvPr/>
        </p:nvSpPr>
        <p:spPr>
          <a:xfrm>
            <a:off x="4213851" y="3748354"/>
            <a:ext cx="7113790" cy="348018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6" name="Rectangle 5"/>
          <p:cNvSpPr/>
          <p:nvPr/>
        </p:nvSpPr>
        <p:spPr>
          <a:xfrm>
            <a:off x="4213851" y="4192929"/>
            <a:ext cx="7113790" cy="348018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7" name="Rectangle 5"/>
          <p:cNvSpPr/>
          <p:nvPr/>
        </p:nvSpPr>
        <p:spPr>
          <a:xfrm>
            <a:off x="4213851" y="4637504"/>
            <a:ext cx="7113790" cy="348018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8" name="Rectangle 5"/>
          <p:cNvSpPr/>
          <p:nvPr/>
        </p:nvSpPr>
        <p:spPr>
          <a:xfrm>
            <a:off x="4213851" y="5082079"/>
            <a:ext cx="7113790" cy="348018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9" name="Rectangle 5"/>
          <p:cNvSpPr/>
          <p:nvPr/>
        </p:nvSpPr>
        <p:spPr>
          <a:xfrm>
            <a:off x="4213851" y="5526654"/>
            <a:ext cx="7113790" cy="348018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0" name="Rectangle 5"/>
          <p:cNvSpPr/>
          <p:nvPr/>
        </p:nvSpPr>
        <p:spPr>
          <a:xfrm>
            <a:off x="4213851" y="5971229"/>
            <a:ext cx="7113790" cy="348018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3" name="矩形 112"/>
          <p:cNvSpPr/>
          <p:nvPr/>
        </p:nvSpPr>
        <p:spPr>
          <a:xfrm flipH="1">
            <a:off x="4204015" y="2254496"/>
            <a:ext cx="7123625" cy="4146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2302933" y="258228"/>
            <a:ext cx="7586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国内的行业现状  是什么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24251" y="1188599"/>
            <a:ext cx="95434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市场上的教育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产品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已经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覆盖了学习的很多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阶段，包括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方向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规划、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智能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学习、线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下课堂、线上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辅导、在线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作业、解答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题目、练习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评测、疑难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解答</a:t>
            </a: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但是，大部分都针对学生，针对教师的比较少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66855" y="3619529"/>
            <a:ext cx="697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考试</a:t>
            </a:r>
            <a:endParaRPr lang="en-US" altLang="zh-CN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66856" y="2845888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作业</a:t>
            </a:r>
            <a:endParaRPr lang="zh-CN" altLang="en-US" sz="2000" dirty="0"/>
          </a:p>
        </p:txBody>
      </p:sp>
      <p:sp>
        <p:nvSpPr>
          <p:cNvPr id="10" name="矩形 9"/>
          <p:cNvSpPr/>
          <p:nvPr/>
        </p:nvSpPr>
        <p:spPr>
          <a:xfrm>
            <a:off x="1966856" y="4393170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备课</a:t>
            </a:r>
            <a:endParaRPr lang="zh-CN" altLang="en-US" sz="2000" dirty="0"/>
          </a:p>
        </p:txBody>
      </p:sp>
      <p:sp>
        <p:nvSpPr>
          <p:cNvPr id="11" name="矩形 10"/>
          <p:cNvSpPr/>
          <p:nvPr/>
        </p:nvSpPr>
        <p:spPr>
          <a:xfrm>
            <a:off x="1966856" y="5166811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授课</a:t>
            </a:r>
            <a:endParaRPr lang="en-US" altLang="zh-CN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8711" y="223401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教师刚需</a:t>
            </a:r>
            <a:endParaRPr lang="zh-CN" altLang="en-US" sz="3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204016" y="2845888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/>
              <a:t>懂你</a:t>
            </a:r>
            <a:endParaRPr lang="zh-CN" altLang="en-US" sz="2000" dirty="0"/>
          </a:p>
        </p:txBody>
      </p:sp>
      <p:sp>
        <p:nvSpPr>
          <p:cNvPr id="18" name="矩形 17"/>
          <p:cNvSpPr/>
          <p:nvPr/>
        </p:nvSpPr>
        <p:spPr>
          <a:xfrm>
            <a:off x="4204016" y="3287968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/>
              <a:t>菁优</a:t>
            </a:r>
            <a:endParaRPr lang="en-US" altLang="zh-CN" sz="2000" dirty="0"/>
          </a:p>
        </p:txBody>
      </p:sp>
      <p:sp>
        <p:nvSpPr>
          <p:cNvPr id="25" name="矩形 24"/>
          <p:cNvSpPr/>
          <p:nvPr/>
        </p:nvSpPr>
        <p:spPr>
          <a:xfrm>
            <a:off x="4204016" y="4172128"/>
            <a:ext cx="8675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(</a:t>
            </a:r>
            <a:r>
              <a:rPr lang="zh-CN" altLang="en-US" sz="2000" dirty="0" smtClean="0"/>
              <a:t>众多</a:t>
            </a:r>
            <a:r>
              <a:rPr lang="en-US" altLang="zh-CN" sz="2000" dirty="0" smtClean="0"/>
              <a:t>)</a:t>
            </a:r>
            <a:endParaRPr lang="zh-CN" altLang="en-US" sz="2000" dirty="0"/>
          </a:p>
        </p:txBody>
      </p:sp>
      <p:sp>
        <p:nvSpPr>
          <p:cNvPr id="26" name="矩形 25"/>
          <p:cNvSpPr/>
          <p:nvPr/>
        </p:nvSpPr>
        <p:spPr>
          <a:xfrm>
            <a:off x="4204016" y="5498368"/>
            <a:ext cx="8675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(</a:t>
            </a:r>
            <a:r>
              <a:rPr lang="zh-CN" altLang="en-US" sz="2000" dirty="0" smtClean="0"/>
              <a:t>众多</a:t>
            </a:r>
            <a:r>
              <a:rPr lang="en-US" altLang="zh-CN" sz="2000" dirty="0" smtClean="0"/>
              <a:t>)</a:t>
            </a:r>
            <a:endParaRPr lang="zh-CN" altLang="en-US" sz="2000" dirty="0"/>
          </a:p>
        </p:txBody>
      </p:sp>
      <p:sp>
        <p:nvSpPr>
          <p:cNvPr id="27" name="矩形 26"/>
          <p:cNvSpPr/>
          <p:nvPr/>
        </p:nvSpPr>
        <p:spPr>
          <a:xfrm>
            <a:off x="4204016" y="2234010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/>
              <a:t>典型企业和产品</a:t>
            </a:r>
            <a:endParaRPr lang="zh-CN" altLang="en-US" sz="2400" dirty="0"/>
          </a:p>
        </p:txBody>
      </p:sp>
      <p:sp>
        <p:nvSpPr>
          <p:cNvPr id="28" name="矩形 27"/>
          <p:cNvSpPr/>
          <p:nvPr/>
        </p:nvSpPr>
        <p:spPr>
          <a:xfrm>
            <a:off x="5468439" y="2876666"/>
            <a:ext cx="28520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/>
              <a:t>通过学校切入，教师强制使用</a:t>
            </a:r>
            <a:endParaRPr lang="zh-CN" altLang="en-US" sz="1600" dirty="0"/>
          </a:p>
        </p:txBody>
      </p:sp>
      <p:sp>
        <p:nvSpPr>
          <p:cNvPr id="29" name="矩形 28"/>
          <p:cNvSpPr/>
          <p:nvPr/>
        </p:nvSpPr>
        <p:spPr>
          <a:xfrm>
            <a:off x="5468439" y="3318746"/>
            <a:ext cx="40831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/>
              <a:t>会员</a:t>
            </a:r>
            <a:r>
              <a:rPr lang="zh-CN" altLang="en-US" sz="1600" dirty="0"/>
              <a:t>制</a:t>
            </a:r>
            <a:r>
              <a:rPr lang="zh-CN" altLang="en-US" sz="1600" dirty="0" smtClean="0"/>
              <a:t>，教师喜欢，社群活跃，产品体验好</a:t>
            </a:r>
            <a:endParaRPr lang="zh-CN" altLang="en-US" sz="1600" dirty="0"/>
          </a:p>
        </p:txBody>
      </p:sp>
      <p:sp>
        <p:nvSpPr>
          <p:cNvPr id="30" name="矩形 29"/>
          <p:cNvSpPr/>
          <p:nvPr/>
        </p:nvSpPr>
        <p:spPr>
          <a:xfrm>
            <a:off x="5468439" y="3760826"/>
            <a:ext cx="51830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切入</a:t>
            </a:r>
            <a:r>
              <a:rPr lang="zh-CN" altLang="en-US" sz="1600" dirty="0" smtClean="0"/>
              <a:t>学校多，但使用复杂，体验很差，教师不愿用</a:t>
            </a:r>
            <a:endParaRPr lang="zh-CN" altLang="en-US" sz="1600" dirty="0"/>
          </a:p>
        </p:txBody>
      </p:sp>
      <p:sp>
        <p:nvSpPr>
          <p:cNvPr id="31" name="矩形 30"/>
          <p:cNvSpPr/>
          <p:nvPr/>
        </p:nvSpPr>
        <p:spPr>
          <a:xfrm>
            <a:off x="5468439" y="5529146"/>
            <a:ext cx="3877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/>
              <a:t>硬件</a:t>
            </a:r>
            <a:r>
              <a:rPr lang="zh-CN" altLang="en-US" sz="1600" dirty="0"/>
              <a:t>和</a:t>
            </a:r>
            <a:r>
              <a:rPr lang="zh-CN" altLang="en-US" sz="1600" dirty="0" smtClean="0"/>
              <a:t>系统集成为主，对于教师帮助不大</a:t>
            </a:r>
            <a:endParaRPr lang="zh-CN" altLang="en-US" sz="1600" dirty="0"/>
          </a:p>
        </p:txBody>
      </p:sp>
      <p:sp>
        <p:nvSpPr>
          <p:cNvPr id="33" name="矩形 32"/>
          <p:cNvSpPr/>
          <p:nvPr/>
        </p:nvSpPr>
        <p:spPr>
          <a:xfrm>
            <a:off x="5468439" y="4202906"/>
            <a:ext cx="55295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/>
              <a:t>小范围内共享，</a:t>
            </a:r>
            <a:r>
              <a:rPr lang="zh-CN" altLang="en-US" sz="1600" dirty="0"/>
              <a:t>形式单一，</a:t>
            </a:r>
            <a:r>
              <a:rPr lang="zh-CN" altLang="en-US" sz="1600" dirty="0" smtClean="0"/>
              <a:t>很难</a:t>
            </a:r>
            <a:r>
              <a:rPr lang="zh-CN" altLang="en-US" sz="1600" dirty="0"/>
              <a:t>检索和</a:t>
            </a:r>
            <a:r>
              <a:rPr lang="zh-CN" altLang="en-US" sz="1600" dirty="0" smtClean="0"/>
              <a:t>个性化，教师很少用</a:t>
            </a:r>
            <a:endParaRPr lang="zh-CN" altLang="en-US" sz="1600" dirty="0"/>
          </a:p>
        </p:txBody>
      </p:sp>
      <p:cxnSp>
        <p:nvCxnSpPr>
          <p:cNvPr id="39" name="Прямая со стрелкой 11"/>
          <p:cNvCxnSpPr>
            <a:stCxn id="17" idx="1"/>
            <a:endCxn id="9" idx="3"/>
          </p:cNvCxnSpPr>
          <p:nvPr/>
        </p:nvCxnSpPr>
        <p:spPr>
          <a:xfrm flipH="1">
            <a:off x="2664483" y="3045943"/>
            <a:ext cx="1539533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11"/>
          <p:cNvCxnSpPr>
            <a:stCxn id="17" idx="1"/>
            <a:endCxn id="6" idx="3"/>
          </p:cNvCxnSpPr>
          <p:nvPr/>
        </p:nvCxnSpPr>
        <p:spPr>
          <a:xfrm flipH="1">
            <a:off x="2664483" y="3045943"/>
            <a:ext cx="1539533" cy="77364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11"/>
          <p:cNvCxnSpPr>
            <a:stCxn id="18" idx="1"/>
            <a:endCxn id="6" idx="3"/>
          </p:cNvCxnSpPr>
          <p:nvPr/>
        </p:nvCxnSpPr>
        <p:spPr>
          <a:xfrm flipH="1">
            <a:off x="2664483" y="3488023"/>
            <a:ext cx="1539533" cy="33156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4204016" y="3730048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/>
              <a:t>学科网</a:t>
            </a:r>
            <a:endParaRPr lang="en-US" altLang="zh-CN" sz="2000" dirty="0"/>
          </a:p>
        </p:txBody>
      </p:sp>
      <p:cxnSp>
        <p:nvCxnSpPr>
          <p:cNvPr id="56" name="Прямая со стрелкой 11"/>
          <p:cNvCxnSpPr>
            <a:stCxn id="52" idx="1"/>
            <a:endCxn id="6" idx="3"/>
          </p:cNvCxnSpPr>
          <p:nvPr/>
        </p:nvCxnSpPr>
        <p:spPr>
          <a:xfrm flipH="1" flipV="1">
            <a:off x="2664483" y="3819584"/>
            <a:ext cx="1539533" cy="11051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11"/>
          <p:cNvCxnSpPr>
            <a:stCxn id="52" idx="1"/>
            <a:endCxn id="10" idx="3"/>
          </p:cNvCxnSpPr>
          <p:nvPr/>
        </p:nvCxnSpPr>
        <p:spPr>
          <a:xfrm flipH="1">
            <a:off x="2664483" y="3930103"/>
            <a:ext cx="1539533" cy="66312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11"/>
          <p:cNvCxnSpPr>
            <a:stCxn id="25" idx="1"/>
            <a:endCxn id="10" idx="3"/>
          </p:cNvCxnSpPr>
          <p:nvPr/>
        </p:nvCxnSpPr>
        <p:spPr>
          <a:xfrm flipH="1">
            <a:off x="2664483" y="4372183"/>
            <a:ext cx="1539533" cy="22104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11"/>
          <p:cNvCxnSpPr>
            <a:stCxn id="26" idx="1"/>
            <a:endCxn id="11" idx="3"/>
          </p:cNvCxnSpPr>
          <p:nvPr/>
        </p:nvCxnSpPr>
        <p:spPr>
          <a:xfrm flipH="1" flipV="1">
            <a:off x="2664483" y="5366866"/>
            <a:ext cx="1539533" cy="33155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11"/>
          <p:cNvCxnSpPr>
            <a:stCxn id="52" idx="1"/>
            <a:endCxn id="9" idx="3"/>
          </p:cNvCxnSpPr>
          <p:nvPr/>
        </p:nvCxnSpPr>
        <p:spPr>
          <a:xfrm flipH="1" flipV="1">
            <a:off x="2664483" y="3045943"/>
            <a:ext cx="1539533" cy="88416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矩形 77"/>
          <p:cNvSpPr/>
          <p:nvPr/>
        </p:nvSpPr>
        <p:spPr>
          <a:xfrm>
            <a:off x="1966855" y="5940451"/>
            <a:ext cx="697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答疑</a:t>
            </a:r>
            <a:endParaRPr lang="en-US" altLang="zh-CN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4204016" y="5940451"/>
            <a:ext cx="8675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(</a:t>
            </a:r>
            <a:r>
              <a:rPr lang="zh-CN" altLang="en-US" sz="2000" dirty="0" smtClean="0"/>
              <a:t>较少</a:t>
            </a:r>
            <a:r>
              <a:rPr lang="en-US" altLang="zh-CN" sz="2000" dirty="0" smtClean="0"/>
              <a:t>)</a:t>
            </a:r>
            <a:endParaRPr lang="zh-CN" altLang="en-US" sz="2000" dirty="0"/>
          </a:p>
        </p:txBody>
      </p:sp>
      <p:cxnSp>
        <p:nvCxnSpPr>
          <p:cNvPr id="81" name="Прямая со стрелкой 11"/>
          <p:cNvCxnSpPr>
            <a:stCxn id="80" idx="1"/>
            <a:endCxn id="78" idx="3"/>
          </p:cNvCxnSpPr>
          <p:nvPr/>
        </p:nvCxnSpPr>
        <p:spPr>
          <a:xfrm flipH="1">
            <a:off x="2664483" y="6140506"/>
            <a:ext cx="1539533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矩形 84"/>
          <p:cNvSpPr/>
          <p:nvPr/>
        </p:nvSpPr>
        <p:spPr>
          <a:xfrm>
            <a:off x="5468440" y="5971229"/>
            <a:ext cx="5715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/>
              <a:t>很少有单独的解决方案，教师学生大多数使用微信和</a:t>
            </a:r>
            <a:r>
              <a:rPr lang="en-US" altLang="zh-CN" sz="1600" dirty="0" smtClean="0"/>
              <a:t>QQ</a:t>
            </a:r>
            <a:endParaRPr lang="zh-CN" altLang="en-US" sz="1600" dirty="0"/>
          </a:p>
        </p:txBody>
      </p:sp>
      <p:cxnSp>
        <p:nvCxnSpPr>
          <p:cNvPr id="86" name="Прямая со стрелкой 11"/>
          <p:cNvCxnSpPr>
            <a:stCxn id="18" idx="1"/>
            <a:endCxn id="78" idx="3"/>
          </p:cNvCxnSpPr>
          <p:nvPr/>
        </p:nvCxnSpPr>
        <p:spPr>
          <a:xfrm flipH="1">
            <a:off x="2664483" y="3488023"/>
            <a:ext cx="1539533" cy="265248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4204016" y="4614208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/>
              <a:t>云幻</a:t>
            </a:r>
            <a:endParaRPr lang="zh-CN" altLang="en-US" sz="2000" dirty="0"/>
          </a:p>
        </p:txBody>
      </p:sp>
      <p:cxnSp>
        <p:nvCxnSpPr>
          <p:cNvPr id="46" name="Прямая со стрелкой 11"/>
          <p:cNvCxnSpPr>
            <a:stCxn id="45" idx="1"/>
            <a:endCxn id="11" idx="3"/>
          </p:cNvCxnSpPr>
          <p:nvPr/>
        </p:nvCxnSpPr>
        <p:spPr>
          <a:xfrm flipH="1">
            <a:off x="2664483" y="4814263"/>
            <a:ext cx="1539533" cy="55260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11"/>
          <p:cNvCxnSpPr>
            <a:stCxn id="18" idx="1"/>
            <a:endCxn id="9" idx="3"/>
          </p:cNvCxnSpPr>
          <p:nvPr/>
        </p:nvCxnSpPr>
        <p:spPr>
          <a:xfrm flipH="1" flipV="1">
            <a:off x="2664483" y="3045943"/>
            <a:ext cx="1539533" cy="44208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11"/>
          <p:cNvCxnSpPr>
            <a:stCxn id="45" idx="1"/>
            <a:endCxn id="10" idx="3"/>
          </p:cNvCxnSpPr>
          <p:nvPr/>
        </p:nvCxnSpPr>
        <p:spPr>
          <a:xfrm flipH="1" flipV="1">
            <a:off x="2664483" y="4593225"/>
            <a:ext cx="1539533" cy="22103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 66"/>
          <p:cNvSpPr/>
          <p:nvPr/>
        </p:nvSpPr>
        <p:spPr>
          <a:xfrm>
            <a:off x="4204016" y="5056288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/>
              <a:t>科大讯飞</a:t>
            </a:r>
            <a:endParaRPr lang="zh-CN" altLang="en-US" sz="2000" dirty="0"/>
          </a:p>
        </p:txBody>
      </p:sp>
      <p:cxnSp>
        <p:nvCxnSpPr>
          <p:cNvPr id="69" name="Прямая со стрелкой 11"/>
          <p:cNvCxnSpPr>
            <a:stCxn id="67" idx="1"/>
            <a:endCxn id="11" idx="3"/>
          </p:cNvCxnSpPr>
          <p:nvPr/>
        </p:nvCxnSpPr>
        <p:spPr>
          <a:xfrm flipH="1">
            <a:off x="2664483" y="5256343"/>
            <a:ext cx="1539533" cy="11052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矩形 72"/>
          <p:cNvSpPr/>
          <p:nvPr/>
        </p:nvSpPr>
        <p:spPr>
          <a:xfrm>
            <a:off x="5468440" y="5087066"/>
            <a:ext cx="5624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智慧</a:t>
            </a:r>
            <a:r>
              <a:rPr lang="zh-CN" altLang="en-US" sz="1600" dirty="0" smtClean="0"/>
              <a:t>课堂</a:t>
            </a:r>
            <a:r>
              <a:rPr lang="zh-CN" altLang="en-US" sz="1600" dirty="0"/>
              <a:t>，</a:t>
            </a:r>
            <a:r>
              <a:rPr lang="zh-CN" altLang="en-US" sz="1600" dirty="0" smtClean="0"/>
              <a:t>想提高课堂</a:t>
            </a:r>
            <a:r>
              <a:rPr lang="zh-CN" altLang="en-US" sz="1600" dirty="0"/>
              <a:t>沟通</a:t>
            </a:r>
            <a:r>
              <a:rPr lang="zh-CN" altLang="en-US" sz="1600" dirty="0" smtClean="0"/>
              <a:t>效果，但还处于实验阶段</a:t>
            </a:r>
            <a:endParaRPr lang="zh-CN" altLang="en-US" sz="1600" dirty="0"/>
          </a:p>
        </p:txBody>
      </p:sp>
      <p:sp>
        <p:nvSpPr>
          <p:cNvPr id="76" name="矩形 75"/>
          <p:cNvSpPr/>
          <p:nvPr/>
        </p:nvSpPr>
        <p:spPr>
          <a:xfrm>
            <a:off x="5468439" y="4644986"/>
            <a:ext cx="57159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/>
              <a:t>需要学校购买设备，企业开发的课程资源，教师无法</a:t>
            </a:r>
            <a:r>
              <a:rPr lang="zh-CN" altLang="en-US" sz="1600" dirty="0"/>
              <a:t>个性化</a:t>
            </a:r>
          </a:p>
        </p:txBody>
      </p:sp>
      <p:sp>
        <p:nvSpPr>
          <p:cNvPr id="143" name="矩形 142"/>
          <p:cNvSpPr/>
          <p:nvPr/>
        </p:nvSpPr>
        <p:spPr>
          <a:xfrm>
            <a:off x="9588064" y="2370490"/>
            <a:ext cx="17235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</a:rPr>
              <a:t>详细分析参见附录部分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9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五边形 46"/>
          <p:cNvSpPr/>
          <p:nvPr/>
        </p:nvSpPr>
        <p:spPr>
          <a:xfrm>
            <a:off x="9485192" y="1951103"/>
            <a:ext cx="1962967" cy="1496885"/>
          </a:xfrm>
          <a:prstGeom prst="homePlate">
            <a:avLst>
              <a:gd name="adj" fmla="val 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6" name="五边形 45"/>
          <p:cNvSpPr/>
          <p:nvPr/>
        </p:nvSpPr>
        <p:spPr>
          <a:xfrm>
            <a:off x="9485192" y="3486368"/>
            <a:ext cx="1962967" cy="1965463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5" name="五边形 44"/>
          <p:cNvSpPr/>
          <p:nvPr/>
        </p:nvSpPr>
        <p:spPr>
          <a:xfrm>
            <a:off x="9485193" y="5479126"/>
            <a:ext cx="1962967" cy="834479"/>
          </a:xfrm>
          <a:prstGeom prst="homePlate">
            <a:avLst>
              <a:gd name="adj" fmla="val 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4" name="Rectangle 5"/>
          <p:cNvSpPr/>
          <p:nvPr/>
        </p:nvSpPr>
        <p:spPr>
          <a:xfrm>
            <a:off x="3147203" y="1951104"/>
            <a:ext cx="6242191" cy="431175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2" name="Rectangle 5"/>
          <p:cNvSpPr/>
          <p:nvPr/>
        </p:nvSpPr>
        <p:spPr>
          <a:xfrm>
            <a:off x="792257" y="1951104"/>
            <a:ext cx="2349522" cy="431175"/>
          </a:xfrm>
          <a:prstGeom prst="rect">
            <a:avLst/>
          </a:prstGeom>
          <a:solidFill>
            <a:schemeClr val="accent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8" name="Rectangle 5"/>
          <p:cNvSpPr/>
          <p:nvPr/>
        </p:nvSpPr>
        <p:spPr>
          <a:xfrm>
            <a:off x="792257" y="2382280"/>
            <a:ext cx="2349522" cy="1077219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9" name="Rectangle 5"/>
          <p:cNvSpPr/>
          <p:nvPr/>
        </p:nvSpPr>
        <p:spPr>
          <a:xfrm>
            <a:off x="792257" y="3486368"/>
            <a:ext cx="2349522" cy="1080056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0" name="Rectangle 5"/>
          <p:cNvSpPr/>
          <p:nvPr/>
        </p:nvSpPr>
        <p:spPr>
          <a:xfrm>
            <a:off x="792257" y="4606181"/>
            <a:ext cx="2349522" cy="825466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1" name="Rectangle 5"/>
          <p:cNvSpPr/>
          <p:nvPr/>
        </p:nvSpPr>
        <p:spPr>
          <a:xfrm>
            <a:off x="792257" y="5479127"/>
            <a:ext cx="2349522" cy="835289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3" name="Rectangle 5"/>
          <p:cNvSpPr/>
          <p:nvPr/>
        </p:nvSpPr>
        <p:spPr>
          <a:xfrm>
            <a:off x="3147204" y="2382280"/>
            <a:ext cx="6242191" cy="107721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3147204" y="3494031"/>
            <a:ext cx="6242191" cy="108005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5" name="Rectangle 5"/>
          <p:cNvSpPr/>
          <p:nvPr/>
        </p:nvSpPr>
        <p:spPr>
          <a:xfrm>
            <a:off x="3147204" y="4613004"/>
            <a:ext cx="6242191" cy="815801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6" name="Rectangle 5"/>
          <p:cNvSpPr/>
          <p:nvPr/>
        </p:nvSpPr>
        <p:spPr>
          <a:xfrm>
            <a:off x="3147204" y="5470614"/>
            <a:ext cx="6242191" cy="84299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41511" y="258228"/>
            <a:ext cx="5508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别人为什么  不做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40327" y="4597809"/>
            <a:ext cx="57343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/>
              <a:t>绕开目前的教育体系，另建平行的教育体系</a:t>
            </a:r>
            <a:endParaRPr lang="en-US" altLang="zh-CN" sz="1600" dirty="0" smtClean="0"/>
          </a:p>
          <a:p>
            <a:r>
              <a:rPr lang="zh-CN" altLang="en-US" sz="1600" dirty="0" smtClean="0"/>
              <a:t>例如目前的在线和线下教育市场</a:t>
            </a:r>
            <a:endParaRPr lang="en-US" altLang="zh-CN" sz="1600" dirty="0" smtClean="0"/>
          </a:p>
          <a:p>
            <a:r>
              <a:rPr lang="zh-CN" altLang="en-US" sz="1600" dirty="0" smtClean="0"/>
              <a:t>因此，不会考虑体系内的教师痛点</a:t>
            </a:r>
            <a:endParaRPr lang="en-US" altLang="zh-CN" sz="1600" dirty="0" smtClean="0"/>
          </a:p>
        </p:txBody>
      </p:sp>
      <p:sp>
        <p:nvSpPr>
          <p:cNvPr id="2" name="矩形 1"/>
          <p:cNvSpPr/>
          <p:nvPr/>
        </p:nvSpPr>
        <p:spPr>
          <a:xfrm>
            <a:off x="3240327" y="2380666"/>
            <a:ext cx="57343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/>
              <a:t>通过背景，进入学校，切入教育市场，销售产品</a:t>
            </a:r>
            <a:endParaRPr lang="en-US" altLang="zh-CN" sz="1600" dirty="0" smtClean="0"/>
          </a:p>
          <a:p>
            <a:r>
              <a:rPr lang="zh-CN" altLang="en-US" sz="1600" dirty="0"/>
              <a:t>和市场相比，</a:t>
            </a:r>
            <a:r>
              <a:rPr lang="zh-CN" altLang="en-US" sz="1600" dirty="0" smtClean="0"/>
              <a:t>产品的重要性会被降低</a:t>
            </a:r>
            <a:endParaRPr lang="en-US" altLang="zh-CN" sz="1600" dirty="0" smtClean="0"/>
          </a:p>
          <a:p>
            <a:r>
              <a:rPr lang="zh-CN" altLang="en-US" sz="1600" dirty="0" smtClean="0"/>
              <a:t>因此，硬件产品，只能解决部分痛点</a:t>
            </a:r>
            <a:endParaRPr lang="en-US" altLang="zh-CN" sz="1600" dirty="0" smtClean="0"/>
          </a:p>
          <a:p>
            <a:r>
              <a:rPr lang="zh-CN" altLang="en-US" sz="1600" dirty="0" smtClean="0"/>
              <a:t>因此，软件产品，产品体验不会很好，教师不愿用</a:t>
            </a:r>
          </a:p>
        </p:txBody>
      </p:sp>
      <p:sp>
        <p:nvSpPr>
          <p:cNvPr id="3" name="矩形 2"/>
          <p:cNvSpPr/>
          <p:nvPr/>
        </p:nvSpPr>
        <p:spPr>
          <a:xfrm>
            <a:off x="3240327" y="3496869"/>
            <a:ext cx="57343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/>
              <a:t>有针对性地做自己擅长的方向，做强做深</a:t>
            </a:r>
            <a:endParaRPr lang="en-US" altLang="zh-CN" sz="1600" dirty="0" smtClean="0"/>
          </a:p>
          <a:p>
            <a:r>
              <a:rPr lang="zh-CN" altLang="en-US" sz="1600" dirty="0" smtClean="0"/>
              <a:t>首要目标，是抓住最大的用户群体，即学生群体</a:t>
            </a:r>
            <a:endParaRPr lang="en-US" altLang="zh-CN" sz="1600" dirty="0" smtClean="0"/>
          </a:p>
          <a:p>
            <a:r>
              <a:rPr lang="zh-CN" altLang="en-US" sz="1600" dirty="0" smtClean="0"/>
              <a:t>教师的人数相对较少，重要性次之</a:t>
            </a:r>
            <a:endParaRPr lang="en-US" altLang="zh-CN" sz="1600" dirty="0" smtClean="0"/>
          </a:p>
          <a:p>
            <a:r>
              <a:rPr lang="zh-CN" altLang="en-US" sz="1600" dirty="0" smtClean="0"/>
              <a:t>因此，</a:t>
            </a:r>
            <a:r>
              <a:rPr lang="zh-CN" altLang="en-US" sz="1600" dirty="0"/>
              <a:t>只会</a:t>
            </a:r>
            <a:r>
              <a:rPr lang="zh-CN" altLang="en-US" sz="1600" dirty="0" smtClean="0"/>
              <a:t>解决教师的部分痛点</a:t>
            </a:r>
            <a:endParaRPr lang="en-US" altLang="zh-CN" sz="1600" dirty="0" smtClean="0"/>
          </a:p>
        </p:txBody>
      </p:sp>
      <p:sp>
        <p:nvSpPr>
          <p:cNvPr id="11" name="矩形 10"/>
          <p:cNvSpPr/>
          <p:nvPr/>
        </p:nvSpPr>
        <p:spPr>
          <a:xfrm>
            <a:off x="9555688" y="3693653"/>
            <a:ext cx="1821976" cy="153888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没有好的课件</a:t>
            </a:r>
            <a:endParaRPr lang="zh-CN" altLang="en-US" sz="2000" dirty="0">
              <a:solidFill>
                <a:srgbClr val="FF6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2000" dirty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重复</a:t>
            </a:r>
            <a:r>
              <a:rPr lang="zh-CN" altLang="zh-CN" sz="2000" dirty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制作</a:t>
            </a:r>
            <a:r>
              <a:rPr lang="zh-CN" altLang="en-US" sz="2000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内容</a:t>
            </a:r>
            <a:endParaRPr lang="en-US" altLang="zh-CN" sz="2000" dirty="0" smtClean="0">
              <a:solidFill>
                <a:srgbClr val="FF6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zh-CN" sz="2000" dirty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难以有效表达</a:t>
            </a:r>
            <a:endParaRPr lang="zh-CN" altLang="en-US" sz="2000" dirty="0">
              <a:solidFill>
                <a:srgbClr val="FF6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2000" dirty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授课沟通不畅</a:t>
            </a:r>
          </a:p>
          <a:p>
            <a:pPr algn="ctr"/>
            <a:r>
              <a:rPr lang="zh-CN" altLang="en-US" sz="2000" dirty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学习效果</a:t>
            </a:r>
            <a:r>
              <a:rPr lang="zh-CN" altLang="en-US" sz="2000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分化</a:t>
            </a:r>
            <a:endParaRPr lang="zh-CN" altLang="en-US" sz="2000" dirty="0">
              <a:solidFill>
                <a:srgbClr val="FF6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24251" y="1188599"/>
            <a:ext cx="9543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企业，都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有生存问题，都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有最大程度获取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利润的诉求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很多时候，不是 “能不能” 的问题，而是 “愿不愿” 的问题</a:t>
            </a: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82188" y="252873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 smtClean="0"/>
              <a:t>教育资源深厚</a:t>
            </a:r>
            <a:endParaRPr lang="en-US" altLang="zh-CN" dirty="0" smtClean="0"/>
          </a:p>
        </p:txBody>
      </p:sp>
      <p:sp>
        <p:nvSpPr>
          <p:cNvPr id="17" name="矩形 16"/>
          <p:cNvSpPr/>
          <p:nvPr/>
        </p:nvSpPr>
        <p:spPr>
          <a:xfrm>
            <a:off x="1434084" y="1992049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从业者分类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3240327" y="1992049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采取的策略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1182188" y="362647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 smtClean="0"/>
              <a:t>教育资源较少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1182188" y="4722189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 smtClean="0"/>
              <a:t>没有教育资源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9556676" y="5592759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</a:rPr>
              <a:t>始终存在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75827" y="2829825"/>
            <a:ext cx="2382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（学科网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科大讯飞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懂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</a:rPr>
              <a:t>你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</a:rPr>
              <a:t>云幻）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</a:rPr>
              <a:t>（其它企业）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413020" y="3934386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</a:rPr>
              <a:t>（菁优）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</a:rPr>
              <a:t>（其它企业）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336076" y="5047978"/>
            <a:ext cx="1261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</a:rPr>
              <a:t>（众多的企业）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40327" y="5451832"/>
            <a:ext cx="57343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/>
              <a:t>以无偿贡献作为基本出发点时，会导致参与者不多和不稳定</a:t>
            </a:r>
            <a:endParaRPr lang="en-US" altLang="zh-CN" sz="1600" dirty="0" smtClean="0"/>
          </a:p>
          <a:p>
            <a:r>
              <a:rPr lang="zh-CN" altLang="en-US" sz="1600" dirty="0" smtClean="0"/>
              <a:t>他们可以有很好的理念和产品，但是</a:t>
            </a:r>
            <a:endParaRPr lang="en-US" altLang="zh-CN" sz="1600" dirty="0" smtClean="0"/>
          </a:p>
          <a:p>
            <a:r>
              <a:rPr lang="zh-CN" altLang="en-US" sz="1600" dirty="0" smtClean="0"/>
              <a:t>没有好的商业模式，没有产品的改进，最终难以</a:t>
            </a:r>
            <a:r>
              <a:rPr lang="zh-CN" altLang="en-US" sz="1600" dirty="0"/>
              <a:t>持续运营</a:t>
            </a:r>
            <a:endParaRPr lang="en-US" altLang="zh-CN" sz="1600" dirty="0" smtClean="0"/>
          </a:p>
        </p:txBody>
      </p:sp>
      <p:sp>
        <p:nvSpPr>
          <p:cNvPr id="30" name="矩形 29"/>
          <p:cNvSpPr/>
          <p:nvPr/>
        </p:nvSpPr>
        <p:spPr>
          <a:xfrm>
            <a:off x="1413020" y="557376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 smtClean="0"/>
              <a:t>教育公益</a:t>
            </a:r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808688" y="5861208"/>
            <a:ext cx="2316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</a:rPr>
              <a:t>（个人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</a:rPr>
              <a:t>师范院校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</a:rPr>
              <a:t>很少的企业）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9485192" y="2380666"/>
            <a:ext cx="196296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备课</a:t>
            </a:r>
            <a:r>
              <a:rPr lang="zh-CN" altLang="en-US" sz="2400" dirty="0" smtClean="0">
                <a:solidFill>
                  <a:schemeClr val="bg1"/>
                </a:solidFill>
              </a:rPr>
              <a:t>授课阶段</a:t>
            </a:r>
            <a:endParaRPr lang="en-US" altLang="zh-CN" sz="2400" dirty="0">
              <a:solidFill>
                <a:schemeClr val="bg1"/>
              </a:solidFill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教师的痛点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34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5"/>
          <p:cNvSpPr/>
          <p:nvPr/>
        </p:nvSpPr>
        <p:spPr>
          <a:xfrm>
            <a:off x="1129080" y="1689704"/>
            <a:ext cx="2351100" cy="61555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1" name="Rectangle 5"/>
          <p:cNvSpPr/>
          <p:nvPr/>
        </p:nvSpPr>
        <p:spPr>
          <a:xfrm>
            <a:off x="1129080" y="2376698"/>
            <a:ext cx="2351100" cy="61555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3" name="Rectangle 5"/>
          <p:cNvSpPr/>
          <p:nvPr/>
        </p:nvSpPr>
        <p:spPr>
          <a:xfrm>
            <a:off x="1129080" y="3063692"/>
            <a:ext cx="2351100" cy="61555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1129080" y="3750686"/>
            <a:ext cx="2351100" cy="61555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5" name="Rectangle 5"/>
          <p:cNvSpPr/>
          <p:nvPr/>
        </p:nvSpPr>
        <p:spPr>
          <a:xfrm>
            <a:off x="1129080" y="4437680"/>
            <a:ext cx="2351100" cy="61555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6" name="Rectangle 5"/>
          <p:cNvSpPr/>
          <p:nvPr/>
        </p:nvSpPr>
        <p:spPr>
          <a:xfrm>
            <a:off x="1129080" y="5124674"/>
            <a:ext cx="2351100" cy="61555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7" name="Rectangle 5"/>
          <p:cNvSpPr/>
          <p:nvPr/>
        </p:nvSpPr>
        <p:spPr>
          <a:xfrm>
            <a:off x="1129080" y="5811668"/>
            <a:ext cx="2351100" cy="61555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1" name="Rectangle 5"/>
          <p:cNvSpPr/>
          <p:nvPr/>
        </p:nvSpPr>
        <p:spPr>
          <a:xfrm>
            <a:off x="3647091" y="1689704"/>
            <a:ext cx="7455363" cy="61555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3" name="Rectangle 5"/>
          <p:cNvSpPr/>
          <p:nvPr/>
        </p:nvSpPr>
        <p:spPr>
          <a:xfrm>
            <a:off x="3647091" y="2374423"/>
            <a:ext cx="7455363" cy="61555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4" name="Rectangle 5"/>
          <p:cNvSpPr/>
          <p:nvPr/>
        </p:nvSpPr>
        <p:spPr>
          <a:xfrm>
            <a:off x="3647091" y="3059142"/>
            <a:ext cx="7455363" cy="61555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5" name="Rectangle 5"/>
          <p:cNvSpPr/>
          <p:nvPr/>
        </p:nvSpPr>
        <p:spPr>
          <a:xfrm>
            <a:off x="3647091" y="3743861"/>
            <a:ext cx="7455363" cy="61555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6" name="Rectangle 5"/>
          <p:cNvSpPr/>
          <p:nvPr/>
        </p:nvSpPr>
        <p:spPr>
          <a:xfrm>
            <a:off x="3647091" y="4428580"/>
            <a:ext cx="7455363" cy="61555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7" name="Rectangle 5"/>
          <p:cNvSpPr/>
          <p:nvPr/>
        </p:nvSpPr>
        <p:spPr>
          <a:xfrm>
            <a:off x="3647091" y="5113299"/>
            <a:ext cx="7455363" cy="61555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8" name="Rectangle 5"/>
          <p:cNvSpPr/>
          <p:nvPr/>
        </p:nvSpPr>
        <p:spPr>
          <a:xfrm>
            <a:off x="3647091" y="5798019"/>
            <a:ext cx="7455363" cy="61555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54523" y="2402346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有环境</a:t>
            </a:r>
            <a:endParaRPr lang="zh-CN" altLang="en-US" sz="3200" dirty="0">
              <a:solidFill>
                <a:srgbClr val="FF6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41511" y="258228"/>
            <a:ext cx="5508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我们为什么  可以做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47091" y="2371568"/>
            <a:ext cx="6957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现代化的基础教学硬件设备，已经深入渗透到日常教学环境中</a:t>
            </a:r>
            <a:endParaRPr lang="en-US" altLang="zh-CN" dirty="0" smtClean="0"/>
          </a:p>
          <a:p>
            <a:r>
              <a:rPr lang="en-US" altLang="zh-CN" dirty="0" smtClean="0"/>
              <a:t>2017</a:t>
            </a:r>
            <a:r>
              <a:rPr lang="zh-CN" altLang="en-US" dirty="0" smtClean="0"/>
              <a:t>年多媒体配备率，小学达到</a:t>
            </a:r>
            <a:r>
              <a:rPr lang="en-US" altLang="zh-CN" dirty="0" smtClean="0"/>
              <a:t>88.6%</a:t>
            </a:r>
            <a:r>
              <a:rPr lang="zh-CN" altLang="en-US" dirty="0" smtClean="0"/>
              <a:t>，中学达到</a:t>
            </a:r>
            <a:r>
              <a:rPr lang="en-US" altLang="zh-CN" dirty="0" smtClean="0"/>
              <a:t>98.1%</a:t>
            </a:r>
          </a:p>
        </p:txBody>
      </p:sp>
      <p:sp>
        <p:nvSpPr>
          <p:cNvPr id="9" name="矩形 8"/>
          <p:cNvSpPr/>
          <p:nvPr/>
        </p:nvSpPr>
        <p:spPr>
          <a:xfrm>
            <a:off x="3647091" y="3735296"/>
            <a:ext cx="6957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我们是技术专家，我们具备实施本产品的素质和技能</a:t>
            </a:r>
            <a:endParaRPr lang="en-US" altLang="zh-CN" dirty="0" smtClean="0"/>
          </a:p>
          <a:p>
            <a:r>
              <a:rPr lang="zh-CN" altLang="en-US" dirty="0" smtClean="0"/>
              <a:t>包括</a:t>
            </a:r>
            <a:r>
              <a:rPr lang="en-US" altLang="zh-CN" dirty="0" smtClean="0"/>
              <a:t>AR</a:t>
            </a:r>
            <a:r>
              <a:rPr lang="zh-CN" altLang="en-US" dirty="0" smtClean="0"/>
              <a:t>、</a:t>
            </a:r>
            <a:r>
              <a:rPr lang="en-US" altLang="zh-CN" dirty="0" smtClean="0"/>
              <a:t>VR</a:t>
            </a:r>
            <a:r>
              <a:rPr lang="zh-CN" altLang="en-US" dirty="0" smtClean="0"/>
              <a:t>、</a:t>
            </a:r>
            <a:r>
              <a:rPr lang="en-US" altLang="zh-CN" dirty="0" smtClean="0"/>
              <a:t>AI</a:t>
            </a:r>
            <a:r>
              <a:rPr lang="zh-CN" altLang="en-US" dirty="0" smtClean="0"/>
              <a:t>、区块链、大数据、可视化编辑等</a:t>
            </a:r>
            <a:endParaRPr lang="en-US" altLang="zh-CN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554523" y="3084210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有经验</a:t>
            </a:r>
            <a:endParaRPr lang="zh-CN" altLang="en-US" sz="3200" dirty="0">
              <a:solidFill>
                <a:srgbClr val="FF6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4523" y="376607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有技术</a:t>
            </a:r>
            <a:endParaRPr lang="zh-CN" altLang="en-US" sz="3200" dirty="0">
              <a:solidFill>
                <a:srgbClr val="FF6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47091" y="3053432"/>
            <a:ext cx="6957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我们有产品</a:t>
            </a:r>
            <a:r>
              <a:rPr lang="zh-CN" altLang="en-US" dirty="0"/>
              <a:t>开发经验</a:t>
            </a:r>
            <a:r>
              <a:rPr lang="zh-CN" altLang="en-US" dirty="0" smtClean="0"/>
              <a:t>，掌控完整的研发流程</a:t>
            </a:r>
            <a:endParaRPr lang="en-US" altLang="zh-CN" dirty="0"/>
          </a:p>
          <a:p>
            <a:r>
              <a:rPr lang="zh-CN" altLang="en-US" dirty="0" smtClean="0"/>
              <a:t>我们</a:t>
            </a:r>
            <a:r>
              <a:rPr lang="zh-CN" altLang="en-US" dirty="0"/>
              <a:t>有游戏运营经验，知道该如何运营产品</a:t>
            </a:r>
            <a:endParaRPr lang="en-US" altLang="zh-CN" dirty="0"/>
          </a:p>
        </p:txBody>
      </p:sp>
      <p:sp>
        <p:nvSpPr>
          <p:cNvPr id="12" name="TextBox 11"/>
          <p:cNvSpPr txBox="1"/>
          <p:nvPr/>
        </p:nvSpPr>
        <p:spPr>
          <a:xfrm>
            <a:off x="1554523" y="444793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</a:t>
            </a:r>
            <a:r>
              <a:rPr lang="zh-CN" altLang="en-US" sz="3200" dirty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资源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54523" y="1720482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有需求</a:t>
            </a:r>
            <a:endParaRPr lang="zh-CN" altLang="en-US" sz="3200" dirty="0">
              <a:solidFill>
                <a:srgbClr val="FF6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647091" y="1689704"/>
            <a:ext cx="6957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教师需要高效备课和有效授课，这些痛点目前还存在</a:t>
            </a:r>
            <a:endParaRPr lang="en-US" altLang="zh-CN" dirty="0" smtClean="0"/>
          </a:p>
          <a:p>
            <a:r>
              <a:rPr lang="zh-CN" altLang="en-US" dirty="0" smtClean="0"/>
              <a:t>能有效解决这个问题的方案，目前基本上没有</a:t>
            </a:r>
            <a:endParaRPr lang="en-US" altLang="zh-CN" dirty="0" smtClean="0"/>
          </a:p>
        </p:txBody>
      </p:sp>
      <p:sp>
        <p:nvSpPr>
          <p:cNvPr id="15" name="矩形 14"/>
          <p:cNvSpPr/>
          <p:nvPr/>
        </p:nvSpPr>
        <p:spPr>
          <a:xfrm>
            <a:off x="3647091" y="4417160"/>
            <a:ext cx="6957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我们有工作在一线的教师顾问，深刻理解需求，拥有教师人脉</a:t>
            </a:r>
            <a:endParaRPr lang="en-US" altLang="zh-CN" dirty="0" smtClean="0"/>
          </a:p>
          <a:p>
            <a:r>
              <a:rPr lang="zh-CN" altLang="en-US" dirty="0"/>
              <a:t>我们</a:t>
            </a:r>
            <a:r>
              <a:rPr lang="zh-CN" altLang="en-US" dirty="0" smtClean="0"/>
              <a:t>有 “走班管理” 产品作为学校切入点，有试点落地资源</a:t>
            </a:r>
            <a:endParaRPr lang="en-US" altLang="zh-CN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1554523" y="581166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有模式</a:t>
            </a:r>
            <a:endParaRPr lang="zh-CN" altLang="en-US" sz="3200" dirty="0">
              <a:solidFill>
                <a:srgbClr val="FF6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647091" y="5099024"/>
            <a:ext cx="6957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我们拥有分步骤的推广和运营策略</a:t>
            </a:r>
            <a:endParaRPr lang="en-US" altLang="zh-CN" dirty="0" smtClean="0"/>
          </a:p>
          <a:p>
            <a:r>
              <a:rPr lang="zh-CN" altLang="en-US" dirty="0" smtClean="0"/>
              <a:t>我们足够灵活，能够在实际市场环境中敏捷调整</a:t>
            </a:r>
            <a:endParaRPr lang="en-US" altLang="zh-CN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1554523" y="5129802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有步骤</a:t>
            </a:r>
            <a:endParaRPr lang="zh-CN" altLang="en-US" sz="3200" dirty="0">
              <a:solidFill>
                <a:srgbClr val="FF6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647091" y="5780890"/>
            <a:ext cx="6957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我们设计了针对性的商业模式，可以做到盈利</a:t>
            </a:r>
            <a:endParaRPr lang="en-US" altLang="zh-CN" dirty="0" smtClean="0"/>
          </a:p>
          <a:p>
            <a:r>
              <a:rPr lang="zh-CN" altLang="en-US" dirty="0" smtClean="0"/>
              <a:t>我们还提供了生态扩展，以及后继 “交互学习” 产品的进一步发展</a:t>
            </a:r>
            <a:endParaRPr lang="en-US" altLang="zh-CN" dirty="0" smtClean="0"/>
          </a:p>
        </p:txBody>
      </p:sp>
      <p:sp>
        <p:nvSpPr>
          <p:cNvPr id="29" name="矩形 28"/>
          <p:cNvSpPr/>
          <p:nvPr/>
        </p:nvSpPr>
        <p:spPr>
          <a:xfrm>
            <a:off x="1324251" y="1188599"/>
            <a:ext cx="9543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因为，我们拥有如下的优势</a:t>
            </a: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363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5"/>
          <p:cNvSpPr/>
          <p:nvPr/>
        </p:nvSpPr>
        <p:spPr>
          <a:xfrm>
            <a:off x="10099946" y="2180350"/>
            <a:ext cx="1415772" cy="36342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8" name="五边形 37"/>
          <p:cNvSpPr/>
          <p:nvPr/>
        </p:nvSpPr>
        <p:spPr>
          <a:xfrm>
            <a:off x="10099946" y="2549681"/>
            <a:ext cx="1415772" cy="3946693"/>
          </a:xfrm>
          <a:prstGeom prst="homePlate">
            <a:avLst>
              <a:gd name="adj" fmla="val 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Rectangle 5"/>
          <p:cNvSpPr/>
          <p:nvPr/>
        </p:nvSpPr>
        <p:spPr>
          <a:xfrm>
            <a:off x="1914987" y="2587450"/>
            <a:ext cx="841861" cy="1404519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5" name="Rectangle 5"/>
          <p:cNvSpPr/>
          <p:nvPr/>
        </p:nvSpPr>
        <p:spPr>
          <a:xfrm>
            <a:off x="1914987" y="4052161"/>
            <a:ext cx="841861" cy="1388001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6" name="Rectangle 5"/>
          <p:cNvSpPr/>
          <p:nvPr/>
        </p:nvSpPr>
        <p:spPr>
          <a:xfrm>
            <a:off x="1914987" y="5500354"/>
            <a:ext cx="841861" cy="572403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7" name="Rectangle 5"/>
          <p:cNvSpPr/>
          <p:nvPr/>
        </p:nvSpPr>
        <p:spPr>
          <a:xfrm>
            <a:off x="1914987" y="6132949"/>
            <a:ext cx="841861" cy="363425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775447" y="2180350"/>
            <a:ext cx="1981401" cy="363426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1" name="Rectangle 5"/>
          <p:cNvSpPr/>
          <p:nvPr/>
        </p:nvSpPr>
        <p:spPr>
          <a:xfrm>
            <a:off x="775448" y="2587450"/>
            <a:ext cx="1101120" cy="2852712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3" name="Rectangle 5"/>
          <p:cNvSpPr/>
          <p:nvPr/>
        </p:nvSpPr>
        <p:spPr>
          <a:xfrm>
            <a:off x="775447" y="5500354"/>
            <a:ext cx="1101120" cy="996020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5" name="Rectangle 5"/>
          <p:cNvSpPr/>
          <p:nvPr/>
        </p:nvSpPr>
        <p:spPr>
          <a:xfrm>
            <a:off x="2807085" y="2180350"/>
            <a:ext cx="7210884" cy="36342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6" name="Rectangle 5"/>
          <p:cNvSpPr/>
          <p:nvPr/>
        </p:nvSpPr>
        <p:spPr>
          <a:xfrm>
            <a:off x="2807085" y="2603968"/>
            <a:ext cx="7210884" cy="1388001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7" name="Rectangle 5"/>
          <p:cNvSpPr/>
          <p:nvPr/>
        </p:nvSpPr>
        <p:spPr>
          <a:xfrm>
            <a:off x="2807085" y="4052161"/>
            <a:ext cx="7210884" cy="1388001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8" name="Rectangle 5"/>
          <p:cNvSpPr/>
          <p:nvPr/>
        </p:nvSpPr>
        <p:spPr>
          <a:xfrm>
            <a:off x="2807085" y="5500354"/>
            <a:ext cx="7210884" cy="572403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9" name="Rectangle 5"/>
          <p:cNvSpPr/>
          <p:nvPr/>
        </p:nvSpPr>
        <p:spPr>
          <a:xfrm>
            <a:off x="2807085" y="6132949"/>
            <a:ext cx="7210884" cy="36342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41511" y="258228"/>
            <a:ext cx="5508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别人也做了  怎么办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24251" y="1188599"/>
            <a:ext cx="95434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知己也要知彼，但是，我们也认为</a:t>
            </a: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dirty="0"/>
              <a:t>教育市场足够巨大</a:t>
            </a:r>
            <a:r>
              <a:rPr lang="zh-CN" altLang="en-US" dirty="0" smtClean="0"/>
              <a:t>，可以容纳</a:t>
            </a:r>
            <a:r>
              <a:rPr lang="zh-CN" altLang="en-US" dirty="0"/>
              <a:t>多</a:t>
            </a:r>
            <a:r>
              <a:rPr lang="zh-CN" altLang="en-US" dirty="0" smtClean="0"/>
              <a:t>个类似甚至相同</a:t>
            </a:r>
            <a:r>
              <a:rPr lang="zh-CN" altLang="en-US" dirty="0"/>
              <a:t>的解决方案</a:t>
            </a:r>
            <a:endParaRPr lang="en-US" altLang="zh-CN" dirty="0"/>
          </a:p>
          <a:p>
            <a:pPr algn="ctr"/>
            <a:r>
              <a:rPr lang="zh-CN" altLang="en-US" dirty="0"/>
              <a:t>教育市场足够分散</a:t>
            </a:r>
            <a:r>
              <a:rPr lang="zh-CN" altLang="en-US" dirty="0" smtClean="0"/>
              <a:t>，在细分领域内难以形成少数寡头的垄断</a:t>
            </a: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="" xmlns:a16="http://schemas.microsoft.com/office/drawing/2014/main" id="{6542BC12-8055-47A1-9411-E342C0A2E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987" y="2543775"/>
            <a:ext cx="84186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algn="ctr"/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菁优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="" xmlns:a16="http://schemas.microsoft.com/office/drawing/2014/main" id="{6542BC12-8055-47A1-9411-E342C0A2E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987" y="4015196"/>
            <a:ext cx="84186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algn="ctr"/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云幻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17192" y="2543775"/>
            <a:ext cx="72007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产品</a:t>
            </a:r>
            <a:r>
              <a:rPr lang="zh-CN" altLang="en-US" dirty="0" smtClean="0"/>
              <a:t>：题库</a:t>
            </a:r>
            <a:r>
              <a:rPr lang="en-US" altLang="zh-CN" dirty="0"/>
              <a:t>+</a:t>
            </a:r>
            <a:r>
              <a:rPr lang="zh-CN" altLang="en-US" dirty="0" smtClean="0"/>
              <a:t>组卷</a:t>
            </a:r>
            <a:r>
              <a:rPr lang="en-US" altLang="zh-CN" dirty="0" smtClean="0"/>
              <a:t>+</a:t>
            </a:r>
            <a:r>
              <a:rPr lang="zh-CN" altLang="en-US" dirty="0" smtClean="0"/>
              <a:t>作业</a:t>
            </a:r>
            <a:endParaRPr lang="en-US" altLang="zh-CN" dirty="0" smtClean="0"/>
          </a:p>
          <a:p>
            <a:r>
              <a:rPr lang="zh-CN" altLang="en-US" dirty="0"/>
              <a:t>现状</a:t>
            </a:r>
            <a:r>
              <a:rPr lang="zh-CN" altLang="en-US" dirty="0" smtClean="0"/>
              <a:t>：有资金实力，有教师资源，有运营经验，有成熟团队</a:t>
            </a:r>
            <a:endParaRPr lang="en-US" altLang="zh-CN" dirty="0" smtClean="0"/>
          </a:p>
          <a:p>
            <a:r>
              <a:rPr lang="zh-CN" altLang="en-US" dirty="0" smtClean="0"/>
              <a:t>优点：基于题库资源开发备课授课产品，利用现有教师资源进行推广</a:t>
            </a:r>
            <a:endParaRPr lang="en-US" altLang="zh-CN" dirty="0" smtClean="0"/>
          </a:p>
          <a:p>
            <a:r>
              <a:rPr lang="zh-CN" altLang="en-US" dirty="0" smtClean="0"/>
              <a:t>缺点：没有</a:t>
            </a:r>
            <a:r>
              <a:rPr lang="en-US" altLang="zh-CN" dirty="0" smtClean="0"/>
              <a:t>AR/VR</a:t>
            </a:r>
            <a:r>
              <a:rPr lang="zh-CN" altLang="en-US" dirty="0"/>
              <a:t>和</a:t>
            </a:r>
            <a:r>
              <a:rPr lang="zh-CN" altLang="en-US" dirty="0" smtClean="0"/>
              <a:t>游戏方面的经验，团队精力有限</a:t>
            </a:r>
            <a:endParaRPr lang="en-US" altLang="zh-CN" dirty="0" smtClean="0"/>
          </a:p>
          <a:p>
            <a:r>
              <a:rPr lang="zh-CN" altLang="en-US" dirty="0" smtClean="0"/>
              <a:t>对策：尽快推出产品</a:t>
            </a:r>
            <a:r>
              <a:rPr lang="en-US" altLang="zh-CN" dirty="0" smtClean="0"/>
              <a:t>+</a:t>
            </a:r>
            <a:r>
              <a:rPr lang="zh-CN" altLang="en-US" dirty="0"/>
              <a:t>更人性化的</a:t>
            </a:r>
            <a:r>
              <a:rPr lang="zh-CN" altLang="en-US" dirty="0" smtClean="0"/>
              <a:t>运营，抢先构建细分领域的口碑</a:t>
            </a:r>
            <a:endParaRPr lang="en-US" altLang="zh-CN" dirty="0" smtClean="0"/>
          </a:p>
        </p:txBody>
      </p:sp>
      <p:sp>
        <p:nvSpPr>
          <p:cNvPr id="12" name="矩形 11"/>
          <p:cNvSpPr/>
          <p:nvPr/>
        </p:nvSpPr>
        <p:spPr>
          <a:xfrm>
            <a:off x="2817191" y="4015196"/>
            <a:ext cx="72007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产品：硬件设备</a:t>
            </a:r>
            <a:r>
              <a:rPr lang="en-US" altLang="zh-CN" dirty="0" smtClean="0"/>
              <a:t>+</a:t>
            </a:r>
            <a:r>
              <a:rPr lang="zh-CN" altLang="en-US" dirty="0" smtClean="0"/>
              <a:t>配套教学课程</a:t>
            </a:r>
            <a:endParaRPr lang="en-US" altLang="zh-CN" dirty="0" smtClean="0"/>
          </a:p>
          <a:p>
            <a:r>
              <a:rPr lang="zh-CN" altLang="en-US" dirty="0"/>
              <a:t>现状</a:t>
            </a:r>
            <a:r>
              <a:rPr lang="zh-CN" altLang="en-US" dirty="0" smtClean="0"/>
              <a:t>：有较强的学校资源，有整合能力，有成熟团队</a:t>
            </a:r>
            <a:endParaRPr lang="en-US" altLang="zh-CN" dirty="0" smtClean="0"/>
          </a:p>
          <a:p>
            <a:r>
              <a:rPr lang="zh-CN" altLang="en-US" dirty="0" smtClean="0"/>
              <a:t>优点：基于课程资源开发备课授课产品，利用现有学校渠道进行推广</a:t>
            </a:r>
            <a:endParaRPr lang="en-US" altLang="zh-CN" dirty="0" smtClean="0"/>
          </a:p>
          <a:p>
            <a:r>
              <a:rPr lang="zh-CN" altLang="en-US" dirty="0" smtClean="0"/>
              <a:t>缺点：</a:t>
            </a:r>
            <a:r>
              <a:rPr lang="zh-CN" altLang="en-US" dirty="0"/>
              <a:t>硬件</a:t>
            </a:r>
            <a:r>
              <a:rPr lang="en-US" altLang="zh-CN" dirty="0"/>
              <a:t>+</a:t>
            </a:r>
            <a:r>
              <a:rPr lang="zh-CN" altLang="en-US" dirty="0" smtClean="0"/>
              <a:t>课程的商业模式利润较高，很难被放弃</a:t>
            </a:r>
            <a:endParaRPr lang="en-US" altLang="zh-CN" dirty="0" smtClean="0"/>
          </a:p>
          <a:p>
            <a:r>
              <a:rPr lang="zh-CN" altLang="en-US" dirty="0"/>
              <a:t>对策</a:t>
            </a:r>
            <a:r>
              <a:rPr lang="zh-CN" altLang="en-US" dirty="0" smtClean="0"/>
              <a:t>：尽快推出产品</a:t>
            </a:r>
            <a:r>
              <a:rPr lang="en-US" altLang="zh-CN" dirty="0" smtClean="0"/>
              <a:t>+</a:t>
            </a:r>
            <a:r>
              <a:rPr lang="zh-CN" altLang="en-US" dirty="0"/>
              <a:t>更好</a:t>
            </a:r>
            <a:r>
              <a:rPr lang="zh-CN" altLang="en-US" dirty="0" smtClean="0"/>
              <a:t>的体验</a:t>
            </a:r>
            <a:r>
              <a:rPr lang="en-US" altLang="zh-CN" dirty="0" smtClean="0"/>
              <a:t>+</a:t>
            </a:r>
            <a:r>
              <a:rPr lang="zh-CN" altLang="en-US" dirty="0" smtClean="0"/>
              <a:t>更合理的商业模式，避免直接竞争</a:t>
            </a:r>
            <a:endParaRPr lang="en-US" altLang="zh-CN" dirty="0" smtClean="0"/>
          </a:p>
        </p:txBody>
      </p:sp>
      <p:sp>
        <p:nvSpPr>
          <p:cNvPr id="13" name="矩形 12"/>
          <p:cNvSpPr/>
          <p:nvPr/>
        </p:nvSpPr>
        <p:spPr>
          <a:xfrm>
            <a:off x="774673" y="3207199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</a:rPr>
              <a:t>详细分析参见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</a:rPr>
              <a:t>附录部分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="" xmlns:a16="http://schemas.microsoft.com/office/drawing/2014/main" id="{6542BC12-8055-47A1-9411-E342C0A2E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935" y="5486617"/>
            <a:ext cx="110463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algn="ctr"/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其它</a:t>
            </a: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竞争对手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 Box 10">
            <a:extLst>
              <a:ext uri="{FF2B5EF4-FFF2-40B4-BE49-F238E27FC236}">
                <a16:creationId xmlns="" xmlns:a16="http://schemas.microsoft.com/office/drawing/2014/main" id="{6542BC12-8055-47A1-9411-E342C0A2E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987" y="5486617"/>
            <a:ext cx="84186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algn="ctr"/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BAT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 Box 10">
            <a:extLst>
              <a:ext uri="{FF2B5EF4-FFF2-40B4-BE49-F238E27FC236}">
                <a16:creationId xmlns="" xmlns:a16="http://schemas.microsoft.com/office/drawing/2014/main" id="{6542BC12-8055-47A1-9411-E342C0A2E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987" y="6127042"/>
            <a:ext cx="84186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algn="ctr"/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其它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71935" y="2543775"/>
            <a:ext cx="1104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FF6600"/>
                </a:solidFill>
              </a:rPr>
              <a:t>最可能</a:t>
            </a:r>
            <a:endParaRPr lang="en-US" altLang="zh-CN" dirty="0" smtClean="0">
              <a:solidFill>
                <a:srgbClr val="FF6600"/>
              </a:solidFill>
            </a:endParaRPr>
          </a:p>
          <a:p>
            <a:pPr algn="ctr"/>
            <a:r>
              <a:rPr lang="zh-CN" altLang="en-US" dirty="0" smtClean="0">
                <a:solidFill>
                  <a:srgbClr val="FF6600"/>
                </a:solidFill>
              </a:rPr>
              <a:t>竞争</a:t>
            </a:r>
            <a:r>
              <a:rPr lang="zh-CN" altLang="en-US" dirty="0">
                <a:solidFill>
                  <a:srgbClr val="FF6600"/>
                </a:solidFill>
              </a:rPr>
              <a:t>对手</a:t>
            </a:r>
          </a:p>
        </p:txBody>
      </p:sp>
      <p:sp>
        <p:nvSpPr>
          <p:cNvPr id="3" name="矩形 2"/>
          <p:cNvSpPr/>
          <p:nvPr/>
        </p:nvSpPr>
        <p:spPr>
          <a:xfrm>
            <a:off x="10109842" y="2692150"/>
            <a:ext cx="1415772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</a:rPr>
              <a:t>精耕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400" dirty="0" smtClean="0">
                <a:solidFill>
                  <a:schemeClr val="bg1"/>
                </a:solidFill>
              </a:rPr>
              <a:t>细分领域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pPr algn="ctr"/>
            <a:endParaRPr lang="en-US" altLang="zh-CN" sz="80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400" dirty="0" smtClean="0">
                <a:solidFill>
                  <a:schemeClr val="bg1"/>
                </a:solidFill>
              </a:rPr>
              <a:t>积累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400" dirty="0" smtClean="0">
                <a:solidFill>
                  <a:schemeClr val="bg1"/>
                </a:solidFill>
              </a:rPr>
              <a:t>产品口碑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pPr algn="ctr"/>
            <a:endParaRPr lang="en-US" altLang="zh-CN" sz="800" dirty="0">
              <a:solidFill>
                <a:schemeClr val="bg1"/>
              </a:solidFill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抢占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400" dirty="0" smtClean="0">
                <a:solidFill>
                  <a:schemeClr val="bg1"/>
                </a:solidFill>
              </a:rPr>
              <a:t>市场空缺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pPr algn="ctr"/>
            <a:endParaRPr lang="en-US" altLang="zh-CN" sz="800" b="1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形成</a:t>
            </a:r>
            <a:endParaRPr lang="en-US" altLang="zh-CN" sz="2400" dirty="0">
              <a:solidFill>
                <a:schemeClr val="bg1"/>
              </a:solidFill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事实</a:t>
            </a:r>
            <a:r>
              <a:rPr lang="zh-CN" altLang="en-US" sz="2400" dirty="0" smtClean="0">
                <a:solidFill>
                  <a:schemeClr val="bg1"/>
                </a:solidFill>
              </a:rPr>
              <a:t>标准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9" name="Text Box 10">
            <a:extLst>
              <a:ext uri="{FF2B5EF4-FFF2-40B4-BE49-F238E27FC236}">
                <a16:creationId xmlns="" xmlns:a16="http://schemas.microsoft.com/office/drawing/2014/main" id="{6542BC12-8055-47A1-9411-E342C0A2E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934" y="2180350"/>
            <a:ext cx="1984914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algn="ctr"/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产品的政策风险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817191" y="5486617"/>
            <a:ext cx="72007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大公司很难认真对待细分领域</a:t>
            </a:r>
            <a:endParaRPr lang="en-US" altLang="zh-CN" dirty="0" smtClean="0"/>
          </a:p>
          <a:p>
            <a:r>
              <a:rPr lang="zh-CN" altLang="en-US" dirty="0" smtClean="0"/>
              <a:t>即使进入，团队配置不是公司最好的，产品推出速度比较缓慢</a:t>
            </a:r>
            <a:endParaRPr lang="en-US" altLang="zh-CN" dirty="0" smtClean="0"/>
          </a:p>
        </p:txBody>
      </p:sp>
      <p:sp>
        <p:nvSpPr>
          <p:cNvPr id="23" name="矩形 22"/>
          <p:cNvSpPr/>
          <p:nvPr/>
        </p:nvSpPr>
        <p:spPr>
          <a:xfrm>
            <a:off x="2817191" y="6127042"/>
            <a:ext cx="7200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大家都在一条</a:t>
            </a:r>
            <a:r>
              <a:rPr lang="zh-CN" altLang="en-US" dirty="0"/>
              <a:t>起跑线上</a:t>
            </a:r>
            <a:r>
              <a:rPr lang="zh-CN" altLang="en-US" dirty="0" smtClean="0"/>
              <a:t>，努力竞争吧</a:t>
            </a:r>
            <a:endParaRPr lang="en-US" altLang="zh-CN" dirty="0" smtClean="0"/>
          </a:p>
        </p:txBody>
      </p:sp>
      <p:sp>
        <p:nvSpPr>
          <p:cNvPr id="24" name="矩形 23"/>
          <p:cNvSpPr/>
          <p:nvPr/>
        </p:nvSpPr>
        <p:spPr>
          <a:xfrm>
            <a:off x="2817191" y="2180350"/>
            <a:ext cx="7200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符合国家教育政策，协助体系内教师提高工作效率，是刚需工具</a:t>
            </a:r>
            <a:endParaRPr lang="en-US" altLang="zh-CN" dirty="0" smtClean="0"/>
          </a:p>
        </p:txBody>
      </p:sp>
      <p:sp>
        <p:nvSpPr>
          <p:cNvPr id="4" name="矩形 3"/>
          <p:cNvSpPr/>
          <p:nvPr/>
        </p:nvSpPr>
        <p:spPr>
          <a:xfrm>
            <a:off x="10148312" y="2180350"/>
            <a:ext cx="1338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FF6600"/>
                </a:solidFill>
              </a:rPr>
              <a:t>我们的策略</a:t>
            </a:r>
            <a:endParaRPr lang="en-US" altLang="zh-CN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3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77982" y="6028574"/>
            <a:ext cx="11229109" cy="51974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Rectangle 5"/>
          <p:cNvSpPr/>
          <p:nvPr/>
        </p:nvSpPr>
        <p:spPr>
          <a:xfrm>
            <a:off x="6122043" y="2755147"/>
            <a:ext cx="5237023" cy="2905424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2" name="Rectangle 5"/>
          <p:cNvSpPr/>
          <p:nvPr/>
        </p:nvSpPr>
        <p:spPr>
          <a:xfrm>
            <a:off x="744775" y="2755147"/>
            <a:ext cx="5237023" cy="2928543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0" name="Rectangle 5"/>
          <p:cNvSpPr/>
          <p:nvPr/>
        </p:nvSpPr>
        <p:spPr>
          <a:xfrm>
            <a:off x="753407" y="2288352"/>
            <a:ext cx="5237023" cy="363426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1" name="Rectangle 5"/>
          <p:cNvSpPr/>
          <p:nvPr/>
        </p:nvSpPr>
        <p:spPr>
          <a:xfrm>
            <a:off x="6122043" y="2288352"/>
            <a:ext cx="5237023" cy="363426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2320" y="258228"/>
            <a:ext cx="8087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现阶段的产品收益  </a:t>
            </a:r>
            <a:r>
              <a:rPr lang="zh-CN" altLang="en-US" sz="4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怎么样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 Box 10">
            <a:extLst>
              <a:ext uri="{FF2B5EF4-FFF2-40B4-BE49-F238E27FC236}">
                <a16:creationId xmlns="" xmlns:a16="http://schemas.microsoft.com/office/drawing/2014/main" xmlns:lc="http://schemas.openxmlformats.org/drawingml/2006/lockedCanvas" id="{6542BC12-8055-47A1-9411-E342C0A2E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7145" y="6040897"/>
            <a:ext cx="554192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r"/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为了尽可能合理，我们在实际估算中，还考虑到很多转化参数</a:t>
            </a:r>
            <a:endParaRPr lang="en-US" altLang="zh-CN" sz="14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lvl="1" algn="r"/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详细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数据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参见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《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数据估算表格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》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文档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0" name="Rectangle 97">
            <a:extLst>
              <a:ext uri="{FF2B5EF4-FFF2-40B4-BE49-F238E27FC236}">
                <a16:creationId xmlns="" xmlns:a16="http://schemas.microsoft.com/office/drawing/2014/main" xmlns:lc="http://schemas.openxmlformats.org/drawingml/2006/lockedCanvas" id="{D79FD9AD-6268-4ED8-A38C-4546CDAFFA04}"/>
              </a:ext>
            </a:extLst>
          </p:cNvPr>
          <p:cNvSpPr/>
          <p:nvPr/>
        </p:nvSpPr>
        <p:spPr>
          <a:xfrm flipH="1">
            <a:off x="6122042" y="2755147"/>
            <a:ext cx="5237023" cy="461665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122044" y="2839241"/>
            <a:ext cx="52370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合理情况下，可以假设， 产品教师渗透率 </a:t>
            </a:r>
            <a:r>
              <a:rPr lang="en-US" altLang="zh-CN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= 2</a:t>
            </a:r>
            <a:r>
              <a:rPr lang="en-US" altLang="zh-CN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0%</a:t>
            </a:r>
          </a:p>
        </p:txBody>
      </p:sp>
      <p:sp>
        <p:nvSpPr>
          <p:cNvPr id="64" name="Text Box 10">
            <a:extLst>
              <a:ext uri="{FF2B5EF4-FFF2-40B4-BE49-F238E27FC236}">
                <a16:creationId xmlns="" xmlns:a16="http://schemas.microsoft.com/office/drawing/2014/main" xmlns:lc="http://schemas.openxmlformats.org/drawingml/2006/lockedCanvas" id="{6542BC12-8055-47A1-9411-E342C0A2EC6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192442" y="3288820"/>
            <a:ext cx="506013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产品用户数目 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= </a:t>
            </a:r>
            <a:r>
              <a:rPr lang="en-US" altLang="zh-CN" sz="2400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51.5</a:t>
            </a:r>
            <a:r>
              <a:rPr lang="zh-CN" altLang="en-US" sz="2400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万</a:t>
            </a:r>
            <a:endParaRPr lang="en-US" altLang="zh-CN" dirty="0" smtClean="0">
              <a:solidFill>
                <a:srgbClr val="FF6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产品流水金额 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= </a:t>
            </a:r>
            <a:r>
              <a:rPr lang="en-US" altLang="zh-CN" sz="2400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7.3</a:t>
            </a:r>
            <a:r>
              <a:rPr lang="zh-CN" altLang="en-US" sz="2400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百万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月，</a:t>
            </a:r>
            <a:r>
              <a:rPr lang="en-US" altLang="zh-CN" sz="2400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8.8</a:t>
            </a:r>
            <a:r>
              <a:rPr lang="zh-CN" altLang="en-US" sz="2400" dirty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千万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平台收入金额 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= </a:t>
            </a:r>
            <a:r>
              <a:rPr lang="en-US" altLang="zh-CN" sz="2400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5.2</a:t>
            </a:r>
            <a:r>
              <a:rPr lang="zh-CN" altLang="en-US" sz="2400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百万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月，</a:t>
            </a:r>
            <a:r>
              <a:rPr lang="en-US" altLang="zh-CN" sz="2400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6.2</a:t>
            </a:r>
            <a:r>
              <a:rPr lang="zh-CN" altLang="en-US" sz="2400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千万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324251" y="1188599"/>
            <a:ext cx="95434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由于产品目前还没有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测试数据，因此我们只能进行估算，并给出合理的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数值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font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根据我们现阶段的商业模式，产品教师用户数，是最关键的指标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font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符合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逻辑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的推理是，分析菁优（最可能竞争对手），并参照其对应的指标</a:t>
            </a:r>
            <a:endParaRPr lang="zh-CN" altLang="en-US" dirty="0">
              <a:solidFill>
                <a:srgbClr val="80808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20242" y="4124928"/>
            <a:ext cx="35938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高中教师用户数 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=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500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万*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21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%</a:t>
            </a:r>
          </a:p>
          <a:p>
            <a:pPr fontAlgn="ctr"/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    =105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万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font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高中教师占比     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=105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万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/257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万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fontAlgn="ctr"/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   =40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%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4351" y="275514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全国统计数据：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794351" y="2282446"/>
            <a:ext cx="5201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菁优的分析数据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4351" y="3717036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菁优公开数据：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794351" y="4124928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菁优推理数据：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420242" y="2755147"/>
            <a:ext cx="35756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义务教育教师人数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=927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万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fontAlgn="ctr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高中教育教师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人数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=257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万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fontAlgn="ctr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高中教师占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比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=21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%</a:t>
            </a:r>
          </a:p>
        </p:txBody>
      </p:sp>
      <p:sp>
        <p:nvSpPr>
          <p:cNvPr id="12" name="矩形 11"/>
          <p:cNvSpPr/>
          <p:nvPr/>
        </p:nvSpPr>
        <p:spPr>
          <a:xfrm>
            <a:off x="2420242" y="3717036"/>
            <a:ext cx="3575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教师用户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=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500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万以上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6192442" y="2282446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我们的估算数据</a:t>
            </a:r>
            <a:endParaRPr lang="en-US" altLang="zh-CN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94351" y="5291239"/>
            <a:ext cx="5219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针对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高中教师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群体，菁优 </a:t>
            </a:r>
            <a:r>
              <a:rPr lang="zh-CN" altLang="en-US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产品</a:t>
            </a:r>
            <a:r>
              <a:rPr lang="zh-CN" altLang="en-US" dirty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教师渗透率 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= 40%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571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97"/>
          <p:cNvSpPr/>
          <p:nvPr/>
        </p:nvSpPr>
        <p:spPr>
          <a:xfrm>
            <a:off x="1803962" y="1912204"/>
            <a:ext cx="4131733" cy="803903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82"/>
          <a:stretch/>
        </p:blipFill>
        <p:spPr bwMode="auto">
          <a:xfrm flipH="1">
            <a:off x="-1" y="3897443"/>
            <a:ext cx="12192000" cy="296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ectangle 97"/>
          <p:cNvSpPr/>
          <p:nvPr/>
        </p:nvSpPr>
        <p:spPr>
          <a:xfrm>
            <a:off x="1803962" y="2813057"/>
            <a:ext cx="4131733" cy="3821877"/>
          </a:xfrm>
          <a:prstGeom prst="rect">
            <a:avLst/>
          </a:prstGeom>
          <a:solidFill>
            <a:srgbClr val="DFF5F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6608" flipH="1">
            <a:off x="6961224" y="2573485"/>
            <a:ext cx="4597001" cy="222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:\liudongfeng\Dropbox\dooyo\公司\xcf\logo\logo_dooyo_web_640x2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72" y="115977"/>
            <a:ext cx="4054456" cy="126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230682" y="3120831"/>
            <a:ext cx="32782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未    </a:t>
            </a:r>
            <a:r>
              <a:rPr lang="zh-CN" altLang="en-US" dirty="0" smtClean="0"/>
              <a:t>来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是</a:t>
            </a:r>
            <a:r>
              <a:rPr lang="zh-CN" altLang="en-US" dirty="0"/>
              <a:t>人机共存的</a:t>
            </a:r>
            <a:r>
              <a:rPr lang="zh-CN" altLang="en-US" dirty="0" smtClean="0"/>
              <a:t>世界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骨    鱼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用</a:t>
            </a:r>
            <a:r>
              <a:rPr lang="zh-CN" altLang="en-US" dirty="0"/>
              <a:t>技术去创造</a:t>
            </a:r>
            <a:r>
              <a:rPr lang="zh-CN" altLang="en-US" dirty="0" smtClean="0"/>
              <a:t>未来</a:t>
            </a:r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r>
              <a:rPr lang="zh-CN" altLang="en-US" dirty="0" smtClean="0"/>
              <a:t>我们</a:t>
            </a:r>
            <a:r>
              <a:rPr lang="zh-CN" altLang="en-US" dirty="0"/>
              <a:t>不断探索更多的</a:t>
            </a:r>
            <a:r>
              <a:rPr lang="zh-CN" altLang="en-US" dirty="0" smtClean="0"/>
              <a:t>领域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我们</a:t>
            </a:r>
            <a:r>
              <a:rPr lang="zh-CN" altLang="en-US" dirty="0"/>
              <a:t>对技术充满</a:t>
            </a:r>
            <a:r>
              <a:rPr lang="zh-CN" altLang="en-US" dirty="0" smtClean="0"/>
              <a:t>热情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我们</a:t>
            </a:r>
            <a:r>
              <a:rPr lang="zh-CN" altLang="en-US" dirty="0"/>
              <a:t>喜欢挑战</a:t>
            </a:r>
          </a:p>
        </p:txBody>
      </p:sp>
      <p:sp>
        <p:nvSpPr>
          <p:cNvPr id="77" name="矩形 76"/>
          <p:cNvSpPr/>
          <p:nvPr/>
        </p:nvSpPr>
        <p:spPr>
          <a:xfrm>
            <a:off x="1546440" y="2058578"/>
            <a:ext cx="4646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深圳市骨鱼科技有限公司</a:t>
            </a:r>
            <a:endParaRPr lang="en-US" altLang="zh-CN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93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矩形 190"/>
          <p:cNvSpPr/>
          <p:nvPr/>
        </p:nvSpPr>
        <p:spPr>
          <a:xfrm>
            <a:off x="477982" y="6028574"/>
            <a:ext cx="11229109" cy="51974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8" name="Rectangle 97"/>
          <p:cNvSpPr/>
          <p:nvPr/>
        </p:nvSpPr>
        <p:spPr>
          <a:xfrm>
            <a:off x="477982" y="2115403"/>
            <a:ext cx="11229109" cy="3821877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0" name="五边形 179"/>
          <p:cNvSpPr/>
          <p:nvPr/>
        </p:nvSpPr>
        <p:spPr>
          <a:xfrm rot="5400000">
            <a:off x="3278128" y="3246534"/>
            <a:ext cx="878284" cy="949180"/>
          </a:xfrm>
          <a:prstGeom prst="homePlate">
            <a:avLst>
              <a:gd name="adj" fmla="val 28505"/>
            </a:avLst>
          </a:prstGeom>
          <a:solidFill>
            <a:schemeClr val="accent3">
              <a:lumMod val="20000"/>
              <a:lumOff val="80000"/>
              <a:alpha val="6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1" name="五边形 180"/>
          <p:cNvSpPr/>
          <p:nvPr/>
        </p:nvSpPr>
        <p:spPr>
          <a:xfrm rot="5400000">
            <a:off x="4609554" y="3246534"/>
            <a:ext cx="878284" cy="949180"/>
          </a:xfrm>
          <a:prstGeom prst="homePlate">
            <a:avLst>
              <a:gd name="adj" fmla="val 28505"/>
            </a:avLst>
          </a:prstGeom>
          <a:solidFill>
            <a:schemeClr val="accent3">
              <a:lumMod val="20000"/>
              <a:lumOff val="80000"/>
              <a:alpha val="6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2" name="五边形 181"/>
          <p:cNvSpPr/>
          <p:nvPr/>
        </p:nvSpPr>
        <p:spPr>
          <a:xfrm rot="5400000">
            <a:off x="5943485" y="3246534"/>
            <a:ext cx="878284" cy="949180"/>
          </a:xfrm>
          <a:prstGeom prst="homePlate">
            <a:avLst>
              <a:gd name="adj" fmla="val 28505"/>
            </a:avLst>
          </a:prstGeom>
          <a:solidFill>
            <a:schemeClr val="accent3">
              <a:lumMod val="20000"/>
              <a:lumOff val="80000"/>
              <a:alpha val="6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3" name="五边形 182"/>
          <p:cNvSpPr/>
          <p:nvPr/>
        </p:nvSpPr>
        <p:spPr>
          <a:xfrm rot="5400000">
            <a:off x="7283280" y="3246534"/>
            <a:ext cx="878284" cy="949180"/>
          </a:xfrm>
          <a:prstGeom prst="homePlate">
            <a:avLst>
              <a:gd name="adj" fmla="val 28505"/>
            </a:avLst>
          </a:prstGeom>
          <a:solidFill>
            <a:schemeClr val="accent3">
              <a:lumMod val="20000"/>
              <a:lumOff val="80000"/>
              <a:alpha val="6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4" name="五边形 183"/>
          <p:cNvSpPr/>
          <p:nvPr/>
        </p:nvSpPr>
        <p:spPr>
          <a:xfrm rot="5400000">
            <a:off x="9410307" y="2159277"/>
            <a:ext cx="878284" cy="949180"/>
          </a:xfrm>
          <a:prstGeom prst="homePlate">
            <a:avLst>
              <a:gd name="adj" fmla="val 28505"/>
            </a:avLst>
          </a:prstGeom>
          <a:solidFill>
            <a:schemeClr val="accent3">
              <a:lumMod val="20000"/>
              <a:lumOff val="80000"/>
              <a:alpha val="6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7" name="矩形 166"/>
          <p:cNvSpPr/>
          <p:nvPr/>
        </p:nvSpPr>
        <p:spPr>
          <a:xfrm>
            <a:off x="9974832" y="3452884"/>
            <a:ext cx="1031274" cy="2376349"/>
          </a:xfrm>
          <a:prstGeom prst="rect">
            <a:avLst/>
          </a:prstGeom>
          <a:solidFill>
            <a:schemeClr val="bg1">
              <a:alpha val="6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4" name="矩形 163"/>
          <p:cNvSpPr/>
          <p:nvPr/>
        </p:nvSpPr>
        <p:spPr>
          <a:xfrm>
            <a:off x="5207623" y="4527893"/>
            <a:ext cx="1031274" cy="1301340"/>
          </a:xfrm>
          <a:prstGeom prst="rect">
            <a:avLst/>
          </a:prstGeom>
          <a:solidFill>
            <a:schemeClr val="bg1">
              <a:alpha val="6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5" name="矩形 164"/>
          <p:cNvSpPr/>
          <p:nvPr/>
        </p:nvSpPr>
        <p:spPr>
          <a:xfrm>
            <a:off x="6530433" y="4527893"/>
            <a:ext cx="1031274" cy="1301340"/>
          </a:xfrm>
          <a:prstGeom prst="rect">
            <a:avLst/>
          </a:prstGeom>
          <a:solidFill>
            <a:schemeClr val="bg1">
              <a:alpha val="6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6" name="矩形 165"/>
          <p:cNvSpPr/>
          <p:nvPr/>
        </p:nvSpPr>
        <p:spPr>
          <a:xfrm>
            <a:off x="7861901" y="4527893"/>
            <a:ext cx="1031274" cy="1301340"/>
          </a:xfrm>
          <a:prstGeom prst="rect">
            <a:avLst/>
          </a:prstGeom>
          <a:solidFill>
            <a:schemeClr val="bg1">
              <a:alpha val="6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3" name="矩形 162"/>
          <p:cNvSpPr/>
          <p:nvPr/>
        </p:nvSpPr>
        <p:spPr>
          <a:xfrm>
            <a:off x="3881966" y="4527893"/>
            <a:ext cx="1031274" cy="1301340"/>
          </a:xfrm>
          <a:prstGeom prst="rect">
            <a:avLst/>
          </a:prstGeom>
          <a:solidFill>
            <a:schemeClr val="bg1">
              <a:alpha val="6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2217168" y="258228"/>
            <a:ext cx="7757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现阶段的发展路线  是什么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6" name="矩形 145"/>
          <p:cNvSpPr/>
          <p:nvPr/>
        </p:nvSpPr>
        <p:spPr>
          <a:xfrm>
            <a:off x="7812055" y="4537619"/>
            <a:ext cx="1130966" cy="6155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产品用户数</a:t>
            </a:r>
            <a:endParaRPr lang="en-US" altLang="zh-CN" sz="14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altLang="zh-CN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0</a:t>
            </a:r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万</a:t>
            </a:r>
            <a:endParaRPr lang="en-US" altLang="zh-CN" sz="14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6479063" y="4537619"/>
            <a:ext cx="1130966" cy="6155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产品用户数</a:t>
            </a:r>
            <a:endParaRPr lang="en-US" altLang="zh-CN" sz="14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altLang="zh-CN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万</a:t>
            </a:r>
            <a:endParaRPr lang="en-US" altLang="zh-CN" sz="14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1" name="矩形 150"/>
          <p:cNvSpPr/>
          <p:nvPr/>
        </p:nvSpPr>
        <p:spPr>
          <a:xfrm>
            <a:off x="3170546" y="3298280"/>
            <a:ext cx="109345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运营测试</a:t>
            </a:r>
            <a:endParaRPr lang="en-US" altLang="zh-CN" sz="1200" dirty="0">
              <a:solidFill>
                <a:schemeClr val="accent4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altLang="zh-CN" sz="1200" dirty="0" smtClean="0">
                <a:solidFill>
                  <a:schemeClr val="accent4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2B</a:t>
            </a: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攻关</a:t>
            </a:r>
            <a:r>
              <a:rPr lang="zh-CN" altLang="en-US" sz="1200" dirty="0" smtClean="0">
                <a:solidFill>
                  <a:schemeClr val="accent4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推广</a:t>
            </a:r>
            <a:endParaRPr lang="en-US" altLang="zh-CN" sz="1200" dirty="0" smtClean="0">
              <a:solidFill>
                <a:schemeClr val="accent4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altLang="zh-CN" sz="1200" dirty="0" smtClean="0">
                <a:solidFill>
                  <a:schemeClr val="accent4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2C</a:t>
            </a:r>
            <a:r>
              <a:rPr lang="zh-CN" altLang="en-US" sz="1200" dirty="0" smtClean="0">
                <a:solidFill>
                  <a:schemeClr val="accent4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无推广</a:t>
            </a:r>
            <a:endParaRPr lang="en-US" altLang="zh-CN" sz="1200" dirty="0" smtClean="0">
              <a:solidFill>
                <a:schemeClr val="accent4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4506923" y="3298280"/>
            <a:ext cx="109345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运营打磨</a:t>
            </a:r>
          </a:p>
          <a:p>
            <a:pPr algn="ctr"/>
            <a:r>
              <a:rPr lang="en-US" altLang="zh-CN" sz="1200" dirty="0" smtClean="0">
                <a:solidFill>
                  <a:schemeClr val="accent4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2B</a:t>
            </a: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主力</a:t>
            </a:r>
            <a:r>
              <a:rPr lang="zh-CN" altLang="en-US" sz="1200" dirty="0" smtClean="0">
                <a:solidFill>
                  <a:schemeClr val="accent4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推广</a:t>
            </a:r>
            <a:endParaRPr lang="en-US" altLang="zh-CN" sz="1200" dirty="0" smtClean="0">
              <a:solidFill>
                <a:schemeClr val="accent4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altLang="zh-CN" sz="1200" dirty="0" smtClean="0">
                <a:solidFill>
                  <a:schemeClr val="accent4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2C</a:t>
            </a:r>
            <a:r>
              <a:rPr lang="zh-CN" altLang="en-US" sz="1200" dirty="0" smtClean="0">
                <a:solidFill>
                  <a:schemeClr val="accent4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尝试推广</a:t>
            </a:r>
            <a:endParaRPr lang="en-US" altLang="zh-CN" sz="1200" dirty="0">
              <a:solidFill>
                <a:schemeClr val="accent4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5" name="矩形 154"/>
          <p:cNvSpPr/>
          <p:nvPr/>
        </p:nvSpPr>
        <p:spPr>
          <a:xfrm>
            <a:off x="5843300" y="3298280"/>
            <a:ext cx="109345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运营改进</a:t>
            </a:r>
          </a:p>
          <a:p>
            <a:pPr algn="ctr"/>
            <a:r>
              <a:rPr lang="en-US" altLang="zh-CN" sz="1200" dirty="0" smtClean="0">
                <a:solidFill>
                  <a:schemeClr val="accent4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2B</a:t>
            </a:r>
            <a:r>
              <a:rPr lang="zh-CN" altLang="en-US" sz="1200" dirty="0" smtClean="0">
                <a:solidFill>
                  <a:schemeClr val="accent4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主力</a:t>
            </a: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推广</a:t>
            </a:r>
            <a:endParaRPr lang="en-US" altLang="zh-CN" sz="1200" dirty="0" smtClean="0">
              <a:solidFill>
                <a:schemeClr val="accent4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altLang="zh-CN" sz="1200" dirty="0" smtClean="0">
                <a:solidFill>
                  <a:schemeClr val="accent4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2C</a:t>
            </a: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攻关</a:t>
            </a:r>
            <a:r>
              <a:rPr lang="zh-CN" altLang="en-US" sz="1200" dirty="0" smtClean="0">
                <a:solidFill>
                  <a:schemeClr val="accent4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推广</a:t>
            </a:r>
            <a:endParaRPr lang="en-US" altLang="zh-CN" sz="1200" dirty="0" smtClean="0">
              <a:solidFill>
                <a:schemeClr val="accent4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7179678" y="3298280"/>
            <a:ext cx="109345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商业化尝试</a:t>
            </a:r>
          </a:p>
          <a:p>
            <a:pPr algn="ctr"/>
            <a:r>
              <a:rPr lang="en-US" altLang="zh-CN" sz="1200" dirty="0" smtClean="0">
                <a:solidFill>
                  <a:schemeClr val="accent4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2B</a:t>
            </a:r>
            <a:r>
              <a:rPr lang="zh-CN" altLang="en-US" sz="1200" dirty="0" smtClean="0">
                <a:solidFill>
                  <a:schemeClr val="accent4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打折推广</a:t>
            </a:r>
            <a:endParaRPr lang="en-US" altLang="zh-CN" sz="1200" dirty="0">
              <a:solidFill>
                <a:schemeClr val="accent4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altLang="zh-CN" sz="1200" dirty="0" smtClean="0">
                <a:solidFill>
                  <a:schemeClr val="accent4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2C</a:t>
            </a:r>
            <a:r>
              <a:rPr lang="zh-CN" altLang="en-US" sz="1200" dirty="0" smtClean="0">
                <a:solidFill>
                  <a:schemeClr val="accent4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主力推广</a:t>
            </a:r>
            <a:endParaRPr lang="en-US" altLang="zh-CN" sz="1200" dirty="0" smtClean="0">
              <a:solidFill>
                <a:schemeClr val="accent4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7" name="矩形 156"/>
          <p:cNvSpPr/>
          <p:nvPr/>
        </p:nvSpPr>
        <p:spPr>
          <a:xfrm>
            <a:off x="9926774" y="4537619"/>
            <a:ext cx="1130966" cy="6155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产品用户数</a:t>
            </a:r>
            <a:endParaRPr lang="en-US" altLang="zh-CN" sz="14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&gt;50</a:t>
            </a:r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万</a:t>
            </a:r>
            <a:endParaRPr lang="en-US" altLang="zh-CN" sz="14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9" name="矩形 158"/>
          <p:cNvSpPr/>
          <p:nvPr/>
        </p:nvSpPr>
        <p:spPr>
          <a:xfrm>
            <a:off x="9302725" y="2214611"/>
            <a:ext cx="109345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商业化复制</a:t>
            </a:r>
          </a:p>
          <a:p>
            <a:pPr algn="ctr"/>
            <a:r>
              <a:rPr lang="en-US" altLang="zh-CN" sz="1200" dirty="0" smtClean="0">
                <a:solidFill>
                  <a:schemeClr val="accent4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2B</a:t>
            </a: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折扣</a:t>
            </a:r>
            <a:r>
              <a:rPr lang="zh-CN" altLang="en-US" sz="1200" dirty="0" smtClean="0">
                <a:solidFill>
                  <a:schemeClr val="accent4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推广</a:t>
            </a:r>
            <a:endParaRPr lang="en-US" altLang="zh-CN" sz="1200" dirty="0">
              <a:solidFill>
                <a:schemeClr val="accent4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altLang="zh-CN" sz="1200" dirty="0" smtClean="0">
                <a:solidFill>
                  <a:schemeClr val="accent4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2C</a:t>
            </a: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强力</a:t>
            </a:r>
            <a:r>
              <a:rPr lang="zh-CN" altLang="en-US" sz="1200" dirty="0" smtClean="0">
                <a:solidFill>
                  <a:schemeClr val="accent4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推广</a:t>
            </a:r>
            <a:endParaRPr lang="en-US" altLang="zh-CN" sz="1200" dirty="0" smtClean="0">
              <a:solidFill>
                <a:schemeClr val="accent4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2" name="Скругленный прямоугольник 53"/>
          <p:cNvSpPr/>
          <p:nvPr/>
        </p:nvSpPr>
        <p:spPr>
          <a:xfrm>
            <a:off x="644895" y="5072294"/>
            <a:ext cx="1894600" cy="424378"/>
          </a:xfrm>
          <a:prstGeom prst="homePlate">
            <a:avLst/>
          </a:prstGeom>
          <a:solidFill>
            <a:srgbClr val="FF660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本次融资阶段</a:t>
            </a:r>
            <a:endParaRPr lang="en-US" altLang="zh-CN" sz="20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70" name="Group 64"/>
          <p:cNvGrpSpPr/>
          <p:nvPr/>
        </p:nvGrpSpPr>
        <p:grpSpPr>
          <a:xfrm>
            <a:off x="4623074" y="4042619"/>
            <a:ext cx="736045" cy="424378"/>
            <a:chOff x="1977804" y="1894756"/>
            <a:chExt cx="1510838" cy="424378"/>
          </a:xfrm>
          <a:effectLst/>
        </p:grpSpPr>
        <p:sp>
          <p:nvSpPr>
            <p:cNvPr id="116" name="Дуга 9"/>
            <p:cNvSpPr/>
            <p:nvPr/>
          </p:nvSpPr>
          <p:spPr>
            <a:xfrm>
              <a:off x="1977804" y="1894756"/>
              <a:ext cx="322118" cy="424378"/>
            </a:xfrm>
            <a:prstGeom prst="arc">
              <a:avLst>
                <a:gd name="adj1" fmla="val 16982753"/>
                <a:gd name="adj2" fmla="val 4921824"/>
              </a:avLst>
            </a:prstGeom>
            <a:ln w="12700">
              <a:solidFill>
                <a:srgbClr val="FFCC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cxnSp>
          <p:nvCxnSpPr>
            <p:cNvPr id="117" name="Прямая со стрелкой 11"/>
            <p:cNvCxnSpPr/>
            <p:nvPr/>
          </p:nvCxnSpPr>
          <p:spPr>
            <a:xfrm>
              <a:off x="2299922" y="2089668"/>
              <a:ext cx="1188720" cy="0"/>
            </a:xfrm>
            <a:prstGeom prst="straightConnector1">
              <a:avLst/>
            </a:prstGeom>
            <a:ln w="12700">
              <a:solidFill>
                <a:srgbClr val="FFCC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67"/>
          <p:cNvGrpSpPr/>
          <p:nvPr/>
        </p:nvGrpSpPr>
        <p:grpSpPr>
          <a:xfrm>
            <a:off x="5936141" y="4042619"/>
            <a:ext cx="736045" cy="424378"/>
            <a:chOff x="1977804" y="1894756"/>
            <a:chExt cx="1510838" cy="424378"/>
          </a:xfrm>
          <a:effectLst/>
        </p:grpSpPr>
        <p:sp>
          <p:nvSpPr>
            <p:cNvPr id="114" name="Дуга 9"/>
            <p:cNvSpPr/>
            <p:nvPr/>
          </p:nvSpPr>
          <p:spPr>
            <a:xfrm>
              <a:off x="1977804" y="1894756"/>
              <a:ext cx="322118" cy="424378"/>
            </a:xfrm>
            <a:prstGeom prst="arc">
              <a:avLst>
                <a:gd name="adj1" fmla="val 16982753"/>
                <a:gd name="adj2" fmla="val 4921824"/>
              </a:avLst>
            </a:prstGeom>
            <a:ln w="12700">
              <a:solidFill>
                <a:srgbClr val="FFCC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cxnSp>
          <p:nvCxnSpPr>
            <p:cNvPr id="115" name="Прямая со стрелкой 11"/>
            <p:cNvCxnSpPr/>
            <p:nvPr/>
          </p:nvCxnSpPr>
          <p:spPr>
            <a:xfrm>
              <a:off x="2299922" y="2089668"/>
              <a:ext cx="1188720" cy="0"/>
            </a:xfrm>
            <a:prstGeom prst="straightConnector1">
              <a:avLst/>
            </a:prstGeom>
            <a:ln w="12700">
              <a:solidFill>
                <a:srgbClr val="FFCC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14"/>
          <p:cNvGrpSpPr/>
          <p:nvPr/>
        </p:nvGrpSpPr>
        <p:grpSpPr>
          <a:xfrm>
            <a:off x="4063497" y="4047070"/>
            <a:ext cx="668212" cy="424378"/>
            <a:chOff x="3548121" y="1897874"/>
            <a:chExt cx="1371600" cy="424378"/>
          </a:xfrm>
          <a:effectLst/>
        </p:grpSpPr>
        <p:sp>
          <p:nvSpPr>
            <p:cNvPr id="110" name="Скругленный прямоугольник 93"/>
            <p:cNvSpPr/>
            <p:nvPr/>
          </p:nvSpPr>
          <p:spPr>
            <a:xfrm>
              <a:off x="3548121" y="1897874"/>
              <a:ext cx="1371600" cy="424378"/>
            </a:xfrm>
            <a:prstGeom prst="roundRect">
              <a:avLst>
                <a:gd name="adj" fmla="val 50000"/>
              </a:avLst>
            </a:prstGeom>
            <a:solidFill>
              <a:srgbClr val="FFCC0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1" name="TextBox 70"/>
            <p:cNvSpPr txBox="1"/>
            <p:nvPr/>
          </p:nvSpPr>
          <p:spPr>
            <a:xfrm>
              <a:off x="3811604" y="1913415"/>
              <a:ext cx="82095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3</a:t>
              </a:r>
            </a:p>
          </p:txBody>
        </p:sp>
      </p:grpSp>
      <p:grpSp>
        <p:nvGrpSpPr>
          <p:cNvPr id="74" name="Group 15"/>
          <p:cNvGrpSpPr/>
          <p:nvPr/>
        </p:nvGrpSpPr>
        <p:grpSpPr>
          <a:xfrm>
            <a:off x="5382935" y="4047070"/>
            <a:ext cx="668212" cy="424378"/>
            <a:chOff x="6256455" y="1897874"/>
            <a:chExt cx="1371600" cy="424378"/>
          </a:xfrm>
          <a:effectLst/>
        </p:grpSpPr>
        <p:sp>
          <p:nvSpPr>
            <p:cNvPr id="108" name="Скругленный прямоугольник 106"/>
            <p:cNvSpPr/>
            <p:nvPr/>
          </p:nvSpPr>
          <p:spPr>
            <a:xfrm>
              <a:off x="6256455" y="1897874"/>
              <a:ext cx="1371600" cy="424378"/>
            </a:xfrm>
            <a:prstGeom prst="roundRect">
              <a:avLst>
                <a:gd name="adj" fmla="val 50000"/>
              </a:avLst>
            </a:prstGeom>
            <a:solidFill>
              <a:srgbClr val="FFCC0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9" name="TextBox 71"/>
            <p:cNvSpPr txBox="1"/>
            <p:nvPr/>
          </p:nvSpPr>
          <p:spPr>
            <a:xfrm>
              <a:off x="6544545" y="1897874"/>
              <a:ext cx="82095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6</a:t>
              </a:r>
            </a:p>
          </p:txBody>
        </p:sp>
      </p:grpSp>
      <p:grpSp>
        <p:nvGrpSpPr>
          <p:cNvPr id="75" name="Group 16"/>
          <p:cNvGrpSpPr/>
          <p:nvPr/>
        </p:nvGrpSpPr>
        <p:grpSpPr>
          <a:xfrm>
            <a:off x="6711964" y="4043952"/>
            <a:ext cx="668212" cy="424378"/>
            <a:chOff x="8984478" y="1894756"/>
            <a:chExt cx="1371600" cy="424378"/>
          </a:xfrm>
          <a:solidFill>
            <a:srgbClr val="FFC000"/>
          </a:solidFill>
          <a:effectLst/>
        </p:grpSpPr>
        <p:sp>
          <p:nvSpPr>
            <p:cNvPr id="106" name="Скругленный прямоугольник 106"/>
            <p:cNvSpPr/>
            <p:nvPr/>
          </p:nvSpPr>
          <p:spPr>
            <a:xfrm>
              <a:off x="8984478" y="1894756"/>
              <a:ext cx="1371600" cy="424378"/>
            </a:xfrm>
            <a:prstGeom prst="roundRect">
              <a:avLst>
                <a:gd name="adj" fmla="val 50000"/>
              </a:avLst>
            </a:prstGeom>
            <a:grp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7" name="TextBox 72"/>
            <p:cNvSpPr txBox="1"/>
            <p:nvPr/>
          </p:nvSpPr>
          <p:spPr>
            <a:xfrm>
              <a:off x="9263473" y="1913415"/>
              <a:ext cx="820950" cy="400110"/>
            </a:xfrm>
            <a:prstGeom prst="rect">
              <a:avLst/>
            </a:prstGeom>
            <a:grpFill/>
            <a:effectLst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9</a:t>
              </a:r>
              <a:endParaRPr lang="en-US" sz="2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76" name="Group 67"/>
          <p:cNvGrpSpPr/>
          <p:nvPr/>
        </p:nvGrpSpPr>
        <p:grpSpPr>
          <a:xfrm>
            <a:off x="7267609" y="4042619"/>
            <a:ext cx="736045" cy="424378"/>
            <a:chOff x="1977804" y="1894756"/>
            <a:chExt cx="1510838" cy="424378"/>
          </a:xfrm>
          <a:effectLst/>
        </p:grpSpPr>
        <p:sp>
          <p:nvSpPr>
            <p:cNvPr id="104" name="Дуга 9"/>
            <p:cNvSpPr/>
            <p:nvPr/>
          </p:nvSpPr>
          <p:spPr>
            <a:xfrm>
              <a:off x="1977804" y="1894756"/>
              <a:ext cx="322118" cy="424378"/>
            </a:xfrm>
            <a:prstGeom prst="arc">
              <a:avLst>
                <a:gd name="adj1" fmla="val 16982753"/>
                <a:gd name="adj2" fmla="val 4921824"/>
              </a:avLst>
            </a:prstGeom>
            <a:ln w="127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cxnSp>
          <p:nvCxnSpPr>
            <p:cNvPr id="105" name="Прямая со стрелкой 11"/>
            <p:cNvCxnSpPr/>
            <p:nvPr/>
          </p:nvCxnSpPr>
          <p:spPr>
            <a:xfrm>
              <a:off x="2299922" y="2089668"/>
              <a:ext cx="1188720" cy="0"/>
            </a:xfrm>
            <a:prstGeom prst="straightConnector1">
              <a:avLst/>
            </a:prstGeom>
            <a:ln w="12700">
              <a:solidFill>
                <a:srgbClr val="FFC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16"/>
          <p:cNvGrpSpPr/>
          <p:nvPr/>
        </p:nvGrpSpPr>
        <p:grpSpPr>
          <a:xfrm>
            <a:off x="8043432" y="4043952"/>
            <a:ext cx="668212" cy="424378"/>
            <a:chOff x="8984478" y="1894756"/>
            <a:chExt cx="1371600" cy="424378"/>
          </a:xfrm>
          <a:solidFill>
            <a:srgbClr val="FFC000"/>
          </a:solidFill>
          <a:effectLst/>
        </p:grpSpPr>
        <p:sp>
          <p:nvSpPr>
            <p:cNvPr id="102" name="Скругленный прямоугольник 106"/>
            <p:cNvSpPr/>
            <p:nvPr/>
          </p:nvSpPr>
          <p:spPr>
            <a:xfrm>
              <a:off x="8984478" y="1894756"/>
              <a:ext cx="1371600" cy="424378"/>
            </a:xfrm>
            <a:prstGeom prst="roundRect">
              <a:avLst>
                <a:gd name="adj" fmla="val 50000"/>
              </a:avLst>
            </a:prstGeom>
            <a:grp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3" name="TextBox 72"/>
            <p:cNvSpPr txBox="1"/>
            <p:nvPr/>
          </p:nvSpPr>
          <p:spPr>
            <a:xfrm>
              <a:off x="9263473" y="1913415"/>
              <a:ext cx="820950" cy="400110"/>
            </a:xfrm>
            <a:prstGeom prst="rect">
              <a:avLst/>
            </a:prstGeom>
            <a:grpFill/>
            <a:effectLst/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12</a:t>
              </a:r>
              <a:endParaRPr lang="en-US" sz="2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78" name="Group 67"/>
          <p:cNvGrpSpPr/>
          <p:nvPr/>
        </p:nvGrpSpPr>
        <p:grpSpPr>
          <a:xfrm>
            <a:off x="8595874" y="4042619"/>
            <a:ext cx="736045" cy="424378"/>
            <a:chOff x="1977804" y="1894756"/>
            <a:chExt cx="1510838" cy="424378"/>
          </a:xfrm>
          <a:effectLst/>
        </p:grpSpPr>
        <p:sp>
          <p:nvSpPr>
            <p:cNvPr id="100" name="Дуга 9"/>
            <p:cNvSpPr/>
            <p:nvPr/>
          </p:nvSpPr>
          <p:spPr>
            <a:xfrm>
              <a:off x="1977804" y="1894756"/>
              <a:ext cx="322118" cy="424378"/>
            </a:xfrm>
            <a:prstGeom prst="arc">
              <a:avLst>
                <a:gd name="adj1" fmla="val 16982753"/>
                <a:gd name="adj2" fmla="val 4921824"/>
              </a:avLst>
            </a:prstGeom>
            <a:ln w="127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cxnSp>
          <p:nvCxnSpPr>
            <p:cNvPr id="101" name="Прямая со стрелкой 11"/>
            <p:cNvCxnSpPr/>
            <p:nvPr/>
          </p:nvCxnSpPr>
          <p:spPr>
            <a:xfrm>
              <a:off x="2299922" y="2089668"/>
              <a:ext cx="1188720" cy="0"/>
            </a:xfrm>
            <a:prstGeom prst="straightConnector1">
              <a:avLst/>
            </a:prstGeom>
            <a:ln w="12700">
              <a:solidFill>
                <a:srgbClr val="FFC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16"/>
          <p:cNvGrpSpPr/>
          <p:nvPr/>
        </p:nvGrpSpPr>
        <p:grpSpPr>
          <a:xfrm>
            <a:off x="10156363" y="2959097"/>
            <a:ext cx="668212" cy="424378"/>
            <a:chOff x="8984478" y="1894756"/>
            <a:chExt cx="1371600" cy="424378"/>
          </a:xfrm>
          <a:effectLst/>
        </p:grpSpPr>
        <p:sp>
          <p:nvSpPr>
            <p:cNvPr id="98" name="Скругленный прямоугольник 106"/>
            <p:cNvSpPr/>
            <p:nvPr/>
          </p:nvSpPr>
          <p:spPr>
            <a:xfrm>
              <a:off x="8984478" y="1894756"/>
              <a:ext cx="1371600" cy="424378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9" name="TextBox 72"/>
            <p:cNvSpPr txBox="1"/>
            <p:nvPr/>
          </p:nvSpPr>
          <p:spPr>
            <a:xfrm>
              <a:off x="9263473" y="1913415"/>
              <a:ext cx="820950" cy="400110"/>
            </a:xfrm>
            <a:prstGeom prst="rect">
              <a:avLst/>
            </a:prstGeom>
            <a:noFill/>
            <a:effectLst/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12</a:t>
              </a:r>
              <a:endParaRPr lang="en-US" sz="2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80" name="Group 67"/>
          <p:cNvGrpSpPr/>
          <p:nvPr/>
        </p:nvGrpSpPr>
        <p:grpSpPr>
          <a:xfrm>
            <a:off x="10697370" y="2957764"/>
            <a:ext cx="736045" cy="424378"/>
            <a:chOff x="1977804" y="1894756"/>
            <a:chExt cx="1510838" cy="424378"/>
          </a:xfrm>
          <a:effectLst/>
        </p:grpSpPr>
        <p:sp>
          <p:nvSpPr>
            <p:cNvPr id="96" name="Дуга 9"/>
            <p:cNvSpPr/>
            <p:nvPr/>
          </p:nvSpPr>
          <p:spPr>
            <a:xfrm>
              <a:off x="1977804" y="1894756"/>
              <a:ext cx="322118" cy="424378"/>
            </a:xfrm>
            <a:prstGeom prst="arc">
              <a:avLst>
                <a:gd name="adj1" fmla="val 16982753"/>
                <a:gd name="adj2" fmla="val 4921824"/>
              </a:avLst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cxnSp>
          <p:nvCxnSpPr>
            <p:cNvPr id="97" name="Прямая со стрелкой 11"/>
            <p:cNvCxnSpPr/>
            <p:nvPr/>
          </p:nvCxnSpPr>
          <p:spPr>
            <a:xfrm>
              <a:off x="2299922" y="2089668"/>
              <a:ext cx="1188720" cy="0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64"/>
          <p:cNvGrpSpPr/>
          <p:nvPr/>
        </p:nvGrpSpPr>
        <p:grpSpPr>
          <a:xfrm>
            <a:off x="3298474" y="4042619"/>
            <a:ext cx="736045" cy="424378"/>
            <a:chOff x="1977804" y="1894756"/>
            <a:chExt cx="1510838" cy="424378"/>
          </a:xfrm>
          <a:effectLst/>
        </p:grpSpPr>
        <p:sp>
          <p:nvSpPr>
            <p:cNvPr id="121" name="Дуга 9"/>
            <p:cNvSpPr/>
            <p:nvPr/>
          </p:nvSpPr>
          <p:spPr>
            <a:xfrm>
              <a:off x="1977804" y="1894756"/>
              <a:ext cx="322118" cy="424378"/>
            </a:xfrm>
            <a:prstGeom prst="arc">
              <a:avLst>
                <a:gd name="adj1" fmla="val 16982753"/>
                <a:gd name="adj2" fmla="val 4921824"/>
              </a:avLst>
            </a:prstGeom>
            <a:ln w="12700">
              <a:solidFill>
                <a:srgbClr val="FFCC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cxnSp>
          <p:nvCxnSpPr>
            <p:cNvPr id="122" name="Прямая со стрелкой 11"/>
            <p:cNvCxnSpPr/>
            <p:nvPr/>
          </p:nvCxnSpPr>
          <p:spPr>
            <a:xfrm>
              <a:off x="2299922" y="2089668"/>
              <a:ext cx="1188720" cy="0"/>
            </a:xfrm>
            <a:prstGeom prst="straightConnector1">
              <a:avLst/>
            </a:prstGeom>
            <a:ln w="12700">
              <a:solidFill>
                <a:srgbClr val="FFCC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67"/>
          <p:cNvGrpSpPr/>
          <p:nvPr/>
        </p:nvGrpSpPr>
        <p:grpSpPr>
          <a:xfrm>
            <a:off x="9402964" y="2957764"/>
            <a:ext cx="736045" cy="424378"/>
            <a:chOff x="1977804" y="1894756"/>
            <a:chExt cx="1510838" cy="424378"/>
          </a:xfrm>
          <a:effectLst/>
        </p:grpSpPr>
        <p:sp>
          <p:nvSpPr>
            <p:cNvPr id="124" name="Дуга 9"/>
            <p:cNvSpPr/>
            <p:nvPr/>
          </p:nvSpPr>
          <p:spPr>
            <a:xfrm>
              <a:off x="1977804" y="1894756"/>
              <a:ext cx="322118" cy="424378"/>
            </a:xfrm>
            <a:prstGeom prst="arc">
              <a:avLst>
                <a:gd name="adj1" fmla="val 16982753"/>
                <a:gd name="adj2" fmla="val 4921824"/>
              </a:avLst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cxnSp>
          <p:nvCxnSpPr>
            <p:cNvPr id="125" name="Прямая со стрелкой 11"/>
            <p:cNvCxnSpPr/>
            <p:nvPr/>
          </p:nvCxnSpPr>
          <p:spPr>
            <a:xfrm>
              <a:off x="2299922" y="2089668"/>
              <a:ext cx="1188720" cy="0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Скругленный прямоугольник 53"/>
          <p:cNvSpPr/>
          <p:nvPr/>
        </p:nvSpPr>
        <p:spPr>
          <a:xfrm>
            <a:off x="659098" y="4048757"/>
            <a:ext cx="1894600" cy="424378"/>
          </a:xfrm>
          <a:prstGeom prst="homePlate">
            <a:avLst/>
          </a:prstGeom>
          <a:solidFill>
            <a:srgbClr val="00B0F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zh-CN" altLang="en-US" sz="20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次融资阶段</a:t>
            </a:r>
            <a:endParaRPr lang="en-US" altLang="zh-CN" sz="20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4" name="Скругленный прямоугольник 53"/>
          <p:cNvSpPr/>
          <p:nvPr/>
        </p:nvSpPr>
        <p:spPr>
          <a:xfrm>
            <a:off x="630692" y="2977756"/>
            <a:ext cx="1894600" cy="424378"/>
          </a:xfrm>
          <a:prstGeom prst="homePlate">
            <a:avLst/>
          </a:prstGeom>
          <a:solidFill>
            <a:srgbClr val="00B0F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r>
              <a:rPr lang="zh-CN" altLang="en-US" sz="20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次融资阶段</a:t>
            </a:r>
            <a:endParaRPr lang="en-US" altLang="zh-CN" sz="20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3" name="Скругленный прямоугольник 93"/>
          <p:cNvSpPr/>
          <p:nvPr/>
        </p:nvSpPr>
        <p:spPr>
          <a:xfrm>
            <a:off x="2980530" y="4047070"/>
            <a:ext cx="417657" cy="424378"/>
          </a:xfrm>
          <a:prstGeom prst="roundRect">
            <a:avLst>
              <a:gd name="adj" fmla="val 50000"/>
            </a:avLst>
          </a:prstGeom>
          <a:solidFill>
            <a:srgbClr val="FFCC0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4" name="Скругленный прямоугольник 93"/>
          <p:cNvSpPr/>
          <p:nvPr/>
        </p:nvSpPr>
        <p:spPr>
          <a:xfrm>
            <a:off x="9099847" y="2962433"/>
            <a:ext cx="417657" cy="424378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162" name="Прямая со стрелкой 11"/>
          <p:cNvCxnSpPr>
            <a:endCxn id="154" idx="2"/>
          </p:cNvCxnSpPr>
          <p:nvPr/>
        </p:nvCxnSpPr>
        <p:spPr>
          <a:xfrm flipV="1">
            <a:off x="9308676" y="3386811"/>
            <a:ext cx="0" cy="860314"/>
          </a:xfrm>
          <a:prstGeom prst="straightConnector1">
            <a:avLst/>
          </a:prstGeom>
          <a:ln w="12700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 стрелкой 11"/>
          <p:cNvCxnSpPr>
            <a:stCxn id="134" idx="3"/>
            <a:endCxn id="154" idx="1"/>
          </p:cNvCxnSpPr>
          <p:nvPr/>
        </p:nvCxnSpPr>
        <p:spPr>
          <a:xfrm flipV="1">
            <a:off x="2525292" y="3174622"/>
            <a:ext cx="6574555" cy="15323"/>
          </a:xfrm>
          <a:prstGeom prst="straightConnector1">
            <a:avLst/>
          </a:prstGeom>
          <a:ln w="12700">
            <a:solidFill>
              <a:schemeClr val="bg2">
                <a:lumMod val="9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 стрелкой 11"/>
          <p:cNvCxnSpPr>
            <a:stCxn id="133" idx="3"/>
            <a:endCxn id="143" idx="1"/>
          </p:cNvCxnSpPr>
          <p:nvPr/>
        </p:nvCxnSpPr>
        <p:spPr>
          <a:xfrm flipV="1">
            <a:off x="2553698" y="4259259"/>
            <a:ext cx="426832" cy="1687"/>
          </a:xfrm>
          <a:prstGeom prst="straightConnector1">
            <a:avLst/>
          </a:prstGeom>
          <a:ln w="12700">
            <a:solidFill>
              <a:schemeClr val="bg2">
                <a:lumMod val="9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肘形连接符 22"/>
          <p:cNvCxnSpPr>
            <a:stCxn id="112" idx="3"/>
            <a:endCxn id="143" idx="2"/>
          </p:cNvCxnSpPr>
          <p:nvPr/>
        </p:nvCxnSpPr>
        <p:spPr>
          <a:xfrm flipV="1">
            <a:off x="2539495" y="4471448"/>
            <a:ext cx="649864" cy="813035"/>
          </a:xfrm>
          <a:prstGeom prst="bentConnector2">
            <a:avLst/>
          </a:prstGeom>
          <a:ln w="12700">
            <a:solidFill>
              <a:srgbClr val="FF66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矩形 170"/>
          <p:cNvSpPr/>
          <p:nvPr/>
        </p:nvSpPr>
        <p:spPr>
          <a:xfrm>
            <a:off x="3826351" y="4537619"/>
            <a:ext cx="1130966" cy="6155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产品用户数</a:t>
            </a:r>
            <a:endParaRPr lang="en-US" altLang="zh-CN" sz="14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0.1</a:t>
            </a:r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万</a:t>
            </a:r>
            <a:endParaRPr lang="zh-CN" altLang="en-US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2" name="矩形 171"/>
          <p:cNvSpPr/>
          <p:nvPr/>
        </p:nvSpPr>
        <p:spPr>
          <a:xfrm>
            <a:off x="5151558" y="4537619"/>
            <a:ext cx="1130966" cy="6155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产品用户数</a:t>
            </a:r>
            <a:endParaRPr lang="en-US" altLang="zh-CN" sz="14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0.5</a:t>
            </a:r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万</a:t>
            </a:r>
            <a:endParaRPr lang="en-US" altLang="zh-CN" sz="14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3" name="矩形 172"/>
          <p:cNvSpPr/>
          <p:nvPr/>
        </p:nvSpPr>
        <p:spPr>
          <a:xfrm>
            <a:off x="7812055" y="5154816"/>
            <a:ext cx="1130966" cy="6155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月流水</a:t>
            </a:r>
            <a:endParaRPr lang="en-US" altLang="zh-CN" sz="14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50</a:t>
            </a:r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万</a:t>
            </a:r>
            <a:endParaRPr lang="zh-CN" altLang="en-US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4" name="矩形 173"/>
          <p:cNvSpPr/>
          <p:nvPr/>
        </p:nvSpPr>
        <p:spPr>
          <a:xfrm>
            <a:off x="9926774" y="5154816"/>
            <a:ext cx="1130966" cy="615553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月流水</a:t>
            </a:r>
            <a:endParaRPr lang="en-US" altLang="zh-CN" sz="14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&gt;700</a:t>
            </a:r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万</a:t>
            </a:r>
            <a:endParaRPr lang="zh-CN" altLang="en-US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53245" y="4795768"/>
            <a:ext cx="21707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产品</a:t>
            </a:r>
            <a:r>
              <a:rPr lang="zh-CN" altLang="en-US" sz="1200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研发阶段，时</a:t>
            </a:r>
            <a:r>
              <a:rPr lang="zh-CN" altLang="en-US" sz="1200" dirty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长</a:t>
            </a:r>
            <a:r>
              <a:rPr lang="en-US" altLang="zh-CN" sz="1200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6~9</a:t>
            </a:r>
            <a:r>
              <a:rPr lang="zh-CN" altLang="en-US" sz="1200" dirty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个</a:t>
            </a:r>
            <a:r>
              <a:rPr lang="zh-CN" altLang="en-US" sz="1200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endParaRPr lang="en-US" altLang="zh-CN" sz="1200" dirty="0" smtClean="0">
              <a:solidFill>
                <a:srgbClr val="FF6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6" name="矩形 185"/>
          <p:cNvSpPr/>
          <p:nvPr/>
        </p:nvSpPr>
        <p:spPr>
          <a:xfrm>
            <a:off x="553245" y="3771758"/>
            <a:ext cx="20569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获取</a:t>
            </a:r>
            <a:r>
              <a:rPr lang="zh-CN" altLang="en-US" sz="1200" dirty="0" smtClean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用户阶段，时</a:t>
            </a: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长</a:t>
            </a:r>
            <a:r>
              <a:rPr lang="en-US" altLang="zh-CN" sz="1200" dirty="0" smtClean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</a:t>
            </a:r>
            <a:r>
              <a:rPr lang="zh-CN" altLang="en-US" sz="1200" dirty="0" smtClean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个月</a:t>
            </a:r>
            <a:endParaRPr lang="en-US" altLang="zh-CN" sz="1200" dirty="0">
              <a:solidFill>
                <a:schemeClr val="bg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7" name="矩形 186"/>
          <p:cNvSpPr/>
          <p:nvPr/>
        </p:nvSpPr>
        <p:spPr>
          <a:xfrm>
            <a:off x="553245" y="2700757"/>
            <a:ext cx="20569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商业变</a:t>
            </a:r>
            <a:r>
              <a:rPr lang="zh-CN" altLang="en-US" sz="1200" dirty="0" smtClean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现阶段，时长</a:t>
            </a:r>
            <a:r>
              <a:rPr lang="en-US" altLang="zh-CN" sz="1200" dirty="0" smtClean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</a:t>
            </a:r>
            <a:r>
              <a:rPr lang="zh-CN" altLang="en-US" sz="1200" dirty="0" smtClean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个月</a:t>
            </a:r>
            <a:endParaRPr lang="en-US" altLang="zh-CN" sz="1200" dirty="0">
              <a:solidFill>
                <a:schemeClr val="bg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9" name="Text Box 10">
            <a:extLst>
              <a:ext uri="{FF2B5EF4-FFF2-40B4-BE49-F238E27FC236}">
                <a16:creationId xmlns="" xmlns:a16="http://schemas.microsoft.com/office/drawing/2014/main" xmlns:lc="http://schemas.openxmlformats.org/drawingml/2006/lockedCanvas" id="{6542BC12-8055-47A1-9411-E342C0A2E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1682" y="6055871"/>
            <a:ext cx="487466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r"/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详细的市场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运营策略，参见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《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产品分析设计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》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文档</a:t>
            </a:r>
            <a:endParaRPr lang="en-US" altLang="zh-CN" sz="14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lvl="1" algn="r"/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详细的盈利模式数值，参见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《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数值估算表格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》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文档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1324251" y="1188599"/>
            <a:ext cx="95434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我们按照 产品研发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+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获取用户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+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商业变现 几个阶段，制定了项目的  </a:t>
            </a:r>
            <a:r>
              <a:rPr lang="zh-CN" altLang="en-US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前期发展路线</a:t>
            </a:r>
            <a:endParaRPr lang="en-US" altLang="zh-CN" dirty="0" smtClean="0">
              <a:solidFill>
                <a:srgbClr val="FF6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我们意识到，资金，对于项目前期的顺利运行，相当重要</a:t>
            </a: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因此，我们将在项目运行到对应的发展阶段时，启动对应的融资</a:t>
            </a: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8" name="Text Box 10">
            <a:extLst>
              <a:ext uri="{FF2B5EF4-FFF2-40B4-BE49-F238E27FC236}">
                <a16:creationId xmlns="" xmlns:a16="http://schemas.microsoft.com/office/drawing/2014/main" xmlns:lc="http://schemas.openxmlformats.org/drawingml/2006/lockedCanvas" id="{6542BC12-8055-47A1-9411-E342C0A2E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9198" y="2137945"/>
            <a:ext cx="50066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备课授课产品</a:t>
            </a:r>
            <a:endParaRPr lang="en-US" altLang="zh-CN" sz="14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lvl="1" algn="ctr"/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市场推广时</a:t>
            </a:r>
            <a:endParaRPr lang="en-US" altLang="zh-CN" sz="14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lvl="1" algn="ctr"/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以面向教师的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2C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推广为主，以面向学校的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2B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推广为辅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737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val 12"/>
          <p:cNvSpPr/>
          <p:nvPr/>
        </p:nvSpPr>
        <p:spPr>
          <a:xfrm>
            <a:off x="5398249" y="4197968"/>
            <a:ext cx="4900488" cy="2066354"/>
          </a:xfrm>
          <a:prstGeom prst="ellipse">
            <a:avLst/>
          </a:prstGeom>
          <a:solidFill>
            <a:srgbClr val="FFFFC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71" name="Oval 12"/>
          <p:cNvSpPr/>
          <p:nvPr/>
        </p:nvSpPr>
        <p:spPr>
          <a:xfrm>
            <a:off x="5214063" y="2281011"/>
            <a:ext cx="5468418" cy="1927206"/>
          </a:xfrm>
          <a:prstGeom prst="ellipse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67" name="Oval 12"/>
          <p:cNvSpPr/>
          <p:nvPr/>
        </p:nvSpPr>
        <p:spPr>
          <a:xfrm>
            <a:off x="1733756" y="4095108"/>
            <a:ext cx="4025398" cy="1875789"/>
          </a:xfrm>
          <a:prstGeom prst="ellipse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66" name="Oval 12"/>
          <p:cNvSpPr/>
          <p:nvPr/>
        </p:nvSpPr>
        <p:spPr>
          <a:xfrm>
            <a:off x="143432" y="2186700"/>
            <a:ext cx="4929115" cy="2195850"/>
          </a:xfrm>
          <a:prstGeom prst="ellipse">
            <a:avLst/>
          </a:prstGeom>
          <a:solidFill>
            <a:srgbClr val="DFF5F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3341511" y="258228"/>
            <a:ext cx="5508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涉及的技术  有哪些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51511" y="2930440"/>
            <a:ext cx="29895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通过</a:t>
            </a:r>
            <a:r>
              <a:rPr lang="zh-CN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直观的形式</a:t>
            </a:r>
            <a:r>
              <a:rPr lang="zh-CN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展现</a:t>
            </a:r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内容</a:t>
            </a:r>
            <a:endParaRPr lang="en-US" altLang="zh-CN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 algn="ctr"/>
            <a:r>
              <a:rPr lang="zh-CN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提供</a:t>
            </a:r>
            <a:r>
              <a:rPr lang="zh-CN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统一的</a:t>
            </a:r>
            <a:r>
              <a:rPr lang="en-US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AR</a:t>
            </a:r>
            <a:r>
              <a:rPr lang="zh-CN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适配模</a:t>
            </a:r>
            <a:r>
              <a:rPr lang="zh-CN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型</a:t>
            </a:r>
            <a:endParaRPr lang="en-US" altLang="zh-CN" sz="14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 algn="ctr"/>
            <a:r>
              <a:rPr lang="zh-CN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包括知识</a:t>
            </a:r>
            <a:r>
              <a:rPr lang="zh-CN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点识别、屏幕显示、交互操作、扩展逻辑触发等</a:t>
            </a:r>
            <a:endParaRPr lang="zh-CN" altLang="en-US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630747" y="4611683"/>
            <a:ext cx="40415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文本</a:t>
            </a:r>
            <a:r>
              <a:rPr lang="zh-CN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</a:t>
            </a:r>
            <a:r>
              <a:rPr lang="zh-CN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图形</a:t>
            </a:r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识别</a:t>
            </a:r>
            <a:endParaRPr lang="en-US" altLang="zh-CN" sz="14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 algn="ctr"/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多模态交互（语音</a:t>
            </a:r>
            <a:r>
              <a:rPr lang="en-US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手势</a:t>
            </a:r>
            <a:r>
              <a:rPr lang="en-US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触摸）</a:t>
            </a:r>
            <a:endParaRPr lang="zh-CN" altLang="zh-CN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 algn="ctr"/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用户能力分析（</a:t>
            </a:r>
            <a:r>
              <a:rPr lang="zh-CN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学习难点</a:t>
            </a:r>
            <a:r>
              <a:rPr lang="en-US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兴趣点</a:t>
            </a:r>
            <a:r>
              <a:rPr lang="en-US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盲点</a:t>
            </a:r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14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 algn="ctr"/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个性化工具方案</a:t>
            </a:r>
            <a:endParaRPr lang="en-US" altLang="zh-CN" sz="14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 algn="ctr"/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动态调整</a:t>
            </a:r>
            <a:r>
              <a:rPr lang="en-US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UI</a:t>
            </a:r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界面</a:t>
            </a:r>
            <a:endParaRPr lang="zh-CN" altLang="en-US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6112759" y="4772122"/>
            <a:ext cx="38127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社交操作的存储</a:t>
            </a:r>
            <a:endParaRPr lang="en-US" altLang="zh-CN" sz="14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 algn="ctr"/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知识内容的分布式存储</a:t>
            </a:r>
            <a:endParaRPr lang="en-US" altLang="zh-CN" sz="14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 algn="ctr"/>
            <a:r>
              <a:rPr lang="zh-CN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知识交互协议</a:t>
            </a:r>
            <a:r>
              <a:rPr lang="en-US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PROTOCOL</a:t>
            </a:r>
          </a:p>
          <a:p>
            <a:pPr lvl="0" algn="ctr"/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开发知识点</a:t>
            </a:r>
            <a:r>
              <a:rPr lang="en-US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DAPP</a:t>
            </a:r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</a:t>
            </a:r>
            <a:r>
              <a:rPr lang="en-US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SDK/API</a:t>
            </a:r>
            <a:endParaRPr lang="en-US" altLang="zh-CN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 algn="ctr"/>
            <a:r>
              <a:rPr lang="zh-CN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匿名</a:t>
            </a:r>
            <a:r>
              <a:rPr lang="zh-CN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账户</a:t>
            </a:r>
            <a:r>
              <a:rPr lang="zh-CN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体系</a:t>
            </a:r>
            <a:endParaRPr lang="zh-CN" altLang="zh-CN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价值交换的</a:t>
            </a:r>
            <a:r>
              <a:rPr lang="en-US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TOKEN</a:t>
            </a:r>
            <a:r>
              <a:rPr lang="zh-CN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机制</a:t>
            </a:r>
            <a:endParaRPr lang="zh-CN" altLang="en-US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7412474" y="2854683"/>
            <a:ext cx="301614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可视化编辑，拖放操作</a:t>
            </a:r>
            <a:endParaRPr lang="en-US" altLang="zh-CN" sz="14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 algn="ctr"/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支持完整开发流程</a:t>
            </a:r>
            <a:endParaRPr lang="en-US" altLang="zh-CN" sz="14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 algn="ctr"/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包括</a:t>
            </a:r>
            <a:r>
              <a:rPr lang="zh-CN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创建</a:t>
            </a:r>
            <a:r>
              <a:rPr lang="en-US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更改</a:t>
            </a:r>
            <a:r>
              <a:rPr lang="en-US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测试</a:t>
            </a:r>
            <a:r>
              <a:rPr lang="en-US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发布</a:t>
            </a:r>
            <a:r>
              <a:rPr lang="zh-CN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等</a:t>
            </a:r>
            <a:endParaRPr lang="en-US" altLang="zh-CN" sz="14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 algn="ctr"/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提供</a:t>
            </a:r>
            <a:r>
              <a:rPr lang="en-US" altLang="zh-CN" sz="1400" dirty="0" err="1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Javascript</a:t>
            </a:r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扩展语言</a:t>
            </a:r>
            <a:endParaRPr lang="en-US" altLang="zh-CN" sz="14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 algn="ctr"/>
            <a:r>
              <a:rPr lang="zh-CN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通用</a:t>
            </a:r>
            <a:r>
              <a:rPr lang="zh-CN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</a:t>
            </a:r>
            <a:r>
              <a:rPr lang="zh-CN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知识模式</a:t>
            </a:r>
            <a:r>
              <a:rPr lang="en-US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Schema</a:t>
            </a:r>
          </a:p>
        </p:txBody>
      </p:sp>
      <p:sp>
        <p:nvSpPr>
          <p:cNvPr id="69" name="五边形 68"/>
          <p:cNvSpPr/>
          <p:nvPr/>
        </p:nvSpPr>
        <p:spPr>
          <a:xfrm flipH="1">
            <a:off x="6389104" y="4295801"/>
            <a:ext cx="5683136" cy="436924"/>
          </a:xfrm>
          <a:prstGeom prst="homePlate">
            <a:avLst>
              <a:gd name="adj" fmla="val 84623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矩形 149"/>
          <p:cNvSpPr/>
          <p:nvPr/>
        </p:nvSpPr>
        <p:spPr>
          <a:xfrm>
            <a:off x="1324251" y="1188599"/>
            <a:ext cx="95434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技术方案的选型原则是  </a:t>
            </a:r>
            <a:r>
              <a:rPr lang="zh-CN" altLang="en-US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针对实际问题并能有效解决</a:t>
            </a: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因此，我们针对高中教学环境，有的放矢，采用了如下的技术</a:t>
            </a: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每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项技术，都为了解决实际存在的问题，不炫耀，不噱头</a:t>
            </a: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8" name="五边形 67"/>
          <p:cNvSpPr/>
          <p:nvPr/>
        </p:nvSpPr>
        <p:spPr>
          <a:xfrm>
            <a:off x="341189" y="2480779"/>
            <a:ext cx="3552954" cy="334378"/>
          </a:xfrm>
          <a:prstGeom prst="homePlate">
            <a:avLst>
              <a:gd name="adj" fmla="val 84623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五边形 74"/>
          <p:cNvSpPr/>
          <p:nvPr/>
        </p:nvSpPr>
        <p:spPr>
          <a:xfrm>
            <a:off x="805627" y="4185209"/>
            <a:ext cx="4198681" cy="334378"/>
          </a:xfrm>
          <a:prstGeom prst="homePlate">
            <a:avLst>
              <a:gd name="adj" fmla="val 84623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五边形 50"/>
          <p:cNvSpPr/>
          <p:nvPr/>
        </p:nvSpPr>
        <p:spPr>
          <a:xfrm flipH="1">
            <a:off x="6792503" y="2474935"/>
            <a:ext cx="3636116" cy="334378"/>
          </a:xfrm>
          <a:prstGeom prst="homePlate">
            <a:avLst>
              <a:gd name="adj" fmla="val 84623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5726438" y="4054734"/>
            <a:ext cx="1476567" cy="1342334"/>
            <a:chOff x="6272358" y="3904606"/>
            <a:chExt cx="1476567" cy="1342334"/>
          </a:xfrm>
        </p:grpSpPr>
        <p:sp>
          <p:nvSpPr>
            <p:cNvPr id="12" name="Hexagon 91"/>
            <p:cNvSpPr>
              <a:spLocks noChangeAspect="1"/>
            </p:cNvSpPr>
            <p:nvPr/>
          </p:nvSpPr>
          <p:spPr>
            <a:xfrm>
              <a:off x="6272358" y="3904606"/>
              <a:ext cx="1476567" cy="1342334"/>
            </a:xfrm>
            <a:prstGeom prst="hexagon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6457971" y="4458444"/>
              <a:ext cx="95410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altLang="zh-CN" sz="2800" b="1" dirty="0" smtClean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B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lock</a:t>
              </a:r>
            </a:p>
            <a:p>
              <a:pPr>
                <a:lnSpc>
                  <a:spcPts val="2400"/>
                </a:lnSpc>
              </a:pPr>
              <a:r>
                <a:rPr lang="en-US" altLang="zh-CN" sz="2800" b="1" dirty="0" smtClean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C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hain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6457971" y="4058089"/>
              <a:ext cx="11079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区块链</a:t>
              </a:r>
              <a:endParaRPr lang="en-US" altLang="zh-CN" sz="2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831907" y="2656293"/>
            <a:ext cx="1774353" cy="1342334"/>
            <a:chOff x="3145811" y="2874661"/>
            <a:chExt cx="1774353" cy="1342334"/>
          </a:xfrm>
        </p:grpSpPr>
        <p:sp>
          <p:nvSpPr>
            <p:cNvPr id="5" name="Hexagon 57"/>
            <p:cNvSpPr>
              <a:spLocks noChangeAspect="1"/>
            </p:cNvSpPr>
            <p:nvPr/>
          </p:nvSpPr>
          <p:spPr>
            <a:xfrm>
              <a:off x="3145811" y="2874661"/>
              <a:ext cx="1774353" cy="1342334"/>
            </a:xfrm>
            <a:prstGeom prst="hexagon">
              <a:avLst/>
            </a:prstGeom>
            <a:solidFill>
              <a:srgbClr val="00AFEE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3325974" y="3449414"/>
              <a:ext cx="155363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altLang="zh-CN" sz="2800" b="1" spc="-150" dirty="0" smtClean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A</a:t>
              </a:r>
              <a:r>
                <a:rPr lang="en-US" altLang="zh-CN" sz="2000" spc="-150" dirty="0" smtClean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ugmented</a:t>
              </a:r>
            </a:p>
            <a:p>
              <a:pPr>
                <a:lnSpc>
                  <a:spcPts val="2400"/>
                </a:lnSpc>
              </a:pPr>
              <a:r>
                <a:rPr lang="en-US" altLang="zh-CN" sz="2800" b="1" spc="-150" dirty="0" smtClean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R</a:t>
              </a:r>
              <a:r>
                <a:rPr lang="en-US" altLang="zh-CN" sz="2000" spc="-150" dirty="0" smtClean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eality</a:t>
              </a:r>
              <a:endParaRPr lang="en-US" altLang="zh-CN" sz="2000" spc="-15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325974" y="3027680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增强现实</a:t>
              </a:r>
              <a:endParaRPr lang="en-US" altLang="zh-CN" sz="2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763635" y="2646826"/>
            <a:ext cx="2085041" cy="1342334"/>
            <a:chOff x="6104835" y="2496698"/>
            <a:chExt cx="2085041" cy="1342334"/>
          </a:xfrm>
        </p:grpSpPr>
        <p:sp>
          <p:nvSpPr>
            <p:cNvPr id="14" name="Hexagon 95"/>
            <p:cNvSpPr>
              <a:spLocks noChangeAspect="1"/>
            </p:cNvSpPr>
            <p:nvPr/>
          </p:nvSpPr>
          <p:spPr>
            <a:xfrm>
              <a:off x="6104835" y="2496698"/>
              <a:ext cx="2085041" cy="1342334"/>
            </a:xfrm>
            <a:prstGeom prst="hexagon">
              <a:avLst/>
            </a:prstGeom>
            <a:solidFill>
              <a:srgbClr val="009999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6292657" y="3032624"/>
              <a:ext cx="172034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>
                <a:lnSpc>
                  <a:spcPts val="2400"/>
                </a:lnSpc>
              </a:pPr>
              <a:r>
                <a:rPr lang="en-US" altLang="zh-CN" sz="2800" b="1" spc="-150" dirty="0" smtClean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V</a:t>
              </a:r>
              <a:r>
                <a:rPr lang="en-US" altLang="zh-CN" sz="2000" spc="-150" dirty="0" smtClean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isual</a:t>
              </a:r>
            </a:p>
            <a:p>
              <a:pPr algn="dist">
                <a:lnSpc>
                  <a:spcPts val="2400"/>
                </a:lnSpc>
              </a:pPr>
              <a:r>
                <a:rPr lang="en-US" altLang="zh-CN" sz="2800" b="1" spc="-150" dirty="0" smtClean="0">
                  <a:solidFill>
                    <a:schemeClr val="bg1"/>
                  </a:solidFill>
                </a:rPr>
                <a:t>D</a:t>
              </a:r>
              <a:r>
                <a:rPr lang="en-US" altLang="zh-CN" sz="2000" spc="-150" dirty="0" smtClean="0">
                  <a:solidFill>
                    <a:schemeClr val="bg1"/>
                  </a:solidFill>
                </a:rPr>
                <a:t>evelopment</a:t>
              </a:r>
              <a:endParaRPr lang="zh-CN" altLang="en-US" sz="2000" spc="-150" dirty="0">
                <a:solidFill>
                  <a:schemeClr val="bg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292657" y="2632499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可视</a:t>
              </a:r>
              <a:r>
                <a:rPr lang="zh-CN" altLang="en-US" sz="24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开发</a:t>
              </a:r>
              <a:endParaRPr lang="en-US" altLang="zh-CN" sz="2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211624" y="3510769"/>
            <a:ext cx="1749475" cy="1342334"/>
            <a:chOff x="4730248" y="3360641"/>
            <a:chExt cx="1749475" cy="1342334"/>
          </a:xfrm>
        </p:grpSpPr>
        <p:sp>
          <p:nvSpPr>
            <p:cNvPr id="8" name="Hexagon 83"/>
            <p:cNvSpPr>
              <a:spLocks noChangeAspect="1"/>
            </p:cNvSpPr>
            <p:nvPr/>
          </p:nvSpPr>
          <p:spPr>
            <a:xfrm>
              <a:off x="4730248" y="3360641"/>
              <a:ext cx="1749475" cy="1342334"/>
            </a:xfrm>
            <a:prstGeom prst="hexagon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895933" y="3495622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人工智能</a:t>
              </a:r>
              <a:endParaRPr lang="en-US" altLang="zh-CN" sz="2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4895933" y="3907908"/>
              <a:ext cx="14237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altLang="zh-CN" sz="2800" b="1" spc="-150" dirty="0" smtClean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A</a:t>
              </a:r>
              <a:r>
                <a:rPr lang="en-US" altLang="zh-CN" sz="2000" spc="-150" dirty="0" smtClean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rtificial</a:t>
              </a:r>
            </a:p>
            <a:p>
              <a:pPr>
                <a:lnSpc>
                  <a:spcPts val="2400"/>
                </a:lnSpc>
              </a:pPr>
              <a:r>
                <a:rPr lang="en-US" altLang="zh-CN" sz="2800" b="1" spc="-150" dirty="0" smtClean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I</a:t>
              </a:r>
              <a:r>
                <a:rPr lang="en-US" altLang="zh-CN" sz="2000" spc="-150" dirty="0" smtClean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ntelligence</a:t>
              </a:r>
              <a:endParaRPr lang="en-US" altLang="zh-CN" spc="-15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7623739" y="2464246"/>
            <a:ext cx="2262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简化内容的创建</a:t>
            </a:r>
            <a:r>
              <a:rPr lang="zh-CN" altLang="en-US" dirty="0">
                <a:solidFill>
                  <a:schemeClr val="bg1"/>
                </a:solidFill>
              </a:rPr>
              <a:t>过程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58683" y="2459689"/>
            <a:ext cx="2571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探索式交互 </a:t>
            </a:r>
            <a:r>
              <a:rPr lang="en-US" altLang="zh-CN" dirty="0" smtClean="0">
                <a:solidFill>
                  <a:schemeClr val="bg1"/>
                </a:solidFill>
              </a:rPr>
              <a:t>+ </a:t>
            </a:r>
            <a:r>
              <a:rPr lang="zh-CN" altLang="en-US" dirty="0" smtClean="0">
                <a:solidFill>
                  <a:schemeClr val="bg1"/>
                </a:solidFill>
              </a:rPr>
              <a:t>直观展示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113831" y="4329759"/>
            <a:ext cx="4958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优化网络体验 </a:t>
            </a:r>
            <a:r>
              <a:rPr lang="en-US" altLang="zh-CN" dirty="0" smtClean="0">
                <a:solidFill>
                  <a:schemeClr val="bg1"/>
                </a:solidFill>
              </a:rPr>
              <a:t>+ </a:t>
            </a:r>
            <a:r>
              <a:rPr lang="zh-CN" altLang="en-US" dirty="0" smtClean="0">
                <a:solidFill>
                  <a:schemeClr val="bg1"/>
                </a:solidFill>
              </a:rPr>
              <a:t>可信任的交易 </a:t>
            </a:r>
            <a:r>
              <a:rPr lang="en-US" altLang="zh-CN" dirty="0" smtClean="0">
                <a:solidFill>
                  <a:schemeClr val="bg1"/>
                </a:solidFill>
              </a:rPr>
              <a:t>+ </a:t>
            </a:r>
            <a:r>
              <a:rPr lang="zh-CN" altLang="en-US" dirty="0" smtClean="0">
                <a:solidFill>
                  <a:schemeClr val="bg1"/>
                </a:solidFill>
              </a:rPr>
              <a:t>知识版权保护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02908" y="4166507"/>
            <a:ext cx="2802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大</a:t>
            </a:r>
            <a:r>
              <a:rPr lang="zh-CN" altLang="en-US" dirty="0" smtClean="0">
                <a:solidFill>
                  <a:schemeClr val="bg1"/>
                </a:solidFill>
              </a:rPr>
              <a:t>数据分析 </a:t>
            </a:r>
            <a:r>
              <a:rPr lang="en-US" altLang="zh-CN" dirty="0" smtClean="0">
                <a:solidFill>
                  <a:schemeClr val="bg1"/>
                </a:solidFill>
              </a:rPr>
              <a:t>+ </a:t>
            </a:r>
            <a:r>
              <a:rPr lang="zh-CN" altLang="en-US" dirty="0" smtClean="0">
                <a:solidFill>
                  <a:schemeClr val="bg1"/>
                </a:solidFill>
              </a:rPr>
              <a:t>个性化工具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47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矩形 72"/>
          <p:cNvSpPr/>
          <p:nvPr/>
        </p:nvSpPr>
        <p:spPr>
          <a:xfrm>
            <a:off x="477982" y="6028574"/>
            <a:ext cx="11229109" cy="51974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9218798" y="808206"/>
            <a:ext cx="2100976" cy="1553558"/>
            <a:chOff x="9933715" y="110497"/>
            <a:chExt cx="2100976" cy="1553558"/>
          </a:xfrm>
        </p:grpSpPr>
        <p:pic>
          <p:nvPicPr>
            <p:cNvPr id="70" name="Picture 3" descr="C:\work\work3\classkull\ref\20170819090504_71835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417" b="67900"/>
            <a:stretch/>
          </p:blipFill>
          <p:spPr bwMode="auto">
            <a:xfrm>
              <a:off x="10106891" y="207475"/>
              <a:ext cx="1872384" cy="138772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TextBox 1"/>
            <p:cNvSpPr txBox="1"/>
            <p:nvPr/>
          </p:nvSpPr>
          <p:spPr>
            <a:xfrm>
              <a:off x="9933715" y="110497"/>
              <a:ext cx="2096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b="1" dirty="0" smtClean="0">
                  <a:latin typeface="DFPTongTong-B5" panose="02010600010101010101" pitchFamily="2" charset="-120"/>
                  <a:ea typeface="DFPTongTong-B5" panose="02010600010101010101" pitchFamily="2" charset="-120"/>
                </a:rPr>
                <a:t>Who we are?</a:t>
              </a:r>
              <a:endParaRPr lang="zh-CN" altLang="en-US" sz="2400" b="1" dirty="0">
                <a:latin typeface="DFPTongTong-B5" panose="02010600010101010101" pitchFamily="2" charset="-120"/>
                <a:ea typeface="DFPTongTong-B5" panose="02010600010101010101" pitchFamily="2" charset="-120"/>
              </a:endParaRPr>
            </a:p>
          </p:txBody>
        </p:sp>
        <p:sp>
          <p:nvSpPr>
            <p:cNvPr id="72" name="TextBox 5"/>
            <p:cNvSpPr txBox="1"/>
            <p:nvPr/>
          </p:nvSpPr>
          <p:spPr>
            <a:xfrm>
              <a:off x="10652699" y="1356278"/>
              <a:ext cx="13819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>
                  <a:latin typeface="MCuteHKS-Light" pitchFamily="50" charset="-128"/>
                  <a:ea typeface="MCuteHKS-Light" pitchFamily="50" charset="-128"/>
                </a:defRPr>
              </a:lvl1pPr>
            </a:lstStyle>
            <a:p>
              <a:pPr algn="r"/>
              <a:endParaRPr lang="zh-CN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98" name="Group 1069"/>
          <p:cNvGrpSpPr/>
          <p:nvPr/>
        </p:nvGrpSpPr>
        <p:grpSpPr>
          <a:xfrm rot="21376302">
            <a:off x="2595150" y="4037140"/>
            <a:ext cx="561205" cy="581586"/>
            <a:chOff x="0" y="1"/>
            <a:chExt cx="899701" cy="900042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99" name="Shape 1048"/>
            <p:cNvSpPr/>
            <p:nvPr/>
          </p:nvSpPr>
          <p:spPr>
            <a:xfrm>
              <a:off x="100579" y="100917"/>
              <a:ext cx="698541" cy="698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 sz="2400">
                  <a:solidFill>
                    <a:srgbClr val="FFFFFF"/>
                  </a:solidFill>
                </a:defRPr>
              </a:pPr>
              <a:endParaRPr sz="320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00" name="Group 1053"/>
            <p:cNvGrpSpPr/>
            <p:nvPr/>
          </p:nvGrpSpPr>
          <p:grpSpPr>
            <a:xfrm>
              <a:off x="408375" y="1"/>
              <a:ext cx="82951" cy="899708"/>
              <a:chOff x="0" y="0"/>
              <a:chExt cx="82950" cy="899700"/>
            </a:xfrm>
            <a:grpFill/>
          </p:grpSpPr>
          <p:sp>
            <p:nvSpPr>
              <p:cNvPr id="116" name="Shape 1051"/>
              <p:cNvSpPr/>
              <p:nvPr/>
            </p:nvSpPr>
            <p:spPr>
              <a:xfrm>
                <a:off x="0" y="0"/>
                <a:ext cx="82950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" name="Shape 1052"/>
              <p:cNvSpPr/>
              <p:nvPr/>
            </p:nvSpPr>
            <p:spPr>
              <a:xfrm rot="10800000">
                <a:off x="0" y="791707"/>
                <a:ext cx="82949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01" name="Group 1056"/>
            <p:cNvGrpSpPr/>
            <p:nvPr/>
          </p:nvGrpSpPr>
          <p:grpSpPr>
            <a:xfrm rot="16200000">
              <a:off x="408375" y="339"/>
              <a:ext cx="82951" cy="899700"/>
              <a:chOff x="0" y="0"/>
              <a:chExt cx="82950" cy="899700"/>
            </a:xfrm>
            <a:grpFill/>
          </p:grpSpPr>
          <p:sp>
            <p:nvSpPr>
              <p:cNvPr id="114" name="Shape 1054"/>
              <p:cNvSpPr/>
              <p:nvPr/>
            </p:nvSpPr>
            <p:spPr>
              <a:xfrm>
                <a:off x="0" y="0"/>
                <a:ext cx="82950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" name="Shape 1055"/>
              <p:cNvSpPr/>
              <p:nvPr/>
            </p:nvSpPr>
            <p:spPr>
              <a:xfrm rot="10800000">
                <a:off x="0" y="791707"/>
                <a:ext cx="82949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02" name="Group 1059"/>
            <p:cNvGrpSpPr/>
            <p:nvPr/>
          </p:nvGrpSpPr>
          <p:grpSpPr>
            <a:xfrm rot="1832071">
              <a:off x="408375" y="335"/>
              <a:ext cx="82951" cy="899708"/>
              <a:chOff x="0" y="0"/>
              <a:chExt cx="82950" cy="899700"/>
            </a:xfrm>
            <a:grpFill/>
          </p:grpSpPr>
          <p:sp>
            <p:nvSpPr>
              <p:cNvPr id="112" name="Shape 1057"/>
              <p:cNvSpPr/>
              <p:nvPr/>
            </p:nvSpPr>
            <p:spPr>
              <a:xfrm>
                <a:off x="0" y="0"/>
                <a:ext cx="82950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" name="Shape 1058"/>
              <p:cNvSpPr/>
              <p:nvPr/>
            </p:nvSpPr>
            <p:spPr>
              <a:xfrm rot="10800000">
                <a:off x="0" y="791707"/>
                <a:ext cx="82949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03" name="Group 1062"/>
            <p:cNvGrpSpPr/>
            <p:nvPr/>
          </p:nvGrpSpPr>
          <p:grpSpPr>
            <a:xfrm rot="19769280">
              <a:off x="408375" y="335"/>
              <a:ext cx="82951" cy="899708"/>
              <a:chOff x="0" y="0"/>
              <a:chExt cx="82950" cy="899700"/>
            </a:xfrm>
            <a:grpFill/>
          </p:grpSpPr>
          <p:sp>
            <p:nvSpPr>
              <p:cNvPr id="110" name="Shape 1060"/>
              <p:cNvSpPr/>
              <p:nvPr/>
            </p:nvSpPr>
            <p:spPr>
              <a:xfrm>
                <a:off x="0" y="0"/>
                <a:ext cx="82950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" name="Shape 1061"/>
              <p:cNvSpPr/>
              <p:nvPr/>
            </p:nvSpPr>
            <p:spPr>
              <a:xfrm rot="10800000">
                <a:off x="0" y="791707"/>
                <a:ext cx="82949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04" name="Group 1065"/>
            <p:cNvGrpSpPr/>
            <p:nvPr/>
          </p:nvGrpSpPr>
          <p:grpSpPr>
            <a:xfrm rot="17961925">
              <a:off x="408374" y="336"/>
              <a:ext cx="82951" cy="899700"/>
              <a:chOff x="0" y="0"/>
              <a:chExt cx="82950" cy="899700"/>
            </a:xfrm>
            <a:grpFill/>
          </p:grpSpPr>
          <p:sp>
            <p:nvSpPr>
              <p:cNvPr id="108" name="Shape 1063"/>
              <p:cNvSpPr/>
              <p:nvPr/>
            </p:nvSpPr>
            <p:spPr>
              <a:xfrm>
                <a:off x="0" y="0"/>
                <a:ext cx="82950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" name="Shape 1064"/>
              <p:cNvSpPr/>
              <p:nvPr/>
            </p:nvSpPr>
            <p:spPr>
              <a:xfrm rot="10800000">
                <a:off x="0" y="791707"/>
                <a:ext cx="82949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05" name="Group 1068"/>
            <p:cNvGrpSpPr/>
            <p:nvPr/>
          </p:nvGrpSpPr>
          <p:grpSpPr>
            <a:xfrm rot="3654789">
              <a:off x="408375" y="335"/>
              <a:ext cx="82951" cy="899700"/>
              <a:chOff x="0" y="0"/>
              <a:chExt cx="82950" cy="899700"/>
            </a:xfrm>
            <a:grpFill/>
          </p:grpSpPr>
          <p:sp>
            <p:nvSpPr>
              <p:cNvPr id="106" name="Shape 1066"/>
              <p:cNvSpPr/>
              <p:nvPr/>
            </p:nvSpPr>
            <p:spPr>
              <a:xfrm>
                <a:off x="0" y="0"/>
                <a:ext cx="82950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" name="Shape 1067"/>
              <p:cNvSpPr/>
              <p:nvPr/>
            </p:nvSpPr>
            <p:spPr>
              <a:xfrm rot="10800000">
                <a:off x="0" y="791707"/>
                <a:ext cx="82949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3341511" y="258228"/>
            <a:ext cx="5508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那么  我们是谁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208" name="组合 207"/>
          <p:cNvGrpSpPr/>
          <p:nvPr/>
        </p:nvGrpSpPr>
        <p:grpSpPr>
          <a:xfrm>
            <a:off x="7949402" y="2010350"/>
            <a:ext cx="2398349" cy="2252140"/>
            <a:chOff x="7454603" y="1721271"/>
            <a:chExt cx="2503357" cy="2417566"/>
          </a:xfrm>
        </p:grpSpPr>
        <p:sp>
          <p:nvSpPr>
            <p:cNvPr id="202" name="流程图: 库存数据 201"/>
            <p:cNvSpPr/>
            <p:nvPr/>
          </p:nvSpPr>
          <p:spPr>
            <a:xfrm rot="5400000">
              <a:off x="8544553" y="2772880"/>
              <a:ext cx="334719" cy="2397196"/>
            </a:xfrm>
            <a:prstGeom prst="flowChartOnlineStorage">
              <a:avLst/>
            </a:prstGeom>
            <a:solidFill>
              <a:schemeClr val="bg1">
                <a:lumMod val="85000"/>
                <a:alpha val="60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3" name="矩形 202"/>
            <p:cNvSpPr/>
            <p:nvPr/>
          </p:nvSpPr>
          <p:spPr>
            <a:xfrm>
              <a:off x="7454603" y="1721271"/>
              <a:ext cx="2503357" cy="235300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4" name="矩形 203"/>
            <p:cNvSpPr/>
            <p:nvPr/>
          </p:nvSpPr>
          <p:spPr>
            <a:xfrm>
              <a:off x="7573559" y="1736121"/>
              <a:ext cx="2265443" cy="221357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zh-CN" altLang="zh-CN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湖南师范大学</a:t>
              </a:r>
              <a:endParaRPr lang="en-US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ctr"/>
              <a:r>
                <a:rPr lang="zh-CN" altLang="zh-CN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计算机应用系</a:t>
              </a:r>
              <a:endParaRPr lang="en-US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ctr"/>
              <a:r>
                <a:rPr lang="zh-CN" altLang="zh-CN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本科学历</a:t>
              </a:r>
              <a:endParaRPr lang="en-US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ctr"/>
              <a:endParaRPr lang="en-US" altLang="zh-CN" sz="8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ctr"/>
              <a:r>
                <a:rPr lang="zh-CN" altLang="zh-CN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市场</a:t>
              </a:r>
              <a:r>
                <a:rPr lang="zh-CN" altLang="zh-CN" sz="16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推广</a:t>
              </a:r>
              <a:r>
                <a:rPr lang="zh-CN" altLang="zh-CN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专家</a:t>
              </a:r>
              <a:endParaRPr lang="en-US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ctr"/>
              <a:endParaRPr lang="en-US" altLang="zh-CN" sz="8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ctr"/>
              <a:r>
                <a:rPr lang="zh-CN" altLang="zh-CN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多年教育</a:t>
              </a:r>
              <a:r>
                <a:rPr lang="zh-CN" altLang="zh-CN" sz="16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从业</a:t>
              </a:r>
              <a:r>
                <a:rPr lang="zh-CN" altLang="zh-CN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经验</a:t>
              </a:r>
              <a:endParaRPr lang="en-US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ctr"/>
              <a:r>
                <a:rPr lang="zh-CN" altLang="zh-CN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强大</a:t>
              </a:r>
              <a:r>
                <a:rPr lang="zh-CN" altLang="zh-CN" sz="16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的市场开拓</a:t>
              </a:r>
              <a:r>
                <a:rPr lang="zh-CN" altLang="zh-CN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能力</a:t>
              </a:r>
              <a:endParaRPr lang="en-US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ctr"/>
              <a:r>
                <a:rPr lang="zh-CN" altLang="zh-CN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深入</a:t>
              </a:r>
              <a:r>
                <a:rPr lang="zh-CN" altLang="zh-CN" sz="16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的教育体系</a:t>
              </a:r>
              <a:r>
                <a:rPr lang="zh-CN" altLang="zh-CN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资源</a:t>
              </a:r>
              <a:endParaRPr lang="zh-CN" altLang="zh-CN" sz="16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207" name="组合 206"/>
          <p:cNvGrpSpPr/>
          <p:nvPr/>
        </p:nvGrpSpPr>
        <p:grpSpPr>
          <a:xfrm>
            <a:off x="5746499" y="3770238"/>
            <a:ext cx="2408831" cy="2250207"/>
            <a:chOff x="5447576" y="3796552"/>
            <a:chExt cx="2503357" cy="2417566"/>
          </a:xfrm>
        </p:grpSpPr>
        <p:sp>
          <p:nvSpPr>
            <p:cNvPr id="198" name="流程图: 库存数据 197"/>
            <p:cNvSpPr/>
            <p:nvPr/>
          </p:nvSpPr>
          <p:spPr>
            <a:xfrm rot="5400000">
              <a:off x="6537526" y="4848161"/>
              <a:ext cx="334719" cy="2397196"/>
            </a:xfrm>
            <a:prstGeom prst="flowChartOnlineStorage">
              <a:avLst/>
            </a:prstGeom>
            <a:solidFill>
              <a:schemeClr val="bg1">
                <a:lumMod val="85000"/>
                <a:alpha val="60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9" name="矩形 198"/>
            <p:cNvSpPr/>
            <p:nvPr/>
          </p:nvSpPr>
          <p:spPr>
            <a:xfrm>
              <a:off x="5447576" y="3796552"/>
              <a:ext cx="2503357" cy="235300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0" name="矩形 199"/>
            <p:cNvSpPr/>
            <p:nvPr/>
          </p:nvSpPr>
          <p:spPr>
            <a:xfrm>
              <a:off x="5566532" y="3899380"/>
              <a:ext cx="2265443" cy="208320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en-US" altLang="zh-CN" sz="8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ctr"/>
              <a:r>
                <a:rPr lang="zh-CN" altLang="zh-CN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深圳大学</a:t>
              </a:r>
              <a:endParaRPr lang="en-US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ctr"/>
              <a:r>
                <a:rPr lang="zh-CN" altLang="zh-CN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计算机科学</a:t>
              </a:r>
              <a:r>
                <a:rPr lang="zh-CN" altLang="zh-CN" sz="16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与技术</a:t>
              </a:r>
              <a:r>
                <a:rPr lang="zh-CN" altLang="zh-CN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系</a:t>
              </a:r>
              <a:endParaRPr lang="en-US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ctr"/>
              <a:r>
                <a:rPr lang="zh-CN" altLang="zh-CN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本科学历</a:t>
              </a:r>
              <a:endParaRPr lang="en-US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ctr"/>
              <a:endParaRPr lang="en-US" altLang="zh-CN" sz="8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ctr"/>
              <a:r>
                <a:rPr lang="zh-CN" altLang="zh-CN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技术</a:t>
              </a:r>
              <a:r>
                <a:rPr lang="zh-CN" altLang="zh-CN" sz="16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研发</a:t>
              </a:r>
              <a:r>
                <a:rPr lang="zh-CN" altLang="zh-CN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专家</a:t>
              </a:r>
              <a:endParaRPr lang="en-US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ctr"/>
              <a:endParaRPr lang="en-US" altLang="zh-CN" sz="8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ctr"/>
              <a:r>
                <a:rPr lang="zh-CN" altLang="zh-CN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丰富的研发</a:t>
              </a:r>
              <a:r>
                <a:rPr lang="zh-CN" altLang="en-US" sz="16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经历</a:t>
              </a:r>
              <a:endParaRPr lang="en-US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ctr"/>
              <a:r>
                <a:rPr lang="zh-CN" altLang="en-US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扎实</a:t>
              </a:r>
              <a:r>
                <a:rPr lang="zh-CN" altLang="zh-CN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的</a:t>
              </a:r>
              <a:r>
                <a:rPr lang="zh-CN" altLang="zh-CN" sz="16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产品实施</a:t>
              </a:r>
              <a:r>
                <a:rPr lang="zh-CN" altLang="zh-CN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经验</a:t>
              </a:r>
              <a:endParaRPr lang="zh-CN" altLang="zh-CN" sz="16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206" name="组合 205"/>
          <p:cNvGrpSpPr/>
          <p:nvPr/>
        </p:nvGrpSpPr>
        <p:grpSpPr>
          <a:xfrm>
            <a:off x="5136045" y="1795088"/>
            <a:ext cx="2453659" cy="2162159"/>
            <a:chOff x="4133404" y="1372225"/>
            <a:chExt cx="2503357" cy="2417566"/>
          </a:xfrm>
        </p:grpSpPr>
        <p:sp>
          <p:nvSpPr>
            <p:cNvPr id="194" name="流程图: 库存数据 193"/>
            <p:cNvSpPr/>
            <p:nvPr/>
          </p:nvSpPr>
          <p:spPr>
            <a:xfrm rot="5400000">
              <a:off x="5223354" y="2423834"/>
              <a:ext cx="334719" cy="2397196"/>
            </a:xfrm>
            <a:prstGeom prst="flowChartOnlineStorage">
              <a:avLst/>
            </a:prstGeom>
            <a:solidFill>
              <a:schemeClr val="bg1">
                <a:lumMod val="85000"/>
                <a:alpha val="60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5" name="矩形 194"/>
            <p:cNvSpPr/>
            <p:nvPr/>
          </p:nvSpPr>
          <p:spPr>
            <a:xfrm>
              <a:off x="4133404" y="1372225"/>
              <a:ext cx="2503357" cy="235300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6" name="矩形 195"/>
            <p:cNvSpPr/>
            <p:nvPr/>
          </p:nvSpPr>
          <p:spPr>
            <a:xfrm>
              <a:off x="4252360" y="1387075"/>
              <a:ext cx="2265443" cy="230569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zh-CN" altLang="zh-CN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湖南师范大学</a:t>
              </a:r>
              <a:endParaRPr lang="en-US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ctr"/>
              <a:r>
                <a:rPr lang="zh-CN" altLang="zh-CN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计算机</a:t>
              </a:r>
              <a:r>
                <a:rPr lang="zh-CN" altLang="zh-CN" sz="16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信息管理</a:t>
              </a:r>
              <a:r>
                <a:rPr lang="zh-CN" altLang="zh-CN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系</a:t>
              </a:r>
              <a:endParaRPr lang="en-US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ctr"/>
              <a:r>
                <a:rPr lang="zh-CN" altLang="zh-CN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本科学历</a:t>
              </a:r>
              <a:endParaRPr lang="en-US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ctr"/>
              <a:endParaRPr lang="en-US" altLang="zh-CN" sz="8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ctr"/>
              <a:r>
                <a:rPr lang="zh-CN" altLang="zh-CN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市场</a:t>
              </a:r>
              <a:r>
                <a:rPr lang="zh-CN" altLang="zh-CN" sz="16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领域</a:t>
              </a:r>
              <a:r>
                <a:rPr lang="zh-CN" altLang="zh-CN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专家</a:t>
              </a:r>
              <a:endParaRPr lang="en-US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ctr"/>
              <a:r>
                <a:rPr lang="zh-CN" altLang="zh-CN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产品</a:t>
              </a:r>
              <a:r>
                <a:rPr lang="zh-CN" altLang="zh-CN" sz="16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运营</a:t>
              </a:r>
              <a:r>
                <a:rPr lang="zh-CN" altLang="zh-CN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专家</a:t>
              </a:r>
              <a:endParaRPr lang="en-US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ctr"/>
              <a:endParaRPr lang="en-US" altLang="zh-CN" sz="8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ctr"/>
              <a:r>
                <a:rPr lang="zh-CN" altLang="zh-CN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广泛</a:t>
              </a:r>
              <a:r>
                <a:rPr lang="zh-CN" altLang="zh-CN" sz="16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的人</a:t>
              </a:r>
              <a:r>
                <a:rPr lang="zh-CN" altLang="zh-CN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脉</a:t>
              </a:r>
              <a:r>
                <a:rPr lang="zh-CN" altLang="en-US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关系</a:t>
              </a:r>
              <a:endParaRPr lang="en-US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ctr"/>
              <a:r>
                <a:rPr lang="zh-CN" altLang="en-US" sz="16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精细</a:t>
              </a:r>
              <a:r>
                <a:rPr lang="zh-CN" altLang="zh-CN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的</a:t>
              </a:r>
              <a:r>
                <a:rPr lang="zh-CN" altLang="zh-CN" sz="16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产品运营</a:t>
              </a:r>
              <a:r>
                <a:rPr lang="zh-CN" altLang="zh-CN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能力</a:t>
              </a:r>
              <a:endParaRPr lang="zh-CN" altLang="zh-CN" sz="16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036950" y="3489293"/>
            <a:ext cx="2323255" cy="2250207"/>
            <a:chOff x="2521532" y="2835528"/>
            <a:chExt cx="2711461" cy="2417567"/>
          </a:xfrm>
        </p:grpSpPr>
        <p:sp>
          <p:nvSpPr>
            <p:cNvPr id="188" name="流程图: 库存数据 187"/>
            <p:cNvSpPr/>
            <p:nvPr/>
          </p:nvSpPr>
          <p:spPr>
            <a:xfrm rot="5400000">
              <a:off x="3716002" y="3787498"/>
              <a:ext cx="334719" cy="2596475"/>
            </a:xfrm>
            <a:prstGeom prst="flowChartOnlineStorage">
              <a:avLst/>
            </a:prstGeom>
            <a:solidFill>
              <a:schemeClr val="bg1">
                <a:lumMod val="85000"/>
                <a:alpha val="60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9" name="矩形 178"/>
            <p:cNvSpPr/>
            <p:nvPr/>
          </p:nvSpPr>
          <p:spPr>
            <a:xfrm>
              <a:off x="2521532" y="2835528"/>
              <a:ext cx="2711461" cy="235300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0" name="矩形 179"/>
            <p:cNvSpPr/>
            <p:nvPr/>
          </p:nvSpPr>
          <p:spPr>
            <a:xfrm>
              <a:off x="2650377" y="2850378"/>
              <a:ext cx="2453769" cy="221547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zh-CN" altLang="zh-CN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西安交通大学</a:t>
              </a:r>
              <a:endParaRPr lang="en-US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ctr"/>
              <a:r>
                <a:rPr lang="zh-CN" altLang="zh-CN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计算机科学</a:t>
              </a:r>
              <a:r>
                <a:rPr lang="zh-CN" altLang="zh-CN" sz="16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与技术</a:t>
              </a:r>
              <a:r>
                <a:rPr lang="zh-CN" altLang="zh-CN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系</a:t>
              </a:r>
              <a:endParaRPr lang="en-US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ctr"/>
              <a:r>
                <a:rPr lang="zh-CN" altLang="zh-CN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硕士学历</a:t>
              </a:r>
              <a:endParaRPr lang="en-US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ctr"/>
              <a:endParaRPr lang="en-US" altLang="zh-CN" sz="8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ctr"/>
              <a:r>
                <a:rPr lang="zh-CN" altLang="zh-CN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技术</a:t>
              </a:r>
              <a:r>
                <a:rPr lang="zh-CN" altLang="zh-CN" sz="16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领域</a:t>
              </a:r>
              <a:r>
                <a:rPr lang="zh-CN" altLang="zh-CN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专家</a:t>
              </a:r>
              <a:endParaRPr lang="en-US" altLang="zh-CN" sz="16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ctr"/>
              <a:r>
                <a:rPr lang="zh-CN" altLang="zh-CN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产品</a:t>
              </a:r>
              <a:r>
                <a:rPr lang="zh-CN" altLang="zh-CN" sz="16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设计</a:t>
              </a:r>
              <a:r>
                <a:rPr lang="zh-CN" altLang="zh-CN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专家</a:t>
              </a:r>
              <a:endParaRPr lang="en-US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ctr"/>
              <a:endParaRPr lang="en-US" altLang="zh-CN" sz="8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ctr"/>
              <a:r>
                <a:rPr lang="zh-CN" altLang="zh-CN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深厚</a:t>
              </a:r>
              <a:r>
                <a:rPr lang="zh-CN" altLang="zh-CN" sz="16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的技术</a:t>
              </a:r>
              <a:r>
                <a:rPr lang="zh-CN" altLang="zh-CN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造诣</a:t>
              </a:r>
              <a:endParaRPr lang="en-US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ctr"/>
              <a:r>
                <a:rPr lang="zh-CN" altLang="en-US" sz="16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极端</a:t>
              </a:r>
              <a:r>
                <a:rPr lang="zh-CN" altLang="zh-CN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的</a:t>
              </a:r>
              <a:r>
                <a:rPr lang="zh-CN" altLang="zh-CN" sz="16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产品</a:t>
              </a:r>
              <a:r>
                <a:rPr lang="zh-CN" altLang="zh-CN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设计</a:t>
              </a:r>
              <a:r>
                <a:rPr lang="zh-CN" altLang="en-US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能力</a:t>
              </a:r>
              <a:endParaRPr lang="zh-CN" altLang="zh-CN" sz="16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812730" y="3742195"/>
            <a:ext cx="1548815" cy="1462830"/>
            <a:chOff x="1336494" y="1647502"/>
            <a:chExt cx="2311850" cy="2183503"/>
          </a:xfrm>
          <a:effectLst/>
        </p:grpSpPr>
        <p:sp>
          <p:nvSpPr>
            <p:cNvPr id="67" name="Freeform: Shape 3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283A9D04-E33A-439C-80A1-7A9781E8A5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86579" y="1789253"/>
              <a:ext cx="2011680" cy="1900000"/>
            </a:xfrm>
            <a:custGeom>
              <a:avLst/>
              <a:gdLst>
                <a:gd name="connsiteX0" fmla="*/ 1462942 w 5395334"/>
                <a:gd name="connsiteY0" fmla="*/ 0 h 5095799"/>
                <a:gd name="connsiteX1" fmla="*/ 3984988 w 5395334"/>
                <a:gd name="connsiteY1" fmla="*/ 0 h 5095799"/>
                <a:gd name="connsiteX2" fmla="*/ 3985441 w 5395334"/>
                <a:gd name="connsiteY2" fmla="*/ 92 h 5095799"/>
                <a:gd name="connsiteX3" fmla="*/ 3986349 w 5395334"/>
                <a:gd name="connsiteY3" fmla="*/ 0 h 5095799"/>
                <a:gd name="connsiteX4" fmla="*/ 3992111 w 5395334"/>
                <a:gd name="connsiteY4" fmla="*/ 871 h 5095799"/>
                <a:gd name="connsiteX5" fmla="*/ 4000743 w 5395334"/>
                <a:gd name="connsiteY5" fmla="*/ 1 h 5095799"/>
                <a:gd name="connsiteX6" fmla="*/ 4158030 w 5395334"/>
                <a:gd name="connsiteY6" fmla="*/ 74177 h 5095799"/>
                <a:gd name="connsiteX7" fmla="*/ 4166080 w 5395334"/>
                <a:gd name="connsiteY7" fmla="*/ 87444 h 5095799"/>
                <a:gd name="connsiteX8" fmla="*/ 4186897 w 5395334"/>
                <a:gd name="connsiteY8" fmla="*/ 105256 h 5095799"/>
                <a:gd name="connsiteX9" fmla="*/ 4636731 w 5395334"/>
                <a:gd name="connsiteY9" fmla="*/ 990052 h 5095799"/>
                <a:gd name="connsiteX10" fmla="*/ 4637035 w 5395334"/>
                <a:gd name="connsiteY10" fmla="*/ 993958 h 5095799"/>
                <a:gd name="connsiteX11" fmla="*/ 5366099 w 5395334"/>
                <a:gd name="connsiteY11" fmla="*/ 2424827 h 5095799"/>
                <a:gd name="connsiteX12" fmla="*/ 5373320 w 5395334"/>
                <a:gd name="connsiteY12" fmla="*/ 2450714 h 5095799"/>
                <a:gd name="connsiteX13" fmla="*/ 5372392 w 5395334"/>
                <a:gd name="connsiteY13" fmla="*/ 2458289 h 5095799"/>
                <a:gd name="connsiteX14" fmla="*/ 5379316 w 5395334"/>
                <a:gd name="connsiteY14" fmla="*/ 2468559 h 5095799"/>
                <a:gd name="connsiteX15" fmla="*/ 5395334 w 5395334"/>
                <a:gd name="connsiteY15" fmla="*/ 2547900 h 5095799"/>
                <a:gd name="connsiteX16" fmla="*/ 5379316 w 5395334"/>
                <a:gd name="connsiteY16" fmla="*/ 2627240 h 5095799"/>
                <a:gd name="connsiteX17" fmla="*/ 5363764 w 5395334"/>
                <a:gd name="connsiteY17" fmla="*/ 2650306 h 5095799"/>
                <a:gd name="connsiteX18" fmla="*/ 5364107 w 5395334"/>
                <a:gd name="connsiteY18" fmla="*/ 2653148 h 5095799"/>
                <a:gd name="connsiteX19" fmla="*/ 5356836 w 5395334"/>
                <a:gd name="connsiteY19" fmla="*/ 2679021 h 5095799"/>
                <a:gd name="connsiteX20" fmla="*/ 4189123 w 5395334"/>
                <a:gd name="connsiteY20" fmla="*/ 4959727 h 5095799"/>
                <a:gd name="connsiteX21" fmla="*/ 4172383 w 5395334"/>
                <a:gd name="connsiteY21" fmla="*/ 4980751 h 5095799"/>
                <a:gd name="connsiteX22" fmla="*/ 4166445 w 5395334"/>
                <a:gd name="connsiteY22" fmla="*/ 4984029 h 5095799"/>
                <a:gd name="connsiteX23" fmla="*/ 4143637 w 5395334"/>
                <a:gd name="connsiteY23" fmla="*/ 5021623 h 5095799"/>
                <a:gd name="connsiteX24" fmla="*/ 3986349 w 5395334"/>
                <a:gd name="connsiteY24" fmla="*/ 5095798 h 5095799"/>
                <a:gd name="connsiteX25" fmla="*/ 3970285 w 5395334"/>
                <a:gd name="connsiteY25" fmla="*/ 5094179 h 5095799"/>
                <a:gd name="connsiteX26" fmla="*/ 3940417 w 5395334"/>
                <a:gd name="connsiteY26" fmla="*/ 5094179 h 5095799"/>
                <a:gd name="connsiteX27" fmla="*/ 3932392 w 5395334"/>
                <a:gd name="connsiteY27" fmla="*/ 5095799 h 5095799"/>
                <a:gd name="connsiteX28" fmla="*/ 1410346 w 5395334"/>
                <a:gd name="connsiteY28" fmla="*/ 5095799 h 5095799"/>
                <a:gd name="connsiteX29" fmla="*/ 1409893 w 5395334"/>
                <a:gd name="connsiteY29" fmla="*/ 5095708 h 5095799"/>
                <a:gd name="connsiteX30" fmla="*/ 1408985 w 5395334"/>
                <a:gd name="connsiteY30" fmla="*/ 5095799 h 5095799"/>
                <a:gd name="connsiteX31" fmla="*/ 1403223 w 5395334"/>
                <a:gd name="connsiteY31" fmla="*/ 5094928 h 5095799"/>
                <a:gd name="connsiteX32" fmla="*/ 1394591 w 5395334"/>
                <a:gd name="connsiteY32" fmla="*/ 5095798 h 5095799"/>
                <a:gd name="connsiteX33" fmla="*/ 1206778 w 5395334"/>
                <a:gd name="connsiteY33" fmla="*/ 4971308 h 5095799"/>
                <a:gd name="connsiteX34" fmla="*/ 1206697 w 5395334"/>
                <a:gd name="connsiteY34" fmla="*/ 4970904 h 5095799"/>
                <a:gd name="connsiteX35" fmla="*/ 1195395 w 5395334"/>
                <a:gd name="connsiteY35" fmla="*/ 4961234 h 5095799"/>
                <a:gd name="connsiteX36" fmla="*/ 838951 w 5395334"/>
                <a:gd name="connsiteY36" fmla="*/ 4260131 h 5095799"/>
                <a:gd name="connsiteX37" fmla="*/ 29235 w 5395334"/>
                <a:gd name="connsiteY37" fmla="*/ 2670972 h 5095799"/>
                <a:gd name="connsiteX38" fmla="*/ 22014 w 5395334"/>
                <a:gd name="connsiteY38" fmla="*/ 2645085 h 5095799"/>
                <a:gd name="connsiteX39" fmla="*/ 22942 w 5395334"/>
                <a:gd name="connsiteY39" fmla="*/ 2637511 h 5095799"/>
                <a:gd name="connsiteX40" fmla="*/ 16019 w 5395334"/>
                <a:gd name="connsiteY40" fmla="*/ 2627240 h 5095799"/>
                <a:gd name="connsiteX41" fmla="*/ 0 w 5395334"/>
                <a:gd name="connsiteY41" fmla="*/ 2547900 h 5095799"/>
                <a:gd name="connsiteX42" fmla="*/ 16019 w 5395334"/>
                <a:gd name="connsiteY42" fmla="*/ 2468559 h 5095799"/>
                <a:gd name="connsiteX43" fmla="*/ 31570 w 5395334"/>
                <a:gd name="connsiteY43" fmla="*/ 2445493 h 5095799"/>
                <a:gd name="connsiteX44" fmla="*/ 31227 w 5395334"/>
                <a:gd name="connsiteY44" fmla="*/ 2442651 h 5095799"/>
                <a:gd name="connsiteX45" fmla="*/ 38498 w 5395334"/>
                <a:gd name="connsiteY45" fmla="*/ 2416779 h 5095799"/>
                <a:gd name="connsiteX46" fmla="*/ 1206211 w 5395334"/>
                <a:gd name="connsiteY46" fmla="*/ 136072 h 5095799"/>
                <a:gd name="connsiteX47" fmla="*/ 1222951 w 5395334"/>
                <a:gd name="connsiteY47" fmla="*/ 115048 h 5095799"/>
                <a:gd name="connsiteX48" fmla="*/ 1228889 w 5395334"/>
                <a:gd name="connsiteY48" fmla="*/ 111770 h 5095799"/>
                <a:gd name="connsiteX49" fmla="*/ 1251698 w 5395334"/>
                <a:gd name="connsiteY49" fmla="*/ 74176 h 5095799"/>
                <a:gd name="connsiteX50" fmla="*/ 1408985 w 5395334"/>
                <a:gd name="connsiteY50" fmla="*/ 1 h 5095799"/>
                <a:gd name="connsiteX51" fmla="*/ 1425049 w 5395334"/>
                <a:gd name="connsiteY51" fmla="*/ 1621 h 5095799"/>
                <a:gd name="connsiteX52" fmla="*/ 1454917 w 5395334"/>
                <a:gd name="connsiteY52" fmla="*/ 1621 h 5095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5395334" h="5095799">
                  <a:moveTo>
                    <a:pt x="1462942" y="0"/>
                  </a:moveTo>
                  <a:lnTo>
                    <a:pt x="3984988" y="0"/>
                  </a:lnTo>
                  <a:lnTo>
                    <a:pt x="3985441" y="92"/>
                  </a:lnTo>
                  <a:lnTo>
                    <a:pt x="3986349" y="0"/>
                  </a:lnTo>
                  <a:lnTo>
                    <a:pt x="3992111" y="871"/>
                  </a:lnTo>
                  <a:lnTo>
                    <a:pt x="4000743" y="1"/>
                  </a:lnTo>
                  <a:cubicBezTo>
                    <a:pt x="4064066" y="1"/>
                    <a:pt x="4120644" y="28876"/>
                    <a:pt x="4158030" y="74177"/>
                  </a:cubicBezTo>
                  <a:lnTo>
                    <a:pt x="4166080" y="87444"/>
                  </a:lnTo>
                  <a:lnTo>
                    <a:pt x="4186897" y="105256"/>
                  </a:lnTo>
                  <a:lnTo>
                    <a:pt x="4636731" y="990052"/>
                  </a:lnTo>
                  <a:lnTo>
                    <a:pt x="4637035" y="993958"/>
                  </a:lnTo>
                  <a:lnTo>
                    <a:pt x="5366099" y="2424827"/>
                  </a:lnTo>
                  <a:cubicBezTo>
                    <a:pt x="5370342" y="2433153"/>
                    <a:pt x="5372696" y="2441945"/>
                    <a:pt x="5373320" y="2450714"/>
                  </a:cubicBezTo>
                  <a:lnTo>
                    <a:pt x="5372392" y="2458289"/>
                  </a:lnTo>
                  <a:lnTo>
                    <a:pt x="5379316" y="2468559"/>
                  </a:lnTo>
                  <a:cubicBezTo>
                    <a:pt x="5389631" y="2492945"/>
                    <a:pt x="5395334" y="2519756"/>
                    <a:pt x="5395334" y="2547900"/>
                  </a:cubicBezTo>
                  <a:cubicBezTo>
                    <a:pt x="5395334" y="2576042"/>
                    <a:pt x="5389631" y="2602854"/>
                    <a:pt x="5379316" y="2627240"/>
                  </a:cubicBezTo>
                  <a:lnTo>
                    <a:pt x="5363764" y="2650306"/>
                  </a:lnTo>
                  <a:lnTo>
                    <a:pt x="5364107" y="2653148"/>
                  </a:lnTo>
                  <a:cubicBezTo>
                    <a:pt x="5363465" y="2661916"/>
                    <a:pt x="5361095" y="2670703"/>
                    <a:pt x="5356836" y="2679021"/>
                  </a:cubicBezTo>
                  <a:lnTo>
                    <a:pt x="4189123" y="4959727"/>
                  </a:lnTo>
                  <a:cubicBezTo>
                    <a:pt x="4184864" y="4968044"/>
                    <a:pt x="4179122" y="4975105"/>
                    <a:pt x="4172383" y="4980751"/>
                  </a:cubicBezTo>
                  <a:lnTo>
                    <a:pt x="4166445" y="4984029"/>
                  </a:lnTo>
                  <a:lnTo>
                    <a:pt x="4143637" y="5021623"/>
                  </a:lnTo>
                  <a:cubicBezTo>
                    <a:pt x="4106251" y="5066924"/>
                    <a:pt x="4049673" y="5095798"/>
                    <a:pt x="3986349" y="5095798"/>
                  </a:cubicBezTo>
                  <a:lnTo>
                    <a:pt x="3970285" y="5094179"/>
                  </a:lnTo>
                  <a:lnTo>
                    <a:pt x="3940417" y="5094179"/>
                  </a:lnTo>
                  <a:lnTo>
                    <a:pt x="3932392" y="5095799"/>
                  </a:lnTo>
                  <a:lnTo>
                    <a:pt x="1410346" y="5095799"/>
                  </a:lnTo>
                  <a:lnTo>
                    <a:pt x="1409893" y="5095708"/>
                  </a:lnTo>
                  <a:lnTo>
                    <a:pt x="1408985" y="5095799"/>
                  </a:lnTo>
                  <a:lnTo>
                    <a:pt x="1403223" y="5094928"/>
                  </a:lnTo>
                  <a:lnTo>
                    <a:pt x="1394591" y="5095798"/>
                  </a:lnTo>
                  <a:cubicBezTo>
                    <a:pt x="1310161" y="5095798"/>
                    <a:pt x="1237720" y="5044466"/>
                    <a:pt x="1206778" y="4971308"/>
                  </a:cubicBezTo>
                  <a:lnTo>
                    <a:pt x="1206697" y="4970904"/>
                  </a:lnTo>
                  <a:lnTo>
                    <a:pt x="1195395" y="4961234"/>
                  </a:lnTo>
                  <a:lnTo>
                    <a:pt x="838951" y="4260131"/>
                  </a:lnTo>
                  <a:lnTo>
                    <a:pt x="29235" y="2670972"/>
                  </a:lnTo>
                  <a:cubicBezTo>
                    <a:pt x="24992" y="2662646"/>
                    <a:pt x="22638" y="2653855"/>
                    <a:pt x="22014" y="2645085"/>
                  </a:cubicBezTo>
                  <a:lnTo>
                    <a:pt x="22942" y="2637511"/>
                  </a:lnTo>
                  <a:lnTo>
                    <a:pt x="16019" y="2627240"/>
                  </a:lnTo>
                  <a:cubicBezTo>
                    <a:pt x="5703" y="2602854"/>
                    <a:pt x="0" y="2576044"/>
                    <a:pt x="0" y="2547900"/>
                  </a:cubicBezTo>
                  <a:cubicBezTo>
                    <a:pt x="0" y="2519757"/>
                    <a:pt x="5703" y="2492945"/>
                    <a:pt x="16019" y="2468559"/>
                  </a:cubicBezTo>
                  <a:lnTo>
                    <a:pt x="31570" y="2445493"/>
                  </a:lnTo>
                  <a:lnTo>
                    <a:pt x="31227" y="2442651"/>
                  </a:lnTo>
                  <a:cubicBezTo>
                    <a:pt x="31869" y="2433883"/>
                    <a:pt x="34240" y="2425097"/>
                    <a:pt x="38498" y="2416779"/>
                  </a:cubicBezTo>
                  <a:lnTo>
                    <a:pt x="1206211" y="136072"/>
                  </a:lnTo>
                  <a:cubicBezTo>
                    <a:pt x="1210470" y="127755"/>
                    <a:pt x="1216212" y="120694"/>
                    <a:pt x="1222951" y="115048"/>
                  </a:cubicBezTo>
                  <a:lnTo>
                    <a:pt x="1228889" y="111770"/>
                  </a:lnTo>
                  <a:lnTo>
                    <a:pt x="1251698" y="74176"/>
                  </a:lnTo>
                  <a:cubicBezTo>
                    <a:pt x="1289084" y="28876"/>
                    <a:pt x="1345662" y="1"/>
                    <a:pt x="1408985" y="1"/>
                  </a:cubicBezTo>
                  <a:lnTo>
                    <a:pt x="1425049" y="1621"/>
                  </a:lnTo>
                  <a:lnTo>
                    <a:pt x="1454917" y="162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solidFill>
                <a:schemeClr val="bg1">
                  <a:alpha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8" name="Freeform: Shape 4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84517E22-53F6-41C6-8EED-7FDB159022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36494" y="1647502"/>
              <a:ext cx="2311850" cy="2183503"/>
            </a:xfrm>
            <a:custGeom>
              <a:avLst/>
              <a:gdLst>
                <a:gd name="connsiteX0" fmla="*/ 719215 w 2311850"/>
                <a:gd name="connsiteY0" fmla="*/ 190584 h 2183503"/>
                <a:gd name="connsiteX1" fmla="*/ 716377 w 2311850"/>
                <a:gd name="connsiteY1" fmla="*/ 191157 h 2183503"/>
                <a:gd name="connsiteX2" fmla="*/ 705813 w 2311850"/>
                <a:gd name="connsiteY2" fmla="*/ 191157 h 2183503"/>
                <a:gd name="connsiteX3" fmla="*/ 700131 w 2311850"/>
                <a:gd name="connsiteY3" fmla="*/ 190584 h 2183503"/>
                <a:gd name="connsiteX4" fmla="*/ 644501 w 2311850"/>
                <a:gd name="connsiteY4" fmla="*/ 216819 h 2183503"/>
                <a:gd name="connsiteX5" fmla="*/ 636433 w 2311850"/>
                <a:gd name="connsiteY5" fmla="*/ 230116 h 2183503"/>
                <a:gd name="connsiteX6" fmla="*/ 634333 w 2311850"/>
                <a:gd name="connsiteY6" fmla="*/ 231275 h 2183503"/>
                <a:gd name="connsiteX7" fmla="*/ 628412 w 2311850"/>
                <a:gd name="connsiteY7" fmla="*/ 238711 h 2183503"/>
                <a:gd name="connsiteX8" fmla="*/ 215403 w 2311850"/>
                <a:gd name="connsiteY8" fmla="*/ 1045376 h 2183503"/>
                <a:gd name="connsiteX9" fmla="*/ 212832 w 2311850"/>
                <a:gd name="connsiteY9" fmla="*/ 1054526 h 2183503"/>
                <a:gd name="connsiteX10" fmla="*/ 212953 w 2311850"/>
                <a:gd name="connsiteY10" fmla="*/ 1055531 h 2183503"/>
                <a:gd name="connsiteX11" fmla="*/ 207453 w 2311850"/>
                <a:gd name="connsiteY11" fmla="*/ 1063690 h 2183503"/>
                <a:gd name="connsiteX12" fmla="*/ 201787 w 2311850"/>
                <a:gd name="connsiteY12" fmla="*/ 1091752 h 2183503"/>
                <a:gd name="connsiteX13" fmla="*/ 207453 w 2311850"/>
                <a:gd name="connsiteY13" fmla="*/ 1119814 h 2183503"/>
                <a:gd name="connsiteX14" fmla="*/ 209901 w 2311850"/>
                <a:gd name="connsiteY14" fmla="*/ 1123446 h 2183503"/>
                <a:gd name="connsiteX15" fmla="*/ 209573 w 2311850"/>
                <a:gd name="connsiteY15" fmla="*/ 1126125 h 2183503"/>
                <a:gd name="connsiteX16" fmla="*/ 212127 w 2311850"/>
                <a:gd name="connsiteY16" fmla="*/ 1135281 h 2183503"/>
                <a:gd name="connsiteX17" fmla="*/ 498516 w 2311850"/>
                <a:gd name="connsiteY17" fmla="*/ 1697351 h 2183503"/>
                <a:gd name="connsiteX18" fmla="*/ 624587 w 2311850"/>
                <a:gd name="connsiteY18" fmla="*/ 1945325 h 2183503"/>
                <a:gd name="connsiteX19" fmla="*/ 628584 w 2311850"/>
                <a:gd name="connsiteY19" fmla="*/ 1948745 h 2183503"/>
                <a:gd name="connsiteX20" fmla="*/ 628613 w 2311850"/>
                <a:gd name="connsiteY20" fmla="*/ 1948888 h 2183503"/>
                <a:gd name="connsiteX21" fmla="*/ 695040 w 2311850"/>
                <a:gd name="connsiteY21" fmla="*/ 1992919 h 2183503"/>
                <a:gd name="connsiteX22" fmla="*/ 698093 w 2311850"/>
                <a:gd name="connsiteY22" fmla="*/ 1992611 h 2183503"/>
                <a:gd name="connsiteX23" fmla="*/ 700131 w 2311850"/>
                <a:gd name="connsiteY23" fmla="*/ 1992919 h 2183503"/>
                <a:gd name="connsiteX24" fmla="*/ 700453 w 2311850"/>
                <a:gd name="connsiteY24" fmla="*/ 1992887 h 2183503"/>
                <a:gd name="connsiteX25" fmla="*/ 700613 w 2311850"/>
                <a:gd name="connsiteY25" fmla="*/ 1992919 h 2183503"/>
                <a:gd name="connsiteX26" fmla="*/ 1592636 w 2311850"/>
                <a:gd name="connsiteY26" fmla="*/ 1992919 h 2183503"/>
                <a:gd name="connsiteX27" fmla="*/ 1595474 w 2311850"/>
                <a:gd name="connsiteY27" fmla="*/ 1992346 h 2183503"/>
                <a:gd name="connsiteX28" fmla="*/ 1606038 w 2311850"/>
                <a:gd name="connsiteY28" fmla="*/ 1992346 h 2183503"/>
                <a:gd name="connsiteX29" fmla="*/ 1611720 w 2311850"/>
                <a:gd name="connsiteY29" fmla="*/ 1992919 h 2183503"/>
                <a:gd name="connsiteX30" fmla="*/ 1667351 w 2311850"/>
                <a:gd name="connsiteY30" fmla="*/ 1966684 h 2183503"/>
                <a:gd name="connsiteX31" fmla="*/ 1675418 w 2311850"/>
                <a:gd name="connsiteY31" fmla="*/ 1953387 h 2183503"/>
                <a:gd name="connsiteX32" fmla="*/ 1677518 w 2311850"/>
                <a:gd name="connsiteY32" fmla="*/ 1952228 h 2183503"/>
                <a:gd name="connsiteX33" fmla="*/ 1683439 w 2311850"/>
                <a:gd name="connsiteY33" fmla="*/ 1944792 h 2183503"/>
                <a:gd name="connsiteX34" fmla="*/ 2096448 w 2311850"/>
                <a:gd name="connsiteY34" fmla="*/ 1138128 h 2183503"/>
                <a:gd name="connsiteX35" fmla="*/ 2099020 w 2311850"/>
                <a:gd name="connsiteY35" fmla="*/ 1128977 h 2183503"/>
                <a:gd name="connsiteX36" fmla="*/ 2098898 w 2311850"/>
                <a:gd name="connsiteY36" fmla="*/ 1127972 h 2183503"/>
                <a:gd name="connsiteX37" fmla="*/ 2104399 w 2311850"/>
                <a:gd name="connsiteY37" fmla="*/ 1119814 h 2183503"/>
                <a:gd name="connsiteX38" fmla="*/ 2110064 w 2311850"/>
                <a:gd name="connsiteY38" fmla="*/ 1091752 h 2183503"/>
                <a:gd name="connsiteX39" fmla="*/ 2104399 w 2311850"/>
                <a:gd name="connsiteY39" fmla="*/ 1063690 h 2183503"/>
                <a:gd name="connsiteX40" fmla="*/ 2101950 w 2311850"/>
                <a:gd name="connsiteY40" fmla="*/ 1060057 h 2183503"/>
                <a:gd name="connsiteX41" fmla="*/ 2102278 w 2311850"/>
                <a:gd name="connsiteY41" fmla="*/ 1057378 h 2183503"/>
                <a:gd name="connsiteX42" fmla="*/ 2099724 w 2311850"/>
                <a:gd name="connsiteY42" fmla="*/ 1048222 h 2183503"/>
                <a:gd name="connsiteX43" fmla="*/ 1841861 w 2311850"/>
                <a:gd name="connsiteY43" fmla="*/ 542137 h 2183503"/>
                <a:gd name="connsiteX44" fmla="*/ 1841754 w 2311850"/>
                <a:gd name="connsiteY44" fmla="*/ 540756 h 2183503"/>
                <a:gd name="connsiteX45" fmla="*/ 1682652 w 2311850"/>
                <a:gd name="connsiteY45" fmla="*/ 227812 h 2183503"/>
                <a:gd name="connsiteX46" fmla="*/ 1675289 w 2311850"/>
                <a:gd name="connsiteY46" fmla="*/ 221512 h 2183503"/>
                <a:gd name="connsiteX47" fmla="*/ 1672442 w 2311850"/>
                <a:gd name="connsiteY47" fmla="*/ 216820 h 2183503"/>
                <a:gd name="connsiteX48" fmla="*/ 1616811 w 2311850"/>
                <a:gd name="connsiteY48" fmla="*/ 190584 h 2183503"/>
                <a:gd name="connsiteX49" fmla="*/ 1613758 w 2311850"/>
                <a:gd name="connsiteY49" fmla="*/ 190892 h 2183503"/>
                <a:gd name="connsiteX50" fmla="*/ 1611720 w 2311850"/>
                <a:gd name="connsiteY50" fmla="*/ 190584 h 2183503"/>
                <a:gd name="connsiteX51" fmla="*/ 1611399 w 2311850"/>
                <a:gd name="connsiteY51" fmla="*/ 190617 h 2183503"/>
                <a:gd name="connsiteX52" fmla="*/ 1611239 w 2311850"/>
                <a:gd name="connsiteY52" fmla="*/ 190584 h 2183503"/>
                <a:gd name="connsiteX53" fmla="*/ 626857 w 2311850"/>
                <a:gd name="connsiteY53" fmla="*/ 0 h 2183503"/>
                <a:gd name="connsiteX54" fmla="*/ 1707530 w 2311850"/>
                <a:gd name="connsiteY54" fmla="*/ 0 h 2183503"/>
                <a:gd name="connsiteX55" fmla="*/ 1707724 w 2311850"/>
                <a:gd name="connsiteY55" fmla="*/ 39 h 2183503"/>
                <a:gd name="connsiteX56" fmla="*/ 1708113 w 2311850"/>
                <a:gd name="connsiteY56" fmla="*/ 0 h 2183503"/>
                <a:gd name="connsiteX57" fmla="*/ 1710582 w 2311850"/>
                <a:gd name="connsiteY57" fmla="*/ 373 h 2183503"/>
                <a:gd name="connsiteX58" fmla="*/ 1714281 w 2311850"/>
                <a:gd name="connsiteY58" fmla="*/ 0 h 2183503"/>
                <a:gd name="connsiteX59" fmla="*/ 1781677 w 2311850"/>
                <a:gd name="connsiteY59" fmla="*/ 31784 h 2183503"/>
                <a:gd name="connsiteX60" fmla="*/ 1785126 w 2311850"/>
                <a:gd name="connsiteY60" fmla="*/ 37469 h 2183503"/>
                <a:gd name="connsiteX61" fmla="*/ 1794046 w 2311850"/>
                <a:gd name="connsiteY61" fmla="*/ 45101 h 2183503"/>
                <a:gd name="connsiteX62" fmla="*/ 1986796 w 2311850"/>
                <a:gd name="connsiteY62" fmla="*/ 424228 h 2183503"/>
                <a:gd name="connsiteX63" fmla="*/ 1986926 w 2311850"/>
                <a:gd name="connsiteY63" fmla="*/ 425902 h 2183503"/>
                <a:gd name="connsiteX64" fmla="*/ 2299323 w 2311850"/>
                <a:gd name="connsiteY64" fmla="*/ 1039016 h 2183503"/>
                <a:gd name="connsiteX65" fmla="*/ 2302417 w 2311850"/>
                <a:gd name="connsiteY65" fmla="*/ 1050109 h 2183503"/>
                <a:gd name="connsiteX66" fmla="*/ 2302020 w 2311850"/>
                <a:gd name="connsiteY66" fmla="*/ 1053354 h 2183503"/>
                <a:gd name="connsiteX67" fmla="*/ 2304987 w 2311850"/>
                <a:gd name="connsiteY67" fmla="*/ 1057755 h 2183503"/>
                <a:gd name="connsiteX68" fmla="*/ 2311850 w 2311850"/>
                <a:gd name="connsiteY68" fmla="*/ 1091752 h 2183503"/>
                <a:gd name="connsiteX69" fmla="*/ 2304987 w 2311850"/>
                <a:gd name="connsiteY69" fmla="*/ 1125748 h 2183503"/>
                <a:gd name="connsiteX70" fmla="*/ 2298323 w 2311850"/>
                <a:gd name="connsiteY70" fmla="*/ 1135632 h 2183503"/>
                <a:gd name="connsiteX71" fmla="*/ 2298470 w 2311850"/>
                <a:gd name="connsiteY71" fmla="*/ 1136850 h 2183503"/>
                <a:gd name="connsiteX72" fmla="*/ 2295354 w 2311850"/>
                <a:gd name="connsiteY72" fmla="*/ 1147936 h 2183503"/>
                <a:gd name="connsiteX73" fmla="*/ 1795000 w 2311850"/>
                <a:gd name="connsiteY73" fmla="*/ 2125198 h 2183503"/>
                <a:gd name="connsiteX74" fmla="*/ 1787827 w 2311850"/>
                <a:gd name="connsiteY74" fmla="*/ 2134206 h 2183503"/>
                <a:gd name="connsiteX75" fmla="*/ 1785283 w 2311850"/>
                <a:gd name="connsiteY75" fmla="*/ 2135611 h 2183503"/>
                <a:gd name="connsiteX76" fmla="*/ 1775510 w 2311850"/>
                <a:gd name="connsiteY76" fmla="*/ 2151719 h 2183503"/>
                <a:gd name="connsiteX77" fmla="*/ 1708113 w 2311850"/>
                <a:gd name="connsiteY77" fmla="*/ 2183503 h 2183503"/>
                <a:gd name="connsiteX78" fmla="*/ 1701230 w 2311850"/>
                <a:gd name="connsiteY78" fmla="*/ 2182809 h 2183503"/>
                <a:gd name="connsiteX79" fmla="*/ 1688432 w 2311850"/>
                <a:gd name="connsiteY79" fmla="*/ 2182809 h 2183503"/>
                <a:gd name="connsiteX80" fmla="*/ 1684993 w 2311850"/>
                <a:gd name="connsiteY80" fmla="*/ 2183503 h 2183503"/>
                <a:gd name="connsiteX81" fmla="*/ 604320 w 2311850"/>
                <a:gd name="connsiteY81" fmla="*/ 2183503 h 2183503"/>
                <a:gd name="connsiteX82" fmla="*/ 604126 w 2311850"/>
                <a:gd name="connsiteY82" fmla="*/ 2183464 h 2183503"/>
                <a:gd name="connsiteX83" fmla="*/ 603737 w 2311850"/>
                <a:gd name="connsiteY83" fmla="*/ 2183503 h 2183503"/>
                <a:gd name="connsiteX84" fmla="*/ 601268 w 2311850"/>
                <a:gd name="connsiteY84" fmla="*/ 2183130 h 2183503"/>
                <a:gd name="connsiteX85" fmla="*/ 597569 w 2311850"/>
                <a:gd name="connsiteY85" fmla="*/ 2183503 h 2183503"/>
                <a:gd name="connsiteX86" fmla="*/ 517093 w 2311850"/>
                <a:gd name="connsiteY86" fmla="*/ 2130160 h 2183503"/>
                <a:gd name="connsiteX87" fmla="*/ 517058 w 2311850"/>
                <a:gd name="connsiteY87" fmla="*/ 2129987 h 2183503"/>
                <a:gd name="connsiteX88" fmla="*/ 512216 w 2311850"/>
                <a:gd name="connsiteY88" fmla="*/ 2125843 h 2183503"/>
                <a:gd name="connsiteX89" fmla="*/ 359483 w 2311850"/>
                <a:gd name="connsiteY89" fmla="*/ 1825427 h 2183503"/>
                <a:gd name="connsiteX90" fmla="*/ 12527 w 2311850"/>
                <a:gd name="connsiteY90" fmla="*/ 1144487 h 2183503"/>
                <a:gd name="connsiteX91" fmla="*/ 9433 w 2311850"/>
                <a:gd name="connsiteY91" fmla="*/ 1133395 h 2183503"/>
                <a:gd name="connsiteX92" fmla="*/ 9831 w 2311850"/>
                <a:gd name="connsiteY92" fmla="*/ 1130149 h 2183503"/>
                <a:gd name="connsiteX93" fmla="*/ 6864 w 2311850"/>
                <a:gd name="connsiteY93" fmla="*/ 1125748 h 2183503"/>
                <a:gd name="connsiteX94" fmla="*/ 0 w 2311850"/>
                <a:gd name="connsiteY94" fmla="*/ 1091752 h 2183503"/>
                <a:gd name="connsiteX95" fmla="*/ 6864 w 2311850"/>
                <a:gd name="connsiteY95" fmla="*/ 1057755 h 2183503"/>
                <a:gd name="connsiteX96" fmla="*/ 13528 w 2311850"/>
                <a:gd name="connsiteY96" fmla="*/ 1047871 h 2183503"/>
                <a:gd name="connsiteX97" fmla="*/ 13381 w 2311850"/>
                <a:gd name="connsiteY97" fmla="*/ 1046654 h 2183503"/>
                <a:gd name="connsiteX98" fmla="*/ 16496 w 2311850"/>
                <a:gd name="connsiteY98" fmla="*/ 1035568 h 2183503"/>
                <a:gd name="connsiteX99" fmla="*/ 516850 w 2311850"/>
                <a:gd name="connsiteY99" fmla="*/ 58306 h 2183503"/>
                <a:gd name="connsiteX100" fmla="*/ 524023 w 2311850"/>
                <a:gd name="connsiteY100" fmla="*/ 49297 h 2183503"/>
                <a:gd name="connsiteX101" fmla="*/ 526568 w 2311850"/>
                <a:gd name="connsiteY101" fmla="*/ 47892 h 2183503"/>
                <a:gd name="connsiteX102" fmla="*/ 536341 w 2311850"/>
                <a:gd name="connsiteY102" fmla="*/ 31784 h 2183503"/>
                <a:gd name="connsiteX103" fmla="*/ 603737 w 2311850"/>
                <a:gd name="connsiteY103" fmla="*/ 0 h 2183503"/>
                <a:gd name="connsiteX104" fmla="*/ 610620 w 2311850"/>
                <a:gd name="connsiteY104" fmla="*/ 695 h 2183503"/>
                <a:gd name="connsiteX105" fmla="*/ 623418 w 2311850"/>
                <a:gd name="connsiteY105" fmla="*/ 695 h 218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2311850" h="2183503">
                  <a:moveTo>
                    <a:pt x="719215" y="190584"/>
                  </a:moveTo>
                  <a:lnTo>
                    <a:pt x="716377" y="191157"/>
                  </a:lnTo>
                  <a:lnTo>
                    <a:pt x="705813" y="191157"/>
                  </a:lnTo>
                  <a:lnTo>
                    <a:pt x="700131" y="190584"/>
                  </a:lnTo>
                  <a:cubicBezTo>
                    <a:pt x="677735" y="190584"/>
                    <a:pt x="657724" y="200797"/>
                    <a:pt x="644501" y="216819"/>
                  </a:cubicBezTo>
                  <a:lnTo>
                    <a:pt x="636433" y="230116"/>
                  </a:lnTo>
                  <a:lnTo>
                    <a:pt x="634333" y="231275"/>
                  </a:lnTo>
                  <a:cubicBezTo>
                    <a:pt x="631949" y="233272"/>
                    <a:pt x="629919" y="235770"/>
                    <a:pt x="628412" y="238711"/>
                  </a:cubicBezTo>
                  <a:lnTo>
                    <a:pt x="215403" y="1045376"/>
                  </a:lnTo>
                  <a:cubicBezTo>
                    <a:pt x="213897" y="1048318"/>
                    <a:pt x="213059" y="1051425"/>
                    <a:pt x="212832" y="1054526"/>
                  </a:cubicBezTo>
                  <a:lnTo>
                    <a:pt x="212953" y="1055531"/>
                  </a:lnTo>
                  <a:lnTo>
                    <a:pt x="207453" y="1063690"/>
                  </a:lnTo>
                  <a:cubicBezTo>
                    <a:pt x="203804" y="1072315"/>
                    <a:pt x="201787" y="1081798"/>
                    <a:pt x="201787" y="1091752"/>
                  </a:cubicBezTo>
                  <a:cubicBezTo>
                    <a:pt x="201787" y="1101706"/>
                    <a:pt x="203804" y="1111189"/>
                    <a:pt x="207453" y="1119814"/>
                  </a:cubicBezTo>
                  <a:lnTo>
                    <a:pt x="209901" y="1123446"/>
                  </a:lnTo>
                  <a:lnTo>
                    <a:pt x="209573" y="1126125"/>
                  </a:lnTo>
                  <a:cubicBezTo>
                    <a:pt x="209794" y="1129227"/>
                    <a:pt x="210627" y="1132336"/>
                    <a:pt x="212127" y="1135281"/>
                  </a:cubicBezTo>
                  <a:lnTo>
                    <a:pt x="498516" y="1697351"/>
                  </a:lnTo>
                  <a:lnTo>
                    <a:pt x="624587" y="1945325"/>
                  </a:lnTo>
                  <a:lnTo>
                    <a:pt x="628584" y="1948745"/>
                  </a:lnTo>
                  <a:lnTo>
                    <a:pt x="628613" y="1948888"/>
                  </a:lnTo>
                  <a:cubicBezTo>
                    <a:pt x="639557" y="1974763"/>
                    <a:pt x="665178" y="1992919"/>
                    <a:pt x="695040" y="1992919"/>
                  </a:cubicBezTo>
                  <a:lnTo>
                    <a:pt x="698093" y="1992611"/>
                  </a:lnTo>
                  <a:lnTo>
                    <a:pt x="700131" y="1992919"/>
                  </a:lnTo>
                  <a:lnTo>
                    <a:pt x="700453" y="1992887"/>
                  </a:lnTo>
                  <a:lnTo>
                    <a:pt x="700613" y="1992919"/>
                  </a:lnTo>
                  <a:lnTo>
                    <a:pt x="1592636" y="1992919"/>
                  </a:lnTo>
                  <a:lnTo>
                    <a:pt x="1595474" y="1992346"/>
                  </a:lnTo>
                  <a:lnTo>
                    <a:pt x="1606038" y="1992346"/>
                  </a:lnTo>
                  <a:lnTo>
                    <a:pt x="1611720" y="1992919"/>
                  </a:lnTo>
                  <a:cubicBezTo>
                    <a:pt x="1634117" y="1992919"/>
                    <a:pt x="1654128" y="1982706"/>
                    <a:pt x="1667351" y="1966684"/>
                  </a:cubicBezTo>
                  <a:lnTo>
                    <a:pt x="1675418" y="1953387"/>
                  </a:lnTo>
                  <a:lnTo>
                    <a:pt x="1677518" y="1952228"/>
                  </a:lnTo>
                  <a:cubicBezTo>
                    <a:pt x="1679902" y="1950231"/>
                    <a:pt x="1681933" y="1947733"/>
                    <a:pt x="1683439" y="1944792"/>
                  </a:cubicBezTo>
                  <a:lnTo>
                    <a:pt x="2096448" y="1138128"/>
                  </a:lnTo>
                  <a:cubicBezTo>
                    <a:pt x="2097954" y="1135186"/>
                    <a:pt x="2098792" y="1132078"/>
                    <a:pt x="2099020" y="1128977"/>
                  </a:cubicBezTo>
                  <a:lnTo>
                    <a:pt x="2098898" y="1127972"/>
                  </a:lnTo>
                  <a:lnTo>
                    <a:pt x="2104399" y="1119814"/>
                  </a:lnTo>
                  <a:cubicBezTo>
                    <a:pt x="2108047" y="1111189"/>
                    <a:pt x="2110064" y="1101705"/>
                    <a:pt x="2110064" y="1091752"/>
                  </a:cubicBezTo>
                  <a:cubicBezTo>
                    <a:pt x="2110064" y="1081798"/>
                    <a:pt x="2108047" y="1072315"/>
                    <a:pt x="2104399" y="1063690"/>
                  </a:cubicBezTo>
                  <a:lnTo>
                    <a:pt x="2101950" y="1060057"/>
                  </a:lnTo>
                  <a:lnTo>
                    <a:pt x="2102278" y="1057378"/>
                  </a:lnTo>
                  <a:cubicBezTo>
                    <a:pt x="2102057" y="1054277"/>
                    <a:pt x="2101225" y="1051167"/>
                    <a:pt x="2099724" y="1048222"/>
                  </a:cubicBezTo>
                  <a:lnTo>
                    <a:pt x="1841861" y="542137"/>
                  </a:lnTo>
                  <a:lnTo>
                    <a:pt x="1841754" y="540756"/>
                  </a:lnTo>
                  <a:lnTo>
                    <a:pt x="1682652" y="227812"/>
                  </a:lnTo>
                  <a:lnTo>
                    <a:pt x="1675289" y="221512"/>
                  </a:lnTo>
                  <a:lnTo>
                    <a:pt x="1672442" y="216820"/>
                  </a:lnTo>
                  <a:cubicBezTo>
                    <a:pt x="1659219" y="200797"/>
                    <a:pt x="1639208" y="190584"/>
                    <a:pt x="1616811" y="190584"/>
                  </a:cubicBezTo>
                  <a:lnTo>
                    <a:pt x="1613758" y="190892"/>
                  </a:lnTo>
                  <a:lnTo>
                    <a:pt x="1611720" y="190584"/>
                  </a:lnTo>
                  <a:lnTo>
                    <a:pt x="1611399" y="190617"/>
                  </a:lnTo>
                  <a:lnTo>
                    <a:pt x="1611239" y="190584"/>
                  </a:lnTo>
                  <a:close/>
                  <a:moveTo>
                    <a:pt x="626857" y="0"/>
                  </a:moveTo>
                  <a:lnTo>
                    <a:pt x="1707530" y="0"/>
                  </a:lnTo>
                  <a:lnTo>
                    <a:pt x="1707724" y="39"/>
                  </a:lnTo>
                  <a:lnTo>
                    <a:pt x="1708113" y="0"/>
                  </a:lnTo>
                  <a:lnTo>
                    <a:pt x="1710582" y="373"/>
                  </a:lnTo>
                  <a:lnTo>
                    <a:pt x="1714281" y="0"/>
                  </a:lnTo>
                  <a:cubicBezTo>
                    <a:pt x="1741414" y="0"/>
                    <a:pt x="1765657" y="12373"/>
                    <a:pt x="1781677" y="31784"/>
                  </a:cubicBezTo>
                  <a:lnTo>
                    <a:pt x="1785126" y="37469"/>
                  </a:lnTo>
                  <a:lnTo>
                    <a:pt x="1794046" y="45101"/>
                  </a:lnTo>
                  <a:lnTo>
                    <a:pt x="1986796" y="424228"/>
                  </a:lnTo>
                  <a:lnTo>
                    <a:pt x="1986926" y="425902"/>
                  </a:lnTo>
                  <a:lnTo>
                    <a:pt x="2299323" y="1039016"/>
                  </a:lnTo>
                  <a:cubicBezTo>
                    <a:pt x="2301141" y="1042584"/>
                    <a:pt x="2302150" y="1046351"/>
                    <a:pt x="2302417" y="1050109"/>
                  </a:cubicBezTo>
                  <a:lnTo>
                    <a:pt x="2302020" y="1053354"/>
                  </a:lnTo>
                  <a:lnTo>
                    <a:pt x="2304987" y="1057755"/>
                  </a:lnTo>
                  <a:cubicBezTo>
                    <a:pt x="2309406" y="1068204"/>
                    <a:pt x="2311850" y="1079692"/>
                    <a:pt x="2311850" y="1091752"/>
                  </a:cubicBezTo>
                  <a:cubicBezTo>
                    <a:pt x="2311850" y="1103810"/>
                    <a:pt x="2309406" y="1115299"/>
                    <a:pt x="2304987" y="1125748"/>
                  </a:cubicBezTo>
                  <a:lnTo>
                    <a:pt x="2298323" y="1135632"/>
                  </a:lnTo>
                  <a:lnTo>
                    <a:pt x="2298470" y="1136850"/>
                  </a:lnTo>
                  <a:cubicBezTo>
                    <a:pt x="2298195" y="1140607"/>
                    <a:pt x="2297179" y="1144372"/>
                    <a:pt x="2295354" y="1147936"/>
                  </a:cubicBezTo>
                  <a:lnTo>
                    <a:pt x="1795000" y="2125198"/>
                  </a:lnTo>
                  <a:cubicBezTo>
                    <a:pt x="1793175" y="2128761"/>
                    <a:pt x="1790715" y="2131787"/>
                    <a:pt x="1787827" y="2134206"/>
                  </a:cubicBezTo>
                  <a:lnTo>
                    <a:pt x="1785283" y="2135611"/>
                  </a:lnTo>
                  <a:lnTo>
                    <a:pt x="1775510" y="2151719"/>
                  </a:lnTo>
                  <a:cubicBezTo>
                    <a:pt x="1759490" y="2171130"/>
                    <a:pt x="1735247" y="2183503"/>
                    <a:pt x="1708113" y="2183503"/>
                  </a:cubicBezTo>
                  <a:lnTo>
                    <a:pt x="1701230" y="2182809"/>
                  </a:lnTo>
                  <a:lnTo>
                    <a:pt x="1688432" y="2182809"/>
                  </a:lnTo>
                  <a:lnTo>
                    <a:pt x="1684993" y="2183503"/>
                  </a:lnTo>
                  <a:lnTo>
                    <a:pt x="604320" y="2183503"/>
                  </a:lnTo>
                  <a:lnTo>
                    <a:pt x="604126" y="2183464"/>
                  </a:lnTo>
                  <a:lnTo>
                    <a:pt x="603737" y="2183503"/>
                  </a:lnTo>
                  <a:lnTo>
                    <a:pt x="601268" y="2183130"/>
                  </a:lnTo>
                  <a:lnTo>
                    <a:pt x="597569" y="2183503"/>
                  </a:lnTo>
                  <a:cubicBezTo>
                    <a:pt x="561392" y="2183503"/>
                    <a:pt x="530352" y="2161507"/>
                    <a:pt x="517093" y="2130160"/>
                  </a:cubicBezTo>
                  <a:lnTo>
                    <a:pt x="517058" y="2129987"/>
                  </a:lnTo>
                  <a:lnTo>
                    <a:pt x="512216" y="2125843"/>
                  </a:lnTo>
                  <a:lnTo>
                    <a:pt x="359483" y="1825427"/>
                  </a:lnTo>
                  <a:lnTo>
                    <a:pt x="12527" y="1144487"/>
                  </a:lnTo>
                  <a:cubicBezTo>
                    <a:pt x="10709" y="1140920"/>
                    <a:pt x="9700" y="1137153"/>
                    <a:pt x="9433" y="1133395"/>
                  </a:cubicBezTo>
                  <a:lnTo>
                    <a:pt x="9831" y="1130149"/>
                  </a:lnTo>
                  <a:lnTo>
                    <a:pt x="6864" y="1125748"/>
                  </a:lnTo>
                  <a:cubicBezTo>
                    <a:pt x="2444" y="1115299"/>
                    <a:pt x="0" y="1103811"/>
                    <a:pt x="0" y="1091752"/>
                  </a:cubicBezTo>
                  <a:cubicBezTo>
                    <a:pt x="0" y="1079693"/>
                    <a:pt x="2444" y="1068204"/>
                    <a:pt x="6864" y="1057755"/>
                  </a:cubicBezTo>
                  <a:lnTo>
                    <a:pt x="13528" y="1047871"/>
                  </a:lnTo>
                  <a:lnTo>
                    <a:pt x="13381" y="1046654"/>
                  </a:lnTo>
                  <a:cubicBezTo>
                    <a:pt x="13656" y="1042897"/>
                    <a:pt x="14672" y="1039132"/>
                    <a:pt x="16496" y="1035568"/>
                  </a:cubicBezTo>
                  <a:lnTo>
                    <a:pt x="516850" y="58306"/>
                  </a:lnTo>
                  <a:cubicBezTo>
                    <a:pt x="518675" y="54742"/>
                    <a:pt x="521136" y="51716"/>
                    <a:pt x="524023" y="49297"/>
                  </a:cubicBezTo>
                  <a:lnTo>
                    <a:pt x="526568" y="47892"/>
                  </a:lnTo>
                  <a:lnTo>
                    <a:pt x="536341" y="31784"/>
                  </a:lnTo>
                  <a:cubicBezTo>
                    <a:pt x="552361" y="12373"/>
                    <a:pt x="576604" y="0"/>
                    <a:pt x="603737" y="0"/>
                  </a:cubicBezTo>
                  <a:lnTo>
                    <a:pt x="610620" y="695"/>
                  </a:lnTo>
                  <a:lnTo>
                    <a:pt x="623418" y="69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9" name="Text Box 1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B229BE42-2413-4702-877F-5BD50AC3F2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987" y="2071763"/>
              <a:ext cx="1554480" cy="1561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0960" tIns="30480" rIns="60960" bIns="3048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刘东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峰</a:t>
              </a:r>
              <a:endParaRPr lang="en-US" altLang="zh-CN" sz="20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/>
              <a:endParaRPr lang="en-US" sz="8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骨鱼科技</a:t>
              </a:r>
              <a:endParaRPr lang="en-US" altLang="zh-CN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CEO</a:t>
              </a:r>
              <a:endParaRPr 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881902" y="1703945"/>
            <a:ext cx="1548815" cy="1462830"/>
            <a:chOff x="1336494" y="1647502"/>
            <a:chExt cx="2311850" cy="2183503"/>
          </a:xfrm>
          <a:effectLst/>
        </p:grpSpPr>
        <p:sp>
          <p:nvSpPr>
            <p:cNvPr id="64" name="Freeform: Shape 3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283A9D04-E33A-439C-80A1-7A9781E8A5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86579" y="1789253"/>
              <a:ext cx="2011680" cy="1900000"/>
            </a:xfrm>
            <a:custGeom>
              <a:avLst/>
              <a:gdLst>
                <a:gd name="connsiteX0" fmla="*/ 1462942 w 5395334"/>
                <a:gd name="connsiteY0" fmla="*/ 0 h 5095799"/>
                <a:gd name="connsiteX1" fmla="*/ 3984988 w 5395334"/>
                <a:gd name="connsiteY1" fmla="*/ 0 h 5095799"/>
                <a:gd name="connsiteX2" fmla="*/ 3985441 w 5395334"/>
                <a:gd name="connsiteY2" fmla="*/ 92 h 5095799"/>
                <a:gd name="connsiteX3" fmla="*/ 3986349 w 5395334"/>
                <a:gd name="connsiteY3" fmla="*/ 0 h 5095799"/>
                <a:gd name="connsiteX4" fmla="*/ 3992111 w 5395334"/>
                <a:gd name="connsiteY4" fmla="*/ 871 h 5095799"/>
                <a:gd name="connsiteX5" fmla="*/ 4000743 w 5395334"/>
                <a:gd name="connsiteY5" fmla="*/ 1 h 5095799"/>
                <a:gd name="connsiteX6" fmla="*/ 4158030 w 5395334"/>
                <a:gd name="connsiteY6" fmla="*/ 74177 h 5095799"/>
                <a:gd name="connsiteX7" fmla="*/ 4166080 w 5395334"/>
                <a:gd name="connsiteY7" fmla="*/ 87444 h 5095799"/>
                <a:gd name="connsiteX8" fmla="*/ 4186897 w 5395334"/>
                <a:gd name="connsiteY8" fmla="*/ 105256 h 5095799"/>
                <a:gd name="connsiteX9" fmla="*/ 4636731 w 5395334"/>
                <a:gd name="connsiteY9" fmla="*/ 990052 h 5095799"/>
                <a:gd name="connsiteX10" fmla="*/ 4637035 w 5395334"/>
                <a:gd name="connsiteY10" fmla="*/ 993958 h 5095799"/>
                <a:gd name="connsiteX11" fmla="*/ 5366099 w 5395334"/>
                <a:gd name="connsiteY11" fmla="*/ 2424827 h 5095799"/>
                <a:gd name="connsiteX12" fmla="*/ 5373320 w 5395334"/>
                <a:gd name="connsiteY12" fmla="*/ 2450714 h 5095799"/>
                <a:gd name="connsiteX13" fmla="*/ 5372392 w 5395334"/>
                <a:gd name="connsiteY13" fmla="*/ 2458289 h 5095799"/>
                <a:gd name="connsiteX14" fmla="*/ 5379316 w 5395334"/>
                <a:gd name="connsiteY14" fmla="*/ 2468559 h 5095799"/>
                <a:gd name="connsiteX15" fmla="*/ 5395334 w 5395334"/>
                <a:gd name="connsiteY15" fmla="*/ 2547900 h 5095799"/>
                <a:gd name="connsiteX16" fmla="*/ 5379316 w 5395334"/>
                <a:gd name="connsiteY16" fmla="*/ 2627240 h 5095799"/>
                <a:gd name="connsiteX17" fmla="*/ 5363764 w 5395334"/>
                <a:gd name="connsiteY17" fmla="*/ 2650306 h 5095799"/>
                <a:gd name="connsiteX18" fmla="*/ 5364107 w 5395334"/>
                <a:gd name="connsiteY18" fmla="*/ 2653148 h 5095799"/>
                <a:gd name="connsiteX19" fmla="*/ 5356836 w 5395334"/>
                <a:gd name="connsiteY19" fmla="*/ 2679021 h 5095799"/>
                <a:gd name="connsiteX20" fmla="*/ 4189123 w 5395334"/>
                <a:gd name="connsiteY20" fmla="*/ 4959727 h 5095799"/>
                <a:gd name="connsiteX21" fmla="*/ 4172383 w 5395334"/>
                <a:gd name="connsiteY21" fmla="*/ 4980751 h 5095799"/>
                <a:gd name="connsiteX22" fmla="*/ 4166445 w 5395334"/>
                <a:gd name="connsiteY22" fmla="*/ 4984029 h 5095799"/>
                <a:gd name="connsiteX23" fmla="*/ 4143637 w 5395334"/>
                <a:gd name="connsiteY23" fmla="*/ 5021623 h 5095799"/>
                <a:gd name="connsiteX24" fmla="*/ 3986349 w 5395334"/>
                <a:gd name="connsiteY24" fmla="*/ 5095798 h 5095799"/>
                <a:gd name="connsiteX25" fmla="*/ 3970285 w 5395334"/>
                <a:gd name="connsiteY25" fmla="*/ 5094179 h 5095799"/>
                <a:gd name="connsiteX26" fmla="*/ 3940417 w 5395334"/>
                <a:gd name="connsiteY26" fmla="*/ 5094179 h 5095799"/>
                <a:gd name="connsiteX27" fmla="*/ 3932392 w 5395334"/>
                <a:gd name="connsiteY27" fmla="*/ 5095799 h 5095799"/>
                <a:gd name="connsiteX28" fmla="*/ 1410346 w 5395334"/>
                <a:gd name="connsiteY28" fmla="*/ 5095799 h 5095799"/>
                <a:gd name="connsiteX29" fmla="*/ 1409893 w 5395334"/>
                <a:gd name="connsiteY29" fmla="*/ 5095708 h 5095799"/>
                <a:gd name="connsiteX30" fmla="*/ 1408985 w 5395334"/>
                <a:gd name="connsiteY30" fmla="*/ 5095799 h 5095799"/>
                <a:gd name="connsiteX31" fmla="*/ 1403223 w 5395334"/>
                <a:gd name="connsiteY31" fmla="*/ 5094928 h 5095799"/>
                <a:gd name="connsiteX32" fmla="*/ 1394591 w 5395334"/>
                <a:gd name="connsiteY32" fmla="*/ 5095798 h 5095799"/>
                <a:gd name="connsiteX33" fmla="*/ 1206778 w 5395334"/>
                <a:gd name="connsiteY33" fmla="*/ 4971308 h 5095799"/>
                <a:gd name="connsiteX34" fmla="*/ 1206697 w 5395334"/>
                <a:gd name="connsiteY34" fmla="*/ 4970904 h 5095799"/>
                <a:gd name="connsiteX35" fmla="*/ 1195395 w 5395334"/>
                <a:gd name="connsiteY35" fmla="*/ 4961234 h 5095799"/>
                <a:gd name="connsiteX36" fmla="*/ 838951 w 5395334"/>
                <a:gd name="connsiteY36" fmla="*/ 4260131 h 5095799"/>
                <a:gd name="connsiteX37" fmla="*/ 29235 w 5395334"/>
                <a:gd name="connsiteY37" fmla="*/ 2670972 h 5095799"/>
                <a:gd name="connsiteX38" fmla="*/ 22014 w 5395334"/>
                <a:gd name="connsiteY38" fmla="*/ 2645085 h 5095799"/>
                <a:gd name="connsiteX39" fmla="*/ 22942 w 5395334"/>
                <a:gd name="connsiteY39" fmla="*/ 2637511 h 5095799"/>
                <a:gd name="connsiteX40" fmla="*/ 16019 w 5395334"/>
                <a:gd name="connsiteY40" fmla="*/ 2627240 h 5095799"/>
                <a:gd name="connsiteX41" fmla="*/ 0 w 5395334"/>
                <a:gd name="connsiteY41" fmla="*/ 2547900 h 5095799"/>
                <a:gd name="connsiteX42" fmla="*/ 16019 w 5395334"/>
                <a:gd name="connsiteY42" fmla="*/ 2468559 h 5095799"/>
                <a:gd name="connsiteX43" fmla="*/ 31570 w 5395334"/>
                <a:gd name="connsiteY43" fmla="*/ 2445493 h 5095799"/>
                <a:gd name="connsiteX44" fmla="*/ 31227 w 5395334"/>
                <a:gd name="connsiteY44" fmla="*/ 2442651 h 5095799"/>
                <a:gd name="connsiteX45" fmla="*/ 38498 w 5395334"/>
                <a:gd name="connsiteY45" fmla="*/ 2416779 h 5095799"/>
                <a:gd name="connsiteX46" fmla="*/ 1206211 w 5395334"/>
                <a:gd name="connsiteY46" fmla="*/ 136072 h 5095799"/>
                <a:gd name="connsiteX47" fmla="*/ 1222951 w 5395334"/>
                <a:gd name="connsiteY47" fmla="*/ 115048 h 5095799"/>
                <a:gd name="connsiteX48" fmla="*/ 1228889 w 5395334"/>
                <a:gd name="connsiteY48" fmla="*/ 111770 h 5095799"/>
                <a:gd name="connsiteX49" fmla="*/ 1251698 w 5395334"/>
                <a:gd name="connsiteY49" fmla="*/ 74176 h 5095799"/>
                <a:gd name="connsiteX50" fmla="*/ 1408985 w 5395334"/>
                <a:gd name="connsiteY50" fmla="*/ 1 h 5095799"/>
                <a:gd name="connsiteX51" fmla="*/ 1425049 w 5395334"/>
                <a:gd name="connsiteY51" fmla="*/ 1621 h 5095799"/>
                <a:gd name="connsiteX52" fmla="*/ 1454917 w 5395334"/>
                <a:gd name="connsiteY52" fmla="*/ 1621 h 5095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5395334" h="5095799">
                  <a:moveTo>
                    <a:pt x="1462942" y="0"/>
                  </a:moveTo>
                  <a:lnTo>
                    <a:pt x="3984988" y="0"/>
                  </a:lnTo>
                  <a:lnTo>
                    <a:pt x="3985441" y="92"/>
                  </a:lnTo>
                  <a:lnTo>
                    <a:pt x="3986349" y="0"/>
                  </a:lnTo>
                  <a:lnTo>
                    <a:pt x="3992111" y="871"/>
                  </a:lnTo>
                  <a:lnTo>
                    <a:pt x="4000743" y="1"/>
                  </a:lnTo>
                  <a:cubicBezTo>
                    <a:pt x="4064066" y="1"/>
                    <a:pt x="4120644" y="28876"/>
                    <a:pt x="4158030" y="74177"/>
                  </a:cubicBezTo>
                  <a:lnTo>
                    <a:pt x="4166080" y="87444"/>
                  </a:lnTo>
                  <a:lnTo>
                    <a:pt x="4186897" y="105256"/>
                  </a:lnTo>
                  <a:lnTo>
                    <a:pt x="4636731" y="990052"/>
                  </a:lnTo>
                  <a:lnTo>
                    <a:pt x="4637035" y="993958"/>
                  </a:lnTo>
                  <a:lnTo>
                    <a:pt x="5366099" y="2424827"/>
                  </a:lnTo>
                  <a:cubicBezTo>
                    <a:pt x="5370342" y="2433153"/>
                    <a:pt x="5372696" y="2441945"/>
                    <a:pt x="5373320" y="2450714"/>
                  </a:cubicBezTo>
                  <a:lnTo>
                    <a:pt x="5372392" y="2458289"/>
                  </a:lnTo>
                  <a:lnTo>
                    <a:pt x="5379316" y="2468559"/>
                  </a:lnTo>
                  <a:cubicBezTo>
                    <a:pt x="5389631" y="2492945"/>
                    <a:pt x="5395334" y="2519756"/>
                    <a:pt x="5395334" y="2547900"/>
                  </a:cubicBezTo>
                  <a:cubicBezTo>
                    <a:pt x="5395334" y="2576042"/>
                    <a:pt x="5389631" y="2602854"/>
                    <a:pt x="5379316" y="2627240"/>
                  </a:cubicBezTo>
                  <a:lnTo>
                    <a:pt x="5363764" y="2650306"/>
                  </a:lnTo>
                  <a:lnTo>
                    <a:pt x="5364107" y="2653148"/>
                  </a:lnTo>
                  <a:cubicBezTo>
                    <a:pt x="5363465" y="2661916"/>
                    <a:pt x="5361095" y="2670703"/>
                    <a:pt x="5356836" y="2679021"/>
                  </a:cubicBezTo>
                  <a:lnTo>
                    <a:pt x="4189123" y="4959727"/>
                  </a:lnTo>
                  <a:cubicBezTo>
                    <a:pt x="4184864" y="4968044"/>
                    <a:pt x="4179122" y="4975105"/>
                    <a:pt x="4172383" y="4980751"/>
                  </a:cubicBezTo>
                  <a:lnTo>
                    <a:pt x="4166445" y="4984029"/>
                  </a:lnTo>
                  <a:lnTo>
                    <a:pt x="4143637" y="5021623"/>
                  </a:lnTo>
                  <a:cubicBezTo>
                    <a:pt x="4106251" y="5066924"/>
                    <a:pt x="4049673" y="5095798"/>
                    <a:pt x="3986349" y="5095798"/>
                  </a:cubicBezTo>
                  <a:lnTo>
                    <a:pt x="3970285" y="5094179"/>
                  </a:lnTo>
                  <a:lnTo>
                    <a:pt x="3940417" y="5094179"/>
                  </a:lnTo>
                  <a:lnTo>
                    <a:pt x="3932392" y="5095799"/>
                  </a:lnTo>
                  <a:lnTo>
                    <a:pt x="1410346" y="5095799"/>
                  </a:lnTo>
                  <a:lnTo>
                    <a:pt x="1409893" y="5095708"/>
                  </a:lnTo>
                  <a:lnTo>
                    <a:pt x="1408985" y="5095799"/>
                  </a:lnTo>
                  <a:lnTo>
                    <a:pt x="1403223" y="5094928"/>
                  </a:lnTo>
                  <a:lnTo>
                    <a:pt x="1394591" y="5095798"/>
                  </a:lnTo>
                  <a:cubicBezTo>
                    <a:pt x="1310161" y="5095798"/>
                    <a:pt x="1237720" y="5044466"/>
                    <a:pt x="1206778" y="4971308"/>
                  </a:cubicBezTo>
                  <a:lnTo>
                    <a:pt x="1206697" y="4970904"/>
                  </a:lnTo>
                  <a:lnTo>
                    <a:pt x="1195395" y="4961234"/>
                  </a:lnTo>
                  <a:lnTo>
                    <a:pt x="838951" y="4260131"/>
                  </a:lnTo>
                  <a:lnTo>
                    <a:pt x="29235" y="2670972"/>
                  </a:lnTo>
                  <a:cubicBezTo>
                    <a:pt x="24992" y="2662646"/>
                    <a:pt x="22638" y="2653855"/>
                    <a:pt x="22014" y="2645085"/>
                  </a:cubicBezTo>
                  <a:lnTo>
                    <a:pt x="22942" y="2637511"/>
                  </a:lnTo>
                  <a:lnTo>
                    <a:pt x="16019" y="2627240"/>
                  </a:lnTo>
                  <a:cubicBezTo>
                    <a:pt x="5703" y="2602854"/>
                    <a:pt x="0" y="2576044"/>
                    <a:pt x="0" y="2547900"/>
                  </a:cubicBezTo>
                  <a:cubicBezTo>
                    <a:pt x="0" y="2519757"/>
                    <a:pt x="5703" y="2492945"/>
                    <a:pt x="16019" y="2468559"/>
                  </a:cubicBezTo>
                  <a:lnTo>
                    <a:pt x="31570" y="2445493"/>
                  </a:lnTo>
                  <a:lnTo>
                    <a:pt x="31227" y="2442651"/>
                  </a:lnTo>
                  <a:cubicBezTo>
                    <a:pt x="31869" y="2433883"/>
                    <a:pt x="34240" y="2425097"/>
                    <a:pt x="38498" y="2416779"/>
                  </a:cubicBezTo>
                  <a:lnTo>
                    <a:pt x="1206211" y="136072"/>
                  </a:lnTo>
                  <a:cubicBezTo>
                    <a:pt x="1210470" y="127755"/>
                    <a:pt x="1216212" y="120694"/>
                    <a:pt x="1222951" y="115048"/>
                  </a:cubicBezTo>
                  <a:lnTo>
                    <a:pt x="1228889" y="111770"/>
                  </a:lnTo>
                  <a:lnTo>
                    <a:pt x="1251698" y="74176"/>
                  </a:lnTo>
                  <a:cubicBezTo>
                    <a:pt x="1289084" y="28876"/>
                    <a:pt x="1345662" y="1"/>
                    <a:pt x="1408985" y="1"/>
                  </a:cubicBezTo>
                  <a:lnTo>
                    <a:pt x="1425049" y="1621"/>
                  </a:lnTo>
                  <a:lnTo>
                    <a:pt x="1454917" y="162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solidFill>
                <a:schemeClr val="bg1">
                  <a:alpha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5" name="Freeform: Shape 4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84517E22-53F6-41C6-8EED-7FDB159022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36494" y="1647502"/>
              <a:ext cx="2311850" cy="2183503"/>
            </a:xfrm>
            <a:custGeom>
              <a:avLst/>
              <a:gdLst>
                <a:gd name="connsiteX0" fmla="*/ 719215 w 2311850"/>
                <a:gd name="connsiteY0" fmla="*/ 190584 h 2183503"/>
                <a:gd name="connsiteX1" fmla="*/ 716377 w 2311850"/>
                <a:gd name="connsiteY1" fmla="*/ 191157 h 2183503"/>
                <a:gd name="connsiteX2" fmla="*/ 705813 w 2311850"/>
                <a:gd name="connsiteY2" fmla="*/ 191157 h 2183503"/>
                <a:gd name="connsiteX3" fmla="*/ 700131 w 2311850"/>
                <a:gd name="connsiteY3" fmla="*/ 190584 h 2183503"/>
                <a:gd name="connsiteX4" fmla="*/ 644501 w 2311850"/>
                <a:gd name="connsiteY4" fmla="*/ 216819 h 2183503"/>
                <a:gd name="connsiteX5" fmla="*/ 636433 w 2311850"/>
                <a:gd name="connsiteY5" fmla="*/ 230116 h 2183503"/>
                <a:gd name="connsiteX6" fmla="*/ 634333 w 2311850"/>
                <a:gd name="connsiteY6" fmla="*/ 231275 h 2183503"/>
                <a:gd name="connsiteX7" fmla="*/ 628412 w 2311850"/>
                <a:gd name="connsiteY7" fmla="*/ 238711 h 2183503"/>
                <a:gd name="connsiteX8" fmla="*/ 215403 w 2311850"/>
                <a:gd name="connsiteY8" fmla="*/ 1045376 h 2183503"/>
                <a:gd name="connsiteX9" fmla="*/ 212832 w 2311850"/>
                <a:gd name="connsiteY9" fmla="*/ 1054526 h 2183503"/>
                <a:gd name="connsiteX10" fmla="*/ 212953 w 2311850"/>
                <a:gd name="connsiteY10" fmla="*/ 1055531 h 2183503"/>
                <a:gd name="connsiteX11" fmla="*/ 207453 w 2311850"/>
                <a:gd name="connsiteY11" fmla="*/ 1063690 h 2183503"/>
                <a:gd name="connsiteX12" fmla="*/ 201787 w 2311850"/>
                <a:gd name="connsiteY12" fmla="*/ 1091752 h 2183503"/>
                <a:gd name="connsiteX13" fmla="*/ 207453 w 2311850"/>
                <a:gd name="connsiteY13" fmla="*/ 1119814 h 2183503"/>
                <a:gd name="connsiteX14" fmla="*/ 209901 w 2311850"/>
                <a:gd name="connsiteY14" fmla="*/ 1123446 h 2183503"/>
                <a:gd name="connsiteX15" fmla="*/ 209573 w 2311850"/>
                <a:gd name="connsiteY15" fmla="*/ 1126125 h 2183503"/>
                <a:gd name="connsiteX16" fmla="*/ 212127 w 2311850"/>
                <a:gd name="connsiteY16" fmla="*/ 1135281 h 2183503"/>
                <a:gd name="connsiteX17" fmla="*/ 498516 w 2311850"/>
                <a:gd name="connsiteY17" fmla="*/ 1697351 h 2183503"/>
                <a:gd name="connsiteX18" fmla="*/ 624587 w 2311850"/>
                <a:gd name="connsiteY18" fmla="*/ 1945325 h 2183503"/>
                <a:gd name="connsiteX19" fmla="*/ 628584 w 2311850"/>
                <a:gd name="connsiteY19" fmla="*/ 1948745 h 2183503"/>
                <a:gd name="connsiteX20" fmla="*/ 628613 w 2311850"/>
                <a:gd name="connsiteY20" fmla="*/ 1948888 h 2183503"/>
                <a:gd name="connsiteX21" fmla="*/ 695040 w 2311850"/>
                <a:gd name="connsiteY21" fmla="*/ 1992919 h 2183503"/>
                <a:gd name="connsiteX22" fmla="*/ 698093 w 2311850"/>
                <a:gd name="connsiteY22" fmla="*/ 1992611 h 2183503"/>
                <a:gd name="connsiteX23" fmla="*/ 700131 w 2311850"/>
                <a:gd name="connsiteY23" fmla="*/ 1992919 h 2183503"/>
                <a:gd name="connsiteX24" fmla="*/ 700453 w 2311850"/>
                <a:gd name="connsiteY24" fmla="*/ 1992887 h 2183503"/>
                <a:gd name="connsiteX25" fmla="*/ 700613 w 2311850"/>
                <a:gd name="connsiteY25" fmla="*/ 1992919 h 2183503"/>
                <a:gd name="connsiteX26" fmla="*/ 1592636 w 2311850"/>
                <a:gd name="connsiteY26" fmla="*/ 1992919 h 2183503"/>
                <a:gd name="connsiteX27" fmla="*/ 1595474 w 2311850"/>
                <a:gd name="connsiteY27" fmla="*/ 1992346 h 2183503"/>
                <a:gd name="connsiteX28" fmla="*/ 1606038 w 2311850"/>
                <a:gd name="connsiteY28" fmla="*/ 1992346 h 2183503"/>
                <a:gd name="connsiteX29" fmla="*/ 1611720 w 2311850"/>
                <a:gd name="connsiteY29" fmla="*/ 1992919 h 2183503"/>
                <a:gd name="connsiteX30" fmla="*/ 1667351 w 2311850"/>
                <a:gd name="connsiteY30" fmla="*/ 1966684 h 2183503"/>
                <a:gd name="connsiteX31" fmla="*/ 1675418 w 2311850"/>
                <a:gd name="connsiteY31" fmla="*/ 1953387 h 2183503"/>
                <a:gd name="connsiteX32" fmla="*/ 1677518 w 2311850"/>
                <a:gd name="connsiteY32" fmla="*/ 1952228 h 2183503"/>
                <a:gd name="connsiteX33" fmla="*/ 1683439 w 2311850"/>
                <a:gd name="connsiteY33" fmla="*/ 1944792 h 2183503"/>
                <a:gd name="connsiteX34" fmla="*/ 2096448 w 2311850"/>
                <a:gd name="connsiteY34" fmla="*/ 1138128 h 2183503"/>
                <a:gd name="connsiteX35" fmla="*/ 2099020 w 2311850"/>
                <a:gd name="connsiteY35" fmla="*/ 1128977 h 2183503"/>
                <a:gd name="connsiteX36" fmla="*/ 2098898 w 2311850"/>
                <a:gd name="connsiteY36" fmla="*/ 1127972 h 2183503"/>
                <a:gd name="connsiteX37" fmla="*/ 2104399 w 2311850"/>
                <a:gd name="connsiteY37" fmla="*/ 1119814 h 2183503"/>
                <a:gd name="connsiteX38" fmla="*/ 2110064 w 2311850"/>
                <a:gd name="connsiteY38" fmla="*/ 1091752 h 2183503"/>
                <a:gd name="connsiteX39" fmla="*/ 2104399 w 2311850"/>
                <a:gd name="connsiteY39" fmla="*/ 1063690 h 2183503"/>
                <a:gd name="connsiteX40" fmla="*/ 2101950 w 2311850"/>
                <a:gd name="connsiteY40" fmla="*/ 1060057 h 2183503"/>
                <a:gd name="connsiteX41" fmla="*/ 2102278 w 2311850"/>
                <a:gd name="connsiteY41" fmla="*/ 1057378 h 2183503"/>
                <a:gd name="connsiteX42" fmla="*/ 2099724 w 2311850"/>
                <a:gd name="connsiteY42" fmla="*/ 1048222 h 2183503"/>
                <a:gd name="connsiteX43" fmla="*/ 1841861 w 2311850"/>
                <a:gd name="connsiteY43" fmla="*/ 542137 h 2183503"/>
                <a:gd name="connsiteX44" fmla="*/ 1841754 w 2311850"/>
                <a:gd name="connsiteY44" fmla="*/ 540756 h 2183503"/>
                <a:gd name="connsiteX45" fmla="*/ 1682652 w 2311850"/>
                <a:gd name="connsiteY45" fmla="*/ 227812 h 2183503"/>
                <a:gd name="connsiteX46" fmla="*/ 1675289 w 2311850"/>
                <a:gd name="connsiteY46" fmla="*/ 221512 h 2183503"/>
                <a:gd name="connsiteX47" fmla="*/ 1672442 w 2311850"/>
                <a:gd name="connsiteY47" fmla="*/ 216820 h 2183503"/>
                <a:gd name="connsiteX48" fmla="*/ 1616811 w 2311850"/>
                <a:gd name="connsiteY48" fmla="*/ 190584 h 2183503"/>
                <a:gd name="connsiteX49" fmla="*/ 1613758 w 2311850"/>
                <a:gd name="connsiteY49" fmla="*/ 190892 h 2183503"/>
                <a:gd name="connsiteX50" fmla="*/ 1611720 w 2311850"/>
                <a:gd name="connsiteY50" fmla="*/ 190584 h 2183503"/>
                <a:gd name="connsiteX51" fmla="*/ 1611399 w 2311850"/>
                <a:gd name="connsiteY51" fmla="*/ 190617 h 2183503"/>
                <a:gd name="connsiteX52" fmla="*/ 1611239 w 2311850"/>
                <a:gd name="connsiteY52" fmla="*/ 190584 h 2183503"/>
                <a:gd name="connsiteX53" fmla="*/ 626857 w 2311850"/>
                <a:gd name="connsiteY53" fmla="*/ 0 h 2183503"/>
                <a:gd name="connsiteX54" fmla="*/ 1707530 w 2311850"/>
                <a:gd name="connsiteY54" fmla="*/ 0 h 2183503"/>
                <a:gd name="connsiteX55" fmla="*/ 1707724 w 2311850"/>
                <a:gd name="connsiteY55" fmla="*/ 39 h 2183503"/>
                <a:gd name="connsiteX56" fmla="*/ 1708113 w 2311850"/>
                <a:gd name="connsiteY56" fmla="*/ 0 h 2183503"/>
                <a:gd name="connsiteX57" fmla="*/ 1710582 w 2311850"/>
                <a:gd name="connsiteY57" fmla="*/ 373 h 2183503"/>
                <a:gd name="connsiteX58" fmla="*/ 1714281 w 2311850"/>
                <a:gd name="connsiteY58" fmla="*/ 0 h 2183503"/>
                <a:gd name="connsiteX59" fmla="*/ 1781677 w 2311850"/>
                <a:gd name="connsiteY59" fmla="*/ 31784 h 2183503"/>
                <a:gd name="connsiteX60" fmla="*/ 1785126 w 2311850"/>
                <a:gd name="connsiteY60" fmla="*/ 37469 h 2183503"/>
                <a:gd name="connsiteX61" fmla="*/ 1794046 w 2311850"/>
                <a:gd name="connsiteY61" fmla="*/ 45101 h 2183503"/>
                <a:gd name="connsiteX62" fmla="*/ 1986796 w 2311850"/>
                <a:gd name="connsiteY62" fmla="*/ 424228 h 2183503"/>
                <a:gd name="connsiteX63" fmla="*/ 1986926 w 2311850"/>
                <a:gd name="connsiteY63" fmla="*/ 425902 h 2183503"/>
                <a:gd name="connsiteX64" fmla="*/ 2299323 w 2311850"/>
                <a:gd name="connsiteY64" fmla="*/ 1039016 h 2183503"/>
                <a:gd name="connsiteX65" fmla="*/ 2302417 w 2311850"/>
                <a:gd name="connsiteY65" fmla="*/ 1050109 h 2183503"/>
                <a:gd name="connsiteX66" fmla="*/ 2302020 w 2311850"/>
                <a:gd name="connsiteY66" fmla="*/ 1053354 h 2183503"/>
                <a:gd name="connsiteX67" fmla="*/ 2304987 w 2311850"/>
                <a:gd name="connsiteY67" fmla="*/ 1057755 h 2183503"/>
                <a:gd name="connsiteX68" fmla="*/ 2311850 w 2311850"/>
                <a:gd name="connsiteY68" fmla="*/ 1091752 h 2183503"/>
                <a:gd name="connsiteX69" fmla="*/ 2304987 w 2311850"/>
                <a:gd name="connsiteY69" fmla="*/ 1125748 h 2183503"/>
                <a:gd name="connsiteX70" fmla="*/ 2298323 w 2311850"/>
                <a:gd name="connsiteY70" fmla="*/ 1135632 h 2183503"/>
                <a:gd name="connsiteX71" fmla="*/ 2298470 w 2311850"/>
                <a:gd name="connsiteY71" fmla="*/ 1136850 h 2183503"/>
                <a:gd name="connsiteX72" fmla="*/ 2295354 w 2311850"/>
                <a:gd name="connsiteY72" fmla="*/ 1147936 h 2183503"/>
                <a:gd name="connsiteX73" fmla="*/ 1795000 w 2311850"/>
                <a:gd name="connsiteY73" fmla="*/ 2125198 h 2183503"/>
                <a:gd name="connsiteX74" fmla="*/ 1787827 w 2311850"/>
                <a:gd name="connsiteY74" fmla="*/ 2134206 h 2183503"/>
                <a:gd name="connsiteX75" fmla="*/ 1785283 w 2311850"/>
                <a:gd name="connsiteY75" fmla="*/ 2135611 h 2183503"/>
                <a:gd name="connsiteX76" fmla="*/ 1775510 w 2311850"/>
                <a:gd name="connsiteY76" fmla="*/ 2151719 h 2183503"/>
                <a:gd name="connsiteX77" fmla="*/ 1708113 w 2311850"/>
                <a:gd name="connsiteY77" fmla="*/ 2183503 h 2183503"/>
                <a:gd name="connsiteX78" fmla="*/ 1701230 w 2311850"/>
                <a:gd name="connsiteY78" fmla="*/ 2182809 h 2183503"/>
                <a:gd name="connsiteX79" fmla="*/ 1688432 w 2311850"/>
                <a:gd name="connsiteY79" fmla="*/ 2182809 h 2183503"/>
                <a:gd name="connsiteX80" fmla="*/ 1684993 w 2311850"/>
                <a:gd name="connsiteY80" fmla="*/ 2183503 h 2183503"/>
                <a:gd name="connsiteX81" fmla="*/ 604320 w 2311850"/>
                <a:gd name="connsiteY81" fmla="*/ 2183503 h 2183503"/>
                <a:gd name="connsiteX82" fmla="*/ 604126 w 2311850"/>
                <a:gd name="connsiteY82" fmla="*/ 2183464 h 2183503"/>
                <a:gd name="connsiteX83" fmla="*/ 603737 w 2311850"/>
                <a:gd name="connsiteY83" fmla="*/ 2183503 h 2183503"/>
                <a:gd name="connsiteX84" fmla="*/ 601268 w 2311850"/>
                <a:gd name="connsiteY84" fmla="*/ 2183130 h 2183503"/>
                <a:gd name="connsiteX85" fmla="*/ 597569 w 2311850"/>
                <a:gd name="connsiteY85" fmla="*/ 2183503 h 2183503"/>
                <a:gd name="connsiteX86" fmla="*/ 517093 w 2311850"/>
                <a:gd name="connsiteY86" fmla="*/ 2130160 h 2183503"/>
                <a:gd name="connsiteX87" fmla="*/ 517058 w 2311850"/>
                <a:gd name="connsiteY87" fmla="*/ 2129987 h 2183503"/>
                <a:gd name="connsiteX88" fmla="*/ 512216 w 2311850"/>
                <a:gd name="connsiteY88" fmla="*/ 2125843 h 2183503"/>
                <a:gd name="connsiteX89" fmla="*/ 359483 w 2311850"/>
                <a:gd name="connsiteY89" fmla="*/ 1825427 h 2183503"/>
                <a:gd name="connsiteX90" fmla="*/ 12527 w 2311850"/>
                <a:gd name="connsiteY90" fmla="*/ 1144487 h 2183503"/>
                <a:gd name="connsiteX91" fmla="*/ 9433 w 2311850"/>
                <a:gd name="connsiteY91" fmla="*/ 1133395 h 2183503"/>
                <a:gd name="connsiteX92" fmla="*/ 9831 w 2311850"/>
                <a:gd name="connsiteY92" fmla="*/ 1130149 h 2183503"/>
                <a:gd name="connsiteX93" fmla="*/ 6864 w 2311850"/>
                <a:gd name="connsiteY93" fmla="*/ 1125748 h 2183503"/>
                <a:gd name="connsiteX94" fmla="*/ 0 w 2311850"/>
                <a:gd name="connsiteY94" fmla="*/ 1091752 h 2183503"/>
                <a:gd name="connsiteX95" fmla="*/ 6864 w 2311850"/>
                <a:gd name="connsiteY95" fmla="*/ 1057755 h 2183503"/>
                <a:gd name="connsiteX96" fmla="*/ 13528 w 2311850"/>
                <a:gd name="connsiteY96" fmla="*/ 1047871 h 2183503"/>
                <a:gd name="connsiteX97" fmla="*/ 13381 w 2311850"/>
                <a:gd name="connsiteY97" fmla="*/ 1046654 h 2183503"/>
                <a:gd name="connsiteX98" fmla="*/ 16496 w 2311850"/>
                <a:gd name="connsiteY98" fmla="*/ 1035568 h 2183503"/>
                <a:gd name="connsiteX99" fmla="*/ 516850 w 2311850"/>
                <a:gd name="connsiteY99" fmla="*/ 58306 h 2183503"/>
                <a:gd name="connsiteX100" fmla="*/ 524023 w 2311850"/>
                <a:gd name="connsiteY100" fmla="*/ 49297 h 2183503"/>
                <a:gd name="connsiteX101" fmla="*/ 526568 w 2311850"/>
                <a:gd name="connsiteY101" fmla="*/ 47892 h 2183503"/>
                <a:gd name="connsiteX102" fmla="*/ 536341 w 2311850"/>
                <a:gd name="connsiteY102" fmla="*/ 31784 h 2183503"/>
                <a:gd name="connsiteX103" fmla="*/ 603737 w 2311850"/>
                <a:gd name="connsiteY103" fmla="*/ 0 h 2183503"/>
                <a:gd name="connsiteX104" fmla="*/ 610620 w 2311850"/>
                <a:gd name="connsiteY104" fmla="*/ 695 h 2183503"/>
                <a:gd name="connsiteX105" fmla="*/ 623418 w 2311850"/>
                <a:gd name="connsiteY105" fmla="*/ 695 h 218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2311850" h="2183503">
                  <a:moveTo>
                    <a:pt x="719215" y="190584"/>
                  </a:moveTo>
                  <a:lnTo>
                    <a:pt x="716377" y="191157"/>
                  </a:lnTo>
                  <a:lnTo>
                    <a:pt x="705813" y="191157"/>
                  </a:lnTo>
                  <a:lnTo>
                    <a:pt x="700131" y="190584"/>
                  </a:lnTo>
                  <a:cubicBezTo>
                    <a:pt x="677735" y="190584"/>
                    <a:pt x="657724" y="200797"/>
                    <a:pt x="644501" y="216819"/>
                  </a:cubicBezTo>
                  <a:lnTo>
                    <a:pt x="636433" y="230116"/>
                  </a:lnTo>
                  <a:lnTo>
                    <a:pt x="634333" y="231275"/>
                  </a:lnTo>
                  <a:cubicBezTo>
                    <a:pt x="631949" y="233272"/>
                    <a:pt x="629919" y="235770"/>
                    <a:pt x="628412" y="238711"/>
                  </a:cubicBezTo>
                  <a:lnTo>
                    <a:pt x="215403" y="1045376"/>
                  </a:lnTo>
                  <a:cubicBezTo>
                    <a:pt x="213897" y="1048318"/>
                    <a:pt x="213059" y="1051425"/>
                    <a:pt x="212832" y="1054526"/>
                  </a:cubicBezTo>
                  <a:lnTo>
                    <a:pt x="212953" y="1055531"/>
                  </a:lnTo>
                  <a:lnTo>
                    <a:pt x="207453" y="1063690"/>
                  </a:lnTo>
                  <a:cubicBezTo>
                    <a:pt x="203804" y="1072315"/>
                    <a:pt x="201787" y="1081798"/>
                    <a:pt x="201787" y="1091752"/>
                  </a:cubicBezTo>
                  <a:cubicBezTo>
                    <a:pt x="201787" y="1101706"/>
                    <a:pt x="203804" y="1111189"/>
                    <a:pt x="207453" y="1119814"/>
                  </a:cubicBezTo>
                  <a:lnTo>
                    <a:pt x="209901" y="1123446"/>
                  </a:lnTo>
                  <a:lnTo>
                    <a:pt x="209573" y="1126125"/>
                  </a:lnTo>
                  <a:cubicBezTo>
                    <a:pt x="209794" y="1129227"/>
                    <a:pt x="210627" y="1132336"/>
                    <a:pt x="212127" y="1135281"/>
                  </a:cubicBezTo>
                  <a:lnTo>
                    <a:pt x="498516" y="1697351"/>
                  </a:lnTo>
                  <a:lnTo>
                    <a:pt x="624587" y="1945325"/>
                  </a:lnTo>
                  <a:lnTo>
                    <a:pt x="628584" y="1948745"/>
                  </a:lnTo>
                  <a:lnTo>
                    <a:pt x="628613" y="1948888"/>
                  </a:lnTo>
                  <a:cubicBezTo>
                    <a:pt x="639557" y="1974763"/>
                    <a:pt x="665178" y="1992919"/>
                    <a:pt x="695040" y="1992919"/>
                  </a:cubicBezTo>
                  <a:lnTo>
                    <a:pt x="698093" y="1992611"/>
                  </a:lnTo>
                  <a:lnTo>
                    <a:pt x="700131" y="1992919"/>
                  </a:lnTo>
                  <a:lnTo>
                    <a:pt x="700453" y="1992887"/>
                  </a:lnTo>
                  <a:lnTo>
                    <a:pt x="700613" y="1992919"/>
                  </a:lnTo>
                  <a:lnTo>
                    <a:pt x="1592636" y="1992919"/>
                  </a:lnTo>
                  <a:lnTo>
                    <a:pt x="1595474" y="1992346"/>
                  </a:lnTo>
                  <a:lnTo>
                    <a:pt x="1606038" y="1992346"/>
                  </a:lnTo>
                  <a:lnTo>
                    <a:pt x="1611720" y="1992919"/>
                  </a:lnTo>
                  <a:cubicBezTo>
                    <a:pt x="1634117" y="1992919"/>
                    <a:pt x="1654128" y="1982706"/>
                    <a:pt x="1667351" y="1966684"/>
                  </a:cubicBezTo>
                  <a:lnTo>
                    <a:pt x="1675418" y="1953387"/>
                  </a:lnTo>
                  <a:lnTo>
                    <a:pt x="1677518" y="1952228"/>
                  </a:lnTo>
                  <a:cubicBezTo>
                    <a:pt x="1679902" y="1950231"/>
                    <a:pt x="1681933" y="1947733"/>
                    <a:pt x="1683439" y="1944792"/>
                  </a:cubicBezTo>
                  <a:lnTo>
                    <a:pt x="2096448" y="1138128"/>
                  </a:lnTo>
                  <a:cubicBezTo>
                    <a:pt x="2097954" y="1135186"/>
                    <a:pt x="2098792" y="1132078"/>
                    <a:pt x="2099020" y="1128977"/>
                  </a:cubicBezTo>
                  <a:lnTo>
                    <a:pt x="2098898" y="1127972"/>
                  </a:lnTo>
                  <a:lnTo>
                    <a:pt x="2104399" y="1119814"/>
                  </a:lnTo>
                  <a:cubicBezTo>
                    <a:pt x="2108047" y="1111189"/>
                    <a:pt x="2110064" y="1101705"/>
                    <a:pt x="2110064" y="1091752"/>
                  </a:cubicBezTo>
                  <a:cubicBezTo>
                    <a:pt x="2110064" y="1081798"/>
                    <a:pt x="2108047" y="1072315"/>
                    <a:pt x="2104399" y="1063690"/>
                  </a:cubicBezTo>
                  <a:lnTo>
                    <a:pt x="2101950" y="1060057"/>
                  </a:lnTo>
                  <a:lnTo>
                    <a:pt x="2102278" y="1057378"/>
                  </a:lnTo>
                  <a:cubicBezTo>
                    <a:pt x="2102057" y="1054277"/>
                    <a:pt x="2101225" y="1051167"/>
                    <a:pt x="2099724" y="1048222"/>
                  </a:cubicBezTo>
                  <a:lnTo>
                    <a:pt x="1841861" y="542137"/>
                  </a:lnTo>
                  <a:lnTo>
                    <a:pt x="1841754" y="540756"/>
                  </a:lnTo>
                  <a:lnTo>
                    <a:pt x="1682652" y="227812"/>
                  </a:lnTo>
                  <a:lnTo>
                    <a:pt x="1675289" y="221512"/>
                  </a:lnTo>
                  <a:lnTo>
                    <a:pt x="1672442" y="216820"/>
                  </a:lnTo>
                  <a:cubicBezTo>
                    <a:pt x="1659219" y="200797"/>
                    <a:pt x="1639208" y="190584"/>
                    <a:pt x="1616811" y="190584"/>
                  </a:cubicBezTo>
                  <a:lnTo>
                    <a:pt x="1613758" y="190892"/>
                  </a:lnTo>
                  <a:lnTo>
                    <a:pt x="1611720" y="190584"/>
                  </a:lnTo>
                  <a:lnTo>
                    <a:pt x="1611399" y="190617"/>
                  </a:lnTo>
                  <a:lnTo>
                    <a:pt x="1611239" y="190584"/>
                  </a:lnTo>
                  <a:close/>
                  <a:moveTo>
                    <a:pt x="626857" y="0"/>
                  </a:moveTo>
                  <a:lnTo>
                    <a:pt x="1707530" y="0"/>
                  </a:lnTo>
                  <a:lnTo>
                    <a:pt x="1707724" y="39"/>
                  </a:lnTo>
                  <a:lnTo>
                    <a:pt x="1708113" y="0"/>
                  </a:lnTo>
                  <a:lnTo>
                    <a:pt x="1710582" y="373"/>
                  </a:lnTo>
                  <a:lnTo>
                    <a:pt x="1714281" y="0"/>
                  </a:lnTo>
                  <a:cubicBezTo>
                    <a:pt x="1741414" y="0"/>
                    <a:pt x="1765657" y="12373"/>
                    <a:pt x="1781677" y="31784"/>
                  </a:cubicBezTo>
                  <a:lnTo>
                    <a:pt x="1785126" y="37469"/>
                  </a:lnTo>
                  <a:lnTo>
                    <a:pt x="1794046" y="45101"/>
                  </a:lnTo>
                  <a:lnTo>
                    <a:pt x="1986796" y="424228"/>
                  </a:lnTo>
                  <a:lnTo>
                    <a:pt x="1986926" y="425902"/>
                  </a:lnTo>
                  <a:lnTo>
                    <a:pt x="2299323" y="1039016"/>
                  </a:lnTo>
                  <a:cubicBezTo>
                    <a:pt x="2301141" y="1042584"/>
                    <a:pt x="2302150" y="1046351"/>
                    <a:pt x="2302417" y="1050109"/>
                  </a:cubicBezTo>
                  <a:lnTo>
                    <a:pt x="2302020" y="1053354"/>
                  </a:lnTo>
                  <a:lnTo>
                    <a:pt x="2304987" y="1057755"/>
                  </a:lnTo>
                  <a:cubicBezTo>
                    <a:pt x="2309406" y="1068204"/>
                    <a:pt x="2311850" y="1079692"/>
                    <a:pt x="2311850" y="1091752"/>
                  </a:cubicBezTo>
                  <a:cubicBezTo>
                    <a:pt x="2311850" y="1103810"/>
                    <a:pt x="2309406" y="1115299"/>
                    <a:pt x="2304987" y="1125748"/>
                  </a:cubicBezTo>
                  <a:lnTo>
                    <a:pt x="2298323" y="1135632"/>
                  </a:lnTo>
                  <a:lnTo>
                    <a:pt x="2298470" y="1136850"/>
                  </a:lnTo>
                  <a:cubicBezTo>
                    <a:pt x="2298195" y="1140607"/>
                    <a:pt x="2297179" y="1144372"/>
                    <a:pt x="2295354" y="1147936"/>
                  </a:cubicBezTo>
                  <a:lnTo>
                    <a:pt x="1795000" y="2125198"/>
                  </a:lnTo>
                  <a:cubicBezTo>
                    <a:pt x="1793175" y="2128761"/>
                    <a:pt x="1790715" y="2131787"/>
                    <a:pt x="1787827" y="2134206"/>
                  </a:cubicBezTo>
                  <a:lnTo>
                    <a:pt x="1785283" y="2135611"/>
                  </a:lnTo>
                  <a:lnTo>
                    <a:pt x="1775510" y="2151719"/>
                  </a:lnTo>
                  <a:cubicBezTo>
                    <a:pt x="1759490" y="2171130"/>
                    <a:pt x="1735247" y="2183503"/>
                    <a:pt x="1708113" y="2183503"/>
                  </a:cubicBezTo>
                  <a:lnTo>
                    <a:pt x="1701230" y="2182809"/>
                  </a:lnTo>
                  <a:lnTo>
                    <a:pt x="1688432" y="2182809"/>
                  </a:lnTo>
                  <a:lnTo>
                    <a:pt x="1684993" y="2183503"/>
                  </a:lnTo>
                  <a:lnTo>
                    <a:pt x="604320" y="2183503"/>
                  </a:lnTo>
                  <a:lnTo>
                    <a:pt x="604126" y="2183464"/>
                  </a:lnTo>
                  <a:lnTo>
                    <a:pt x="603737" y="2183503"/>
                  </a:lnTo>
                  <a:lnTo>
                    <a:pt x="601268" y="2183130"/>
                  </a:lnTo>
                  <a:lnTo>
                    <a:pt x="597569" y="2183503"/>
                  </a:lnTo>
                  <a:cubicBezTo>
                    <a:pt x="561392" y="2183503"/>
                    <a:pt x="530352" y="2161507"/>
                    <a:pt x="517093" y="2130160"/>
                  </a:cubicBezTo>
                  <a:lnTo>
                    <a:pt x="517058" y="2129987"/>
                  </a:lnTo>
                  <a:lnTo>
                    <a:pt x="512216" y="2125843"/>
                  </a:lnTo>
                  <a:lnTo>
                    <a:pt x="359483" y="1825427"/>
                  </a:lnTo>
                  <a:lnTo>
                    <a:pt x="12527" y="1144487"/>
                  </a:lnTo>
                  <a:cubicBezTo>
                    <a:pt x="10709" y="1140920"/>
                    <a:pt x="9700" y="1137153"/>
                    <a:pt x="9433" y="1133395"/>
                  </a:cubicBezTo>
                  <a:lnTo>
                    <a:pt x="9831" y="1130149"/>
                  </a:lnTo>
                  <a:lnTo>
                    <a:pt x="6864" y="1125748"/>
                  </a:lnTo>
                  <a:cubicBezTo>
                    <a:pt x="2444" y="1115299"/>
                    <a:pt x="0" y="1103811"/>
                    <a:pt x="0" y="1091752"/>
                  </a:cubicBezTo>
                  <a:cubicBezTo>
                    <a:pt x="0" y="1079693"/>
                    <a:pt x="2444" y="1068204"/>
                    <a:pt x="6864" y="1057755"/>
                  </a:cubicBezTo>
                  <a:lnTo>
                    <a:pt x="13528" y="1047871"/>
                  </a:lnTo>
                  <a:lnTo>
                    <a:pt x="13381" y="1046654"/>
                  </a:lnTo>
                  <a:cubicBezTo>
                    <a:pt x="13656" y="1042897"/>
                    <a:pt x="14672" y="1039132"/>
                    <a:pt x="16496" y="1035568"/>
                  </a:cubicBezTo>
                  <a:lnTo>
                    <a:pt x="516850" y="58306"/>
                  </a:lnTo>
                  <a:cubicBezTo>
                    <a:pt x="518675" y="54742"/>
                    <a:pt x="521136" y="51716"/>
                    <a:pt x="524023" y="49297"/>
                  </a:cubicBezTo>
                  <a:lnTo>
                    <a:pt x="526568" y="47892"/>
                  </a:lnTo>
                  <a:lnTo>
                    <a:pt x="536341" y="31784"/>
                  </a:lnTo>
                  <a:cubicBezTo>
                    <a:pt x="552361" y="12373"/>
                    <a:pt x="576604" y="0"/>
                    <a:pt x="603737" y="0"/>
                  </a:cubicBezTo>
                  <a:lnTo>
                    <a:pt x="610620" y="695"/>
                  </a:lnTo>
                  <a:lnTo>
                    <a:pt x="623418" y="69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6" name="Text Box 1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B229BE42-2413-4702-877F-5BD50AC3F2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987" y="2071763"/>
              <a:ext cx="1554480" cy="1561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0960" tIns="30480" rIns="60960" bIns="3048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dirty="0" smtClean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王    迪</a:t>
              </a:r>
              <a:endParaRPr lang="en-US" altLang="zh-CN" sz="20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/>
              <a:endParaRPr lang="en-US" sz="8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骨鱼科技</a:t>
              </a:r>
              <a:endParaRPr lang="en-US" altLang="zh-CN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CMO</a:t>
              </a:r>
              <a:endParaRPr 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800456" y="4406558"/>
            <a:ext cx="1548815" cy="1462830"/>
            <a:chOff x="1336494" y="1647502"/>
            <a:chExt cx="2311850" cy="2183503"/>
          </a:xfrm>
          <a:effectLst/>
        </p:grpSpPr>
        <p:sp>
          <p:nvSpPr>
            <p:cNvPr id="61" name="Freeform: Shape 3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283A9D04-E33A-439C-80A1-7A9781E8A5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86579" y="1789253"/>
              <a:ext cx="2011680" cy="1900000"/>
            </a:xfrm>
            <a:custGeom>
              <a:avLst/>
              <a:gdLst>
                <a:gd name="connsiteX0" fmla="*/ 1462942 w 5395334"/>
                <a:gd name="connsiteY0" fmla="*/ 0 h 5095799"/>
                <a:gd name="connsiteX1" fmla="*/ 3984988 w 5395334"/>
                <a:gd name="connsiteY1" fmla="*/ 0 h 5095799"/>
                <a:gd name="connsiteX2" fmla="*/ 3985441 w 5395334"/>
                <a:gd name="connsiteY2" fmla="*/ 92 h 5095799"/>
                <a:gd name="connsiteX3" fmla="*/ 3986349 w 5395334"/>
                <a:gd name="connsiteY3" fmla="*/ 0 h 5095799"/>
                <a:gd name="connsiteX4" fmla="*/ 3992111 w 5395334"/>
                <a:gd name="connsiteY4" fmla="*/ 871 h 5095799"/>
                <a:gd name="connsiteX5" fmla="*/ 4000743 w 5395334"/>
                <a:gd name="connsiteY5" fmla="*/ 1 h 5095799"/>
                <a:gd name="connsiteX6" fmla="*/ 4158030 w 5395334"/>
                <a:gd name="connsiteY6" fmla="*/ 74177 h 5095799"/>
                <a:gd name="connsiteX7" fmla="*/ 4166080 w 5395334"/>
                <a:gd name="connsiteY7" fmla="*/ 87444 h 5095799"/>
                <a:gd name="connsiteX8" fmla="*/ 4186897 w 5395334"/>
                <a:gd name="connsiteY8" fmla="*/ 105256 h 5095799"/>
                <a:gd name="connsiteX9" fmla="*/ 4636731 w 5395334"/>
                <a:gd name="connsiteY9" fmla="*/ 990052 h 5095799"/>
                <a:gd name="connsiteX10" fmla="*/ 4637035 w 5395334"/>
                <a:gd name="connsiteY10" fmla="*/ 993958 h 5095799"/>
                <a:gd name="connsiteX11" fmla="*/ 5366099 w 5395334"/>
                <a:gd name="connsiteY11" fmla="*/ 2424827 h 5095799"/>
                <a:gd name="connsiteX12" fmla="*/ 5373320 w 5395334"/>
                <a:gd name="connsiteY12" fmla="*/ 2450714 h 5095799"/>
                <a:gd name="connsiteX13" fmla="*/ 5372392 w 5395334"/>
                <a:gd name="connsiteY13" fmla="*/ 2458289 h 5095799"/>
                <a:gd name="connsiteX14" fmla="*/ 5379316 w 5395334"/>
                <a:gd name="connsiteY14" fmla="*/ 2468559 h 5095799"/>
                <a:gd name="connsiteX15" fmla="*/ 5395334 w 5395334"/>
                <a:gd name="connsiteY15" fmla="*/ 2547900 h 5095799"/>
                <a:gd name="connsiteX16" fmla="*/ 5379316 w 5395334"/>
                <a:gd name="connsiteY16" fmla="*/ 2627240 h 5095799"/>
                <a:gd name="connsiteX17" fmla="*/ 5363764 w 5395334"/>
                <a:gd name="connsiteY17" fmla="*/ 2650306 h 5095799"/>
                <a:gd name="connsiteX18" fmla="*/ 5364107 w 5395334"/>
                <a:gd name="connsiteY18" fmla="*/ 2653148 h 5095799"/>
                <a:gd name="connsiteX19" fmla="*/ 5356836 w 5395334"/>
                <a:gd name="connsiteY19" fmla="*/ 2679021 h 5095799"/>
                <a:gd name="connsiteX20" fmla="*/ 4189123 w 5395334"/>
                <a:gd name="connsiteY20" fmla="*/ 4959727 h 5095799"/>
                <a:gd name="connsiteX21" fmla="*/ 4172383 w 5395334"/>
                <a:gd name="connsiteY21" fmla="*/ 4980751 h 5095799"/>
                <a:gd name="connsiteX22" fmla="*/ 4166445 w 5395334"/>
                <a:gd name="connsiteY22" fmla="*/ 4984029 h 5095799"/>
                <a:gd name="connsiteX23" fmla="*/ 4143637 w 5395334"/>
                <a:gd name="connsiteY23" fmla="*/ 5021623 h 5095799"/>
                <a:gd name="connsiteX24" fmla="*/ 3986349 w 5395334"/>
                <a:gd name="connsiteY24" fmla="*/ 5095798 h 5095799"/>
                <a:gd name="connsiteX25" fmla="*/ 3970285 w 5395334"/>
                <a:gd name="connsiteY25" fmla="*/ 5094179 h 5095799"/>
                <a:gd name="connsiteX26" fmla="*/ 3940417 w 5395334"/>
                <a:gd name="connsiteY26" fmla="*/ 5094179 h 5095799"/>
                <a:gd name="connsiteX27" fmla="*/ 3932392 w 5395334"/>
                <a:gd name="connsiteY27" fmla="*/ 5095799 h 5095799"/>
                <a:gd name="connsiteX28" fmla="*/ 1410346 w 5395334"/>
                <a:gd name="connsiteY28" fmla="*/ 5095799 h 5095799"/>
                <a:gd name="connsiteX29" fmla="*/ 1409893 w 5395334"/>
                <a:gd name="connsiteY29" fmla="*/ 5095708 h 5095799"/>
                <a:gd name="connsiteX30" fmla="*/ 1408985 w 5395334"/>
                <a:gd name="connsiteY30" fmla="*/ 5095799 h 5095799"/>
                <a:gd name="connsiteX31" fmla="*/ 1403223 w 5395334"/>
                <a:gd name="connsiteY31" fmla="*/ 5094928 h 5095799"/>
                <a:gd name="connsiteX32" fmla="*/ 1394591 w 5395334"/>
                <a:gd name="connsiteY32" fmla="*/ 5095798 h 5095799"/>
                <a:gd name="connsiteX33" fmla="*/ 1206778 w 5395334"/>
                <a:gd name="connsiteY33" fmla="*/ 4971308 h 5095799"/>
                <a:gd name="connsiteX34" fmla="*/ 1206697 w 5395334"/>
                <a:gd name="connsiteY34" fmla="*/ 4970904 h 5095799"/>
                <a:gd name="connsiteX35" fmla="*/ 1195395 w 5395334"/>
                <a:gd name="connsiteY35" fmla="*/ 4961234 h 5095799"/>
                <a:gd name="connsiteX36" fmla="*/ 838951 w 5395334"/>
                <a:gd name="connsiteY36" fmla="*/ 4260131 h 5095799"/>
                <a:gd name="connsiteX37" fmla="*/ 29235 w 5395334"/>
                <a:gd name="connsiteY37" fmla="*/ 2670972 h 5095799"/>
                <a:gd name="connsiteX38" fmla="*/ 22014 w 5395334"/>
                <a:gd name="connsiteY38" fmla="*/ 2645085 h 5095799"/>
                <a:gd name="connsiteX39" fmla="*/ 22942 w 5395334"/>
                <a:gd name="connsiteY39" fmla="*/ 2637511 h 5095799"/>
                <a:gd name="connsiteX40" fmla="*/ 16019 w 5395334"/>
                <a:gd name="connsiteY40" fmla="*/ 2627240 h 5095799"/>
                <a:gd name="connsiteX41" fmla="*/ 0 w 5395334"/>
                <a:gd name="connsiteY41" fmla="*/ 2547900 h 5095799"/>
                <a:gd name="connsiteX42" fmla="*/ 16019 w 5395334"/>
                <a:gd name="connsiteY42" fmla="*/ 2468559 h 5095799"/>
                <a:gd name="connsiteX43" fmla="*/ 31570 w 5395334"/>
                <a:gd name="connsiteY43" fmla="*/ 2445493 h 5095799"/>
                <a:gd name="connsiteX44" fmla="*/ 31227 w 5395334"/>
                <a:gd name="connsiteY44" fmla="*/ 2442651 h 5095799"/>
                <a:gd name="connsiteX45" fmla="*/ 38498 w 5395334"/>
                <a:gd name="connsiteY45" fmla="*/ 2416779 h 5095799"/>
                <a:gd name="connsiteX46" fmla="*/ 1206211 w 5395334"/>
                <a:gd name="connsiteY46" fmla="*/ 136072 h 5095799"/>
                <a:gd name="connsiteX47" fmla="*/ 1222951 w 5395334"/>
                <a:gd name="connsiteY47" fmla="*/ 115048 h 5095799"/>
                <a:gd name="connsiteX48" fmla="*/ 1228889 w 5395334"/>
                <a:gd name="connsiteY48" fmla="*/ 111770 h 5095799"/>
                <a:gd name="connsiteX49" fmla="*/ 1251698 w 5395334"/>
                <a:gd name="connsiteY49" fmla="*/ 74176 h 5095799"/>
                <a:gd name="connsiteX50" fmla="*/ 1408985 w 5395334"/>
                <a:gd name="connsiteY50" fmla="*/ 1 h 5095799"/>
                <a:gd name="connsiteX51" fmla="*/ 1425049 w 5395334"/>
                <a:gd name="connsiteY51" fmla="*/ 1621 h 5095799"/>
                <a:gd name="connsiteX52" fmla="*/ 1454917 w 5395334"/>
                <a:gd name="connsiteY52" fmla="*/ 1621 h 5095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5395334" h="5095799">
                  <a:moveTo>
                    <a:pt x="1462942" y="0"/>
                  </a:moveTo>
                  <a:lnTo>
                    <a:pt x="3984988" y="0"/>
                  </a:lnTo>
                  <a:lnTo>
                    <a:pt x="3985441" y="92"/>
                  </a:lnTo>
                  <a:lnTo>
                    <a:pt x="3986349" y="0"/>
                  </a:lnTo>
                  <a:lnTo>
                    <a:pt x="3992111" y="871"/>
                  </a:lnTo>
                  <a:lnTo>
                    <a:pt x="4000743" y="1"/>
                  </a:lnTo>
                  <a:cubicBezTo>
                    <a:pt x="4064066" y="1"/>
                    <a:pt x="4120644" y="28876"/>
                    <a:pt x="4158030" y="74177"/>
                  </a:cubicBezTo>
                  <a:lnTo>
                    <a:pt x="4166080" y="87444"/>
                  </a:lnTo>
                  <a:lnTo>
                    <a:pt x="4186897" y="105256"/>
                  </a:lnTo>
                  <a:lnTo>
                    <a:pt x="4636731" y="990052"/>
                  </a:lnTo>
                  <a:lnTo>
                    <a:pt x="4637035" y="993958"/>
                  </a:lnTo>
                  <a:lnTo>
                    <a:pt x="5366099" y="2424827"/>
                  </a:lnTo>
                  <a:cubicBezTo>
                    <a:pt x="5370342" y="2433153"/>
                    <a:pt x="5372696" y="2441945"/>
                    <a:pt x="5373320" y="2450714"/>
                  </a:cubicBezTo>
                  <a:lnTo>
                    <a:pt x="5372392" y="2458289"/>
                  </a:lnTo>
                  <a:lnTo>
                    <a:pt x="5379316" y="2468559"/>
                  </a:lnTo>
                  <a:cubicBezTo>
                    <a:pt x="5389631" y="2492945"/>
                    <a:pt x="5395334" y="2519756"/>
                    <a:pt x="5395334" y="2547900"/>
                  </a:cubicBezTo>
                  <a:cubicBezTo>
                    <a:pt x="5395334" y="2576042"/>
                    <a:pt x="5389631" y="2602854"/>
                    <a:pt x="5379316" y="2627240"/>
                  </a:cubicBezTo>
                  <a:lnTo>
                    <a:pt x="5363764" y="2650306"/>
                  </a:lnTo>
                  <a:lnTo>
                    <a:pt x="5364107" y="2653148"/>
                  </a:lnTo>
                  <a:cubicBezTo>
                    <a:pt x="5363465" y="2661916"/>
                    <a:pt x="5361095" y="2670703"/>
                    <a:pt x="5356836" y="2679021"/>
                  </a:cubicBezTo>
                  <a:lnTo>
                    <a:pt x="4189123" y="4959727"/>
                  </a:lnTo>
                  <a:cubicBezTo>
                    <a:pt x="4184864" y="4968044"/>
                    <a:pt x="4179122" y="4975105"/>
                    <a:pt x="4172383" y="4980751"/>
                  </a:cubicBezTo>
                  <a:lnTo>
                    <a:pt x="4166445" y="4984029"/>
                  </a:lnTo>
                  <a:lnTo>
                    <a:pt x="4143637" y="5021623"/>
                  </a:lnTo>
                  <a:cubicBezTo>
                    <a:pt x="4106251" y="5066924"/>
                    <a:pt x="4049673" y="5095798"/>
                    <a:pt x="3986349" y="5095798"/>
                  </a:cubicBezTo>
                  <a:lnTo>
                    <a:pt x="3970285" y="5094179"/>
                  </a:lnTo>
                  <a:lnTo>
                    <a:pt x="3940417" y="5094179"/>
                  </a:lnTo>
                  <a:lnTo>
                    <a:pt x="3932392" y="5095799"/>
                  </a:lnTo>
                  <a:lnTo>
                    <a:pt x="1410346" y="5095799"/>
                  </a:lnTo>
                  <a:lnTo>
                    <a:pt x="1409893" y="5095708"/>
                  </a:lnTo>
                  <a:lnTo>
                    <a:pt x="1408985" y="5095799"/>
                  </a:lnTo>
                  <a:lnTo>
                    <a:pt x="1403223" y="5094928"/>
                  </a:lnTo>
                  <a:lnTo>
                    <a:pt x="1394591" y="5095798"/>
                  </a:lnTo>
                  <a:cubicBezTo>
                    <a:pt x="1310161" y="5095798"/>
                    <a:pt x="1237720" y="5044466"/>
                    <a:pt x="1206778" y="4971308"/>
                  </a:cubicBezTo>
                  <a:lnTo>
                    <a:pt x="1206697" y="4970904"/>
                  </a:lnTo>
                  <a:lnTo>
                    <a:pt x="1195395" y="4961234"/>
                  </a:lnTo>
                  <a:lnTo>
                    <a:pt x="838951" y="4260131"/>
                  </a:lnTo>
                  <a:lnTo>
                    <a:pt x="29235" y="2670972"/>
                  </a:lnTo>
                  <a:cubicBezTo>
                    <a:pt x="24992" y="2662646"/>
                    <a:pt x="22638" y="2653855"/>
                    <a:pt x="22014" y="2645085"/>
                  </a:cubicBezTo>
                  <a:lnTo>
                    <a:pt x="22942" y="2637511"/>
                  </a:lnTo>
                  <a:lnTo>
                    <a:pt x="16019" y="2627240"/>
                  </a:lnTo>
                  <a:cubicBezTo>
                    <a:pt x="5703" y="2602854"/>
                    <a:pt x="0" y="2576044"/>
                    <a:pt x="0" y="2547900"/>
                  </a:cubicBezTo>
                  <a:cubicBezTo>
                    <a:pt x="0" y="2519757"/>
                    <a:pt x="5703" y="2492945"/>
                    <a:pt x="16019" y="2468559"/>
                  </a:cubicBezTo>
                  <a:lnTo>
                    <a:pt x="31570" y="2445493"/>
                  </a:lnTo>
                  <a:lnTo>
                    <a:pt x="31227" y="2442651"/>
                  </a:lnTo>
                  <a:cubicBezTo>
                    <a:pt x="31869" y="2433883"/>
                    <a:pt x="34240" y="2425097"/>
                    <a:pt x="38498" y="2416779"/>
                  </a:cubicBezTo>
                  <a:lnTo>
                    <a:pt x="1206211" y="136072"/>
                  </a:lnTo>
                  <a:cubicBezTo>
                    <a:pt x="1210470" y="127755"/>
                    <a:pt x="1216212" y="120694"/>
                    <a:pt x="1222951" y="115048"/>
                  </a:cubicBezTo>
                  <a:lnTo>
                    <a:pt x="1228889" y="111770"/>
                  </a:lnTo>
                  <a:lnTo>
                    <a:pt x="1251698" y="74176"/>
                  </a:lnTo>
                  <a:cubicBezTo>
                    <a:pt x="1289084" y="28876"/>
                    <a:pt x="1345662" y="1"/>
                    <a:pt x="1408985" y="1"/>
                  </a:cubicBezTo>
                  <a:lnTo>
                    <a:pt x="1425049" y="1621"/>
                  </a:lnTo>
                  <a:lnTo>
                    <a:pt x="1454917" y="162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solidFill>
                <a:schemeClr val="bg1">
                  <a:alpha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2" name="Freeform: Shape 4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84517E22-53F6-41C6-8EED-7FDB159022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36494" y="1647502"/>
              <a:ext cx="2311850" cy="2183503"/>
            </a:xfrm>
            <a:custGeom>
              <a:avLst/>
              <a:gdLst>
                <a:gd name="connsiteX0" fmla="*/ 719215 w 2311850"/>
                <a:gd name="connsiteY0" fmla="*/ 190584 h 2183503"/>
                <a:gd name="connsiteX1" fmla="*/ 716377 w 2311850"/>
                <a:gd name="connsiteY1" fmla="*/ 191157 h 2183503"/>
                <a:gd name="connsiteX2" fmla="*/ 705813 w 2311850"/>
                <a:gd name="connsiteY2" fmla="*/ 191157 h 2183503"/>
                <a:gd name="connsiteX3" fmla="*/ 700131 w 2311850"/>
                <a:gd name="connsiteY3" fmla="*/ 190584 h 2183503"/>
                <a:gd name="connsiteX4" fmla="*/ 644501 w 2311850"/>
                <a:gd name="connsiteY4" fmla="*/ 216819 h 2183503"/>
                <a:gd name="connsiteX5" fmla="*/ 636433 w 2311850"/>
                <a:gd name="connsiteY5" fmla="*/ 230116 h 2183503"/>
                <a:gd name="connsiteX6" fmla="*/ 634333 w 2311850"/>
                <a:gd name="connsiteY6" fmla="*/ 231275 h 2183503"/>
                <a:gd name="connsiteX7" fmla="*/ 628412 w 2311850"/>
                <a:gd name="connsiteY7" fmla="*/ 238711 h 2183503"/>
                <a:gd name="connsiteX8" fmla="*/ 215403 w 2311850"/>
                <a:gd name="connsiteY8" fmla="*/ 1045376 h 2183503"/>
                <a:gd name="connsiteX9" fmla="*/ 212832 w 2311850"/>
                <a:gd name="connsiteY9" fmla="*/ 1054526 h 2183503"/>
                <a:gd name="connsiteX10" fmla="*/ 212953 w 2311850"/>
                <a:gd name="connsiteY10" fmla="*/ 1055531 h 2183503"/>
                <a:gd name="connsiteX11" fmla="*/ 207453 w 2311850"/>
                <a:gd name="connsiteY11" fmla="*/ 1063690 h 2183503"/>
                <a:gd name="connsiteX12" fmla="*/ 201787 w 2311850"/>
                <a:gd name="connsiteY12" fmla="*/ 1091752 h 2183503"/>
                <a:gd name="connsiteX13" fmla="*/ 207453 w 2311850"/>
                <a:gd name="connsiteY13" fmla="*/ 1119814 h 2183503"/>
                <a:gd name="connsiteX14" fmla="*/ 209901 w 2311850"/>
                <a:gd name="connsiteY14" fmla="*/ 1123446 h 2183503"/>
                <a:gd name="connsiteX15" fmla="*/ 209573 w 2311850"/>
                <a:gd name="connsiteY15" fmla="*/ 1126125 h 2183503"/>
                <a:gd name="connsiteX16" fmla="*/ 212127 w 2311850"/>
                <a:gd name="connsiteY16" fmla="*/ 1135281 h 2183503"/>
                <a:gd name="connsiteX17" fmla="*/ 498516 w 2311850"/>
                <a:gd name="connsiteY17" fmla="*/ 1697351 h 2183503"/>
                <a:gd name="connsiteX18" fmla="*/ 624587 w 2311850"/>
                <a:gd name="connsiteY18" fmla="*/ 1945325 h 2183503"/>
                <a:gd name="connsiteX19" fmla="*/ 628584 w 2311850"/>
                <a:gd name="connsiteY19" fmla="*/ 1948745 h 2183503"/>
                <a:gd name="connsiteX20" fmla="*/ 628613 w 2311850"/>
                <a:gd name="connsiteY20" fmla="*/ 1948888 h 2183503"/>
                <a:gd name="connsiteX21" fmla="*/ 695040 w 2311850"/>
                <a:gd name="connsiteY21" fmla="*/ 1992919 h 2183503"/>
                <a:gd name="connsiteX22" fmla="*/ 698093 w 2311850"/>
                <a:gd name="connsiteY22" fmla="*/ 1992611 h 2183503"/>
                <a:gd name="connsiteX23" fmla="*/ 700131 w 2311850"/>
                <a:gd name="connsiteY23" fmla="*/ 1992919 h 2183503"/>
                <a:gd name="connsiteX24" fmla="*/ 700453 w 2311850"/>
                <a:gd name="connsiteY24" fmla="*/ 1992887 h 2183503"/>
                <a:gd name="connsiteX25" fmla="*/ 700613 w 2311850"/>
                <a:gd name="connsiteY25" fmla="*/ 1992919 h 2183503"/>
                <a:gd name="connsiteX26" fmla="*/ 1592636 w 2311850"/>
                <a:gd name="connsiteY26" fmla="*/ 1992919 h 2183503"/>
                <a:gd name="connsiteX27" fmla="*/ 1595474 w 2311850"/>
                <a:gd name="connsiteY27" fmla="*/ 1992346 h 2183503"/>
                <a:gd name="connsiteX28" fmla="*/ 1606038 w 2311850"/>
                <a:gd name="connsiteY28" fmla="*/ 1992346 h 2183503"/>
                <a:gd name="connsiteX29" fmla="*/ 1611720 w 2311850"/>
                <a:gd name="connsiteY29" fmla="*/ 1992919 h 2183503"/>
                <a:gd name="connsiteX30" fmla="*/ 1667351 w 2311850"/>
                <a:gd name="connsiteY30" fmla="*/ 1966684 h 2183503"/>
                <a:gd name="connsiteX31" fmla="*/ 1675418 w 2311850"/>
                <a:gd name="connsiteY31" fmla="*/ 1953387 h 2183503"/>
                <a:gd name="connsiteX32" fmla="*/ 1677518 w 2311850"/>
                <a:gd name="connsiteY32" fmla="*/ 1952228 h 2183503"/>
                <a:gd name="connsiteX33" fmla="*/ 1683439 w 2311850"/>
                <a:gd name="connsiteY33" fmla="*/ 1944792 h 2183503"/>
                <a:gd name="connsiteX34" fmla="*/ 2096448 w 2311850"/>
                <a:gd name="connsiteY34" fmla="*/ 1138128 h 2183503"/>
                <a:gd name="connsiteX35" fmla="*/ 2099020 w 2311850"/>
                <a:gd name="connsiteY35" fmla="*/ 1128977 h 2183503"/>
                <a:gd name="connsiteX36" fmla="*/ 2098898 w 2311850"/>
                <a:gd name="connsiteY36" fmla="*/ 1127972 h 2183503"/>
                <a:gd name="connsiteX37" fmla="*/ 2104399 w 2311850"/>
                <a:gd name="connsiteY37" fmla="*/ 1119814 h 2183503"/>
                <a:gd name="connsiteX38" fmla="*/ 2110064 w 2311850"/>
                <a:gd name="connsiteY38" fmla="*/ 1091752 h 2183503"/>
                <a:gd name="connsiteX39" fmla="*/ 2104399 w 2311850"/>
                <a:gd name="connsiteY39" fmla="*/ 1063690 h 2183503"/>
                <a:gd name="connsiteX40" fmla="*/ 2101950 w 2311850"/>
                <a:gd name="connsiteY40" fmla="*/ 1060057 h 2183503"/>
                <a:gd name="connsiteX41" fmla="*/ 2102278 w 2311850"/>
                <a:gd name="connsiteY41" fmla="*/ 1057378 h 2183503"/>
                <a:gd name="connsiteX42" fmla="*/ 2099724 w 2311850"/>
                <a:gd name="connsiteY42" fmla="*/ 1048222 h 2183503"/>
                <a:gd name="connsiteX43" fmla="*/ 1841861 w 2311850"/>
                <a:gd name="connsiteY43" fmla="*/ 542137 h 2183503"/>
                <a:gd name="connsiteX44" fmla="*/ 1841754 w 2311850"/>
                <a:gd name="connsiteY44" fmla="*/ 540756 h 2183503"/>
                <a:gd name="connsiteX45" fmla="*/ 1682652 w 2311850"/>
                <a:gd name="connsiteY45" fmla="*/ 227812 h 2183503"/>
                <a:gd name="connsiteX46" fmla="*/ 1675289 w 2311850"/>
                <a:gd name="connsiteY46" fmla="*/ 221512 h 2183503"/>
                <a:gd name="connsiteX47" fmla="*/ 1672442 w 2311850"/>
                <a:gd name="connsiteY47" fmla="*/ 216820 h 2183503"/>
                <a:gd name="connsiteX48" fmla="*/ 1616811 w 2311850"/>
                <a:gd name="connsiteY48" fmla="*/ 190584 h 2183503"/>
                <a:gd name="connsiteX49" fmla="*/ 1613758 w 2311850"/>
                <a:gd name="connsiteY49" fmla="*/ 190892 h 2183503"/>
                <a:gd name="connsiteX50" fmla="*/ 1611720 w 2311850"/>
                <a:gd name="connsiteY50" fmla="*/ 190584 h 2183503"/>
                <a:gd name="connsiteX51" fmla="*/ 1611399 w 2311850"/>
                <a:gd name="connsiteY51" fmla="*/ 190617 h 2183503"/>
                <a:gd name="connsiteX52" fmla="*/ 1611239 w 2311850"/>
                <a:gd name="connsiteY52" fmla="*/ 190584 h 2183503"/>
                <a:gd name="connsiteX53" fmla="*/ 626857 w 2311850"/>
                <a:gd name="connsiteY53" fmla="*/ 0 h 2183503"/>
                <a:gd name="connsiteX54" fmla="*/ 1707530 w 2311850"/>
                <a:gd name="connsiteY54" fmla="*/ 0 h 2183503"/>
                <a:gd name="connsiteX55" fmla="*/ 1707724 w 2311850"/>
                <a:gd name="connsiteY55" fmla="*/ 39 h 2183503"/>
                <a:gd name="connsiteX56" fmla="*/ 1708113 w 2311850"/>
                <a:gd name="connsiteY56" fmla="*/ 0 h 2183503"/>
                <a:gd name="connsiteX57" fmla="*/ 1710582 w 2311850"/>
                <a:gd name="connsiteY57" fmla="*/ 373 h 2183503"/>
                <a:gd name="connsiteX58" fmla="*/ 1714281 w 2311850"/>
                <a:gd name="connsiteY58" fmla="*/ 0 h 2183503"/>
                <a:gd name="connsiteX59" fmla="*/ 1781677 w 2311850"/>
                <a:gd name="connsiteY59" fmla="*/ 31784 h 2183503"/>
                <a:gd name="connsiteX60" fmla="*/ 1785126 w 2311850"/>
                <a:gd name="connsiteY60" fmla="*/ 37469 h 2183503"/>
                <a:gd name="connsiteX61" fmla="*/ 1794046 w 2311850"/>
                <a:gd name="connsiteY61" fmla="*/ 45101 h 2183503"/>
                <a:gd name="connsiteX62" fmla="*/ 1986796 w 2311850"/>
                <a:gd name="connsiteY62" fmla="*/ 424228 h 2183503"/>
                <a:gd name="connsiteX63" fmla="*/ 1986926 w 2311850"/>
                <a:gd name="connsiteY63" fmla="*/ 425902 h 2183503"/>
                <a:gd name="connsiteX64" fmla="*/ 2299323 w 2311850"/>
                <a:gd name="connsiteY64" fmla="*/ 1039016 h 2183503"/>
                <a:gd name="connsiteX65" fmla="*/ 2302417 w 2311850"/>
                <a:gd name="connsiteY65" fmla="*/ 1050109 h 2183503"/>
                <a:gd name="connsiteX66" fmla="*/ 2302020 w 2311850"/>
                <a:gd name="connsiteY66" fmla="*/ 1053354 h 2183503"/>
                <a:gd name="connsiteX67" fmla="*/ 2304987 w 2311850"/>
                <a:gd name="connsiteY67" fmla="*/ 1057755 h 2183503"/>
                <a:gd name="connsiteX68" fmla="*/ 2311850 w 2311850"/>
                <a:gd name="connsiteY68" fmla="*/ 1091752 h 2183503"/>
                <a:gd name="connsiteX69" fmla="*/ 2304987 w 2311850"/>
                <a:gd name="connsiteY69" fmla="*/ 1125748 h 2183503"/>
                <a:gd name="connsiteX70" fmla="*/ 2298323 w 2311850"/>
                <a:gd name="connsiteY70" fmla="*/ 1135632 h 2183503"/>
                <a:gd name="connsiteX71" fmla="*/ 2298470 w 2311850"/>
                <a:gd name="connsiteY71" fmla="*/ 1136850 h 2183503"/>
                <a:gd name="connsiteX72" fmla="*/ 2295354 w 2311850"/>
                <a:gd name="connsiteY72" fmla="*/ 1147936 h 2183503"/>
                <a:gd name="connsiteX73" fmla="*/ 1795000 w 2311850"/>
                <a:gd name="connsiteY73" fmla="*/ 2125198 h 2183503"/>
                <a:gd name="connsiteX74" fmla="*/ 1787827 w 2311850"/>
                <a:gd name="connsiteY74" fmla="*/ 2134206 h 2183503"/>
                <a:gd name="connsiteX75" fmla="*/ 1785283 w 2311850"/>
                <a:gd name="connsiteY75" fmla="*/ 2135611 h 2183503"/>
                <a:gd name="connsiteX76" fmla="*/ 1775510 w 2311850"/>
                <a:gd name="connsiteY76" fmla="*/ 2151719 h 2183503"/>
                <a:gd name="connsiteX77" fmla="*/ 1708113 w 2311850"/>
                <a:gd name="connsiteY77" fmla="*/ 2183503 h 2183503"/>
                <a:gd name="connsiteX78" fmla="*/ 1701230 w 2311850"/>
                <a:gd name="connsiteY78" fmla="*/ 2182809 h 2183503"/>
                <a:gd name="connsiteX79" fmla="*/ 1688432 w 2311850"/>
                <a:gd name="connsiteY79" fmla="*/ 2182809 h 2183503"/>
                <a:gd name="connsiteX80" fmla="*/ 1684993 w 2311850"/>
                <a:gd name="connsiteY80" fmla="*/ 2183503 h 2183503"/>
                <a:gd name="connsiteX81" fmla="*/ 604320 w 2311850"/>
                <a:gd name="connsiteY81" fmla="*/ 2183503 h 2183503"/>
                <a:gd name="connsiteX82" fmla="*/ 604126 w 2311850"/>
                <a:gd name="connsiteY82" fmla="*/ 2183464 h 2183503"/>
                <a:gd name="connsiteX83" fmla="*/ 603737 w 2311850"/>
                <a:gd name="connsiteY83" fmla="*/ 2183503 h 2183503"/>
                <a:gd name="connsiteX84" fmla="*/ 601268 w 2311850"/>
                <a:gd name="connsiteY84" fmla="*/ 2183130 h 2183503"/>
                <a:gd name="connsiteX85" fmla="*/ 597569 w 2311850"/>
                <a:gd name="connsiteY85" fmla="*/ 2183503 h 2183503"/>
                <a:gd name="connsiteX86" fmla="*/ 517093 w 2311850"/>
                <a:gd name="connsiteY86" fmla="*/ 2130160 h 2183503"/>
                <a:gd name="connsiteX87" fmla="*/ 517058 w 2311850"/>
                <a:gd name="connsiteY87" fmla="*/ 2129987 h 2183503"/>
                <a:gd name="connsiteX88" fmla="*/ 512216 w 2311850"/>
                <a:gd name="connsiteY88" fmla="*/ 2125843 h 2183503"/>
                <a:gd name="connsiteX89" fmla="*/ 359483 w 2311850"/>
                <a:gd name="connsiteY89" fmla="*/ 1825427 h 2183503"/>
                <a:gd name="connsiteX90" fmla="*/ 12527 w 2311850"/>
                <a:gd name="connsiteY90" fmla="*/ 1144487 h 2183503"/>
                <a:gd name="connsiteX91" fmla="*/ 9433 w 2311850"/>
                <a:gd name="connsiteY91" fmla="*/ 1133395 h 2183503"/>
                <a:gd name="connsiteX92" fmla="*/ 9831 w 2311850"/>
                <a:gd name="connsiteY92" fmla="*/ 1130149 h 2183503"/>
                <a:gd name="connsiteX93" fmla="*/ 6864 w 2311850"/>
                <a:gd name="connsiteY93" fmla="*/ 1125748 h 2183503"/>
                <a:gd name="connsiteX94" fmla="*/ 0 w 2311850"/>
                <a:gd name="connsiteY94" fmla="*/ 1091752 h 2183503"/>
                <a:gd name="connsiteX95" fmla="*/ 6864 w 2311850"/>
                <a:gd name="connsiteY95" fmla="*/ 1057755 h 2183503"/>
                <a:gd name="connsiteX96" fmla="*/ 13528 w 2311850"/>
                <a:gd name="connsiteY96" fmla="*/ 1047871 h 2183503"/>
                <a:gd name="connsiteX97" fmla="*/ 13381 w 2311850"/>
                <a:gd name="connsiteY97" fmla="*/ 1046654 h 2183503"/>
                <a:gd name="connsiteX98" fmla="*/ 16496 w 2311850"/>
                <a:gd name="connsiteY98" fmla="*/ 1035568 h 2183503"/>
                <a:gd name="connsiteX99" fmla="*/ 516850 w 2311850"/>
                <a:gd name="connsiteY99" fmla="*/ 58306 h 2183503"/>
                <a:gd name="connsiteX100" fmla="*/ 524023 w 2311850"/>
                <a:gd name="connsiteY100" fmla="*/ 49297 h 2183503"/>
                <a:gd name="connsiteX101" fmla="*/ 526568 w 2311850"/>
                <a:gd name="connsiteY101" fmla="*/ 47892 h 2183503"/>
                <a:gd name="connsiteX102" fmla="*/ 536341 w 2311850"/>
                <a:gd name="connsiteY102" fmla="*/ 31784 h 2183503"/>
                <a:gd name="connsiteX103" fmla="*/ 603737 w 2311850"/>
                <a:gd name="connsiteY103" fmla="*/ 0 h 2183503"/>
                <a:gd name="connsiteX104" fmla="*/ 610620 w 2311850"/>
                <a:gd name="connsiteY104" fmla="*/ 695 h 2183503"/>
                <a:gd name="connsiteX105" fmla="*/ 623418 w 2311850"/>
                <a:gd name="connsiteY105" fmla="*/ 695 h 218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2311850" h="2183503">
                  <a:moveTo>
                    <a:pt x="719215" y="190584"/>
                  </a:moveTo>
                  <a:lnTo>
                    <a:pt x="716377" y="191157"/>
                  </a:lnTo>
                  <a:lnTo>
                    <a:pt x="705813" y="191157"/>
                  </a:lnTo>
                  <a:lnTo>
                    <a:pt x="700131" y="190584"/>
                  </a:lnTo>
                  <a:cubicBezTo>
                    <a:pt x="677735" y="190584"/>
                    <a:pt x="657724" y="200797"/>
                    <a:pt x="644501" y="216819"/>
                  </a:cubicBezTo>
                  <a:lnTo>
                    <a:pt x="636433" y="230116"/>
                  </a:lnTo>
                  <a:lnTo>
                    <a:pt x="634333" y="231275"/>
                  </a:lnTo>
                  <a:cubicBezTo>
                    <a:pt x="631949" y="233272"/>
                    <a:pt x="629919" y="235770"/>
                    <a:pt x="628412" y="238711"/>
                  </a:cubicBezTo>
                  <a:lnTo>
                    <a:pt x="215403" y="1045376"/>
                  </a:lnTo>
                  <a:cubicBezTo>
                    <a:pt x="213897" y="1048318"/>
                    <a:pt x="213059" y="1051425"/>
                    <a:pt x="212832" y="1054526"/>
                  </a:cubicBezTo>
                  <a:lnTo>
                    <a:pt x="212953" y="1055531"/>
                  </a:lnTo>
                  <a:lnTo>
                    <a:pt x="207453" y="1063690"/>
                  </a:lnTo>
                  <a:cubicBezTo>
                    <a:pt x="203804" y="1072315"/>
                    <a:pt x="201787" y="1081798"/>
                    <a:pt x="201787" y="1091752"/>
                  </a:cubicBezTo>
                  <a:cubicBezTo>
                    <a:pt x="201787" y="1101706"/>
                    <a:pt x="203804" y="1111189"/>
                    <a:pt x="207453" y="1119814"/>
                  </a:cubicBezTo>
                  <a:lnTo>
                    <a:pt x="209901" y="1123446"/>
                  </a:lnTo>
                  <a:lnTo>
                    <a:pt x="209573" y="1126125"/>
                  </a:lnTo>
                  <a:cubicBezTo>
                    <a:pt x="209794" y="1129227"/>
                    <a:pt x="210627" y="1132336"/>
                    <a:pt x="212127" y="1135281"/>
                  </a:cubicBezTo>
                  <a:lnTo>
                    <a:pt x="498516" y="1697351"/>
                  </a:lnTo>
                  <a:lnTo>
                    <a:pt x="624587" y="1945325"/>
                  </a:lnTo>
                  <a:lnTo>
                    <a:pt x="628584" y="1948745"/>
                  </a:lnTo>
                  <a:lnTo>
                    <a:pt x="628613" y="1948888"/>
                  </a:lnTo>
                  <a:cubicBezTo>
                    <a:pt x="639557" y="1974763"/>
                    <a:pt x="665178" y="1992919"/>
                    <a:pt x="695040" y="1992919"/>
                  </a:cubicBezTo>
                  <a:lnTo>
                    <a:pt x="698093" y="1992611"/>
                  </a:lnTo>
                  <a:lnTo>
                    <a:pt x="700131" y="1992919"/>
                  </a:lnTo>
                  <a:lnTo>
                    <a:pt x="700453" y="1992887"/>
                  </a:lnTo>
                  <a:lnTo>
                    <a:pt x="700613" y="1992919"/>
                  </a:lnTo>
                  <a:lnTo>
                    <a:pt x="1592636" y="1992919"/>
                  </a:lnTo>
                  <a:lnTo>
                    <a:pt x="1595474" y="1992346"/>
                  </a:lnTo>
                  <a:lnTo>
                    <a:pt x="1606038" y="1992346"/>
                  </a:lnTo>
                  <a:lnTo>
                    <a:pt x="1611720" y="1992919"/>
                  </a:lnTo>
                  <a:cubicBezTo>
                    <a:pt x="1634117" y="1992919"/>
                    <a:pt x="1654128" y="1982706"/>
                    <a:pt x="1667351" y="1966684"/>
                  </a:cubicBezTo>
                  <a:lnTo>
                    <a:pt x="1675418" y="1953387"/>
                  </a:lnTo>
                  <a:lnTo>
                    <a:pt x="1677518" y="1952228"/>
                  </a:lnTo>
                  <a:cubicBezTo>
                    <a:pt x="1679902" y="1950231"/>
                    <a:pt x="1681933" y="1947733"/>
                    <a:pt x="1683439" y="1944792"/>
                  </a:cubicBezTo>
                  <a:lnTo>
                    <a:pt x="2096448" y="1138128"/>
                  </a:lnTo>
                  <a:cubicBezTo>
                    <a:pt x="2097954" y="1135186"/>
                    <a:pt x="2098792" y="1132078"/>
                    <a:pt x="2099020" y="1128977"/>
                  </a:cubicBezTo>
                  <a:lnTo>
                    <a:pt x="2098898" y="1127972"/>
                  </a:lnTo>
                  <a:lnTo>
                    <a:pt x="2104399" y="1119814"/>
                  </a:lnTo>
                  <a:cubicBezTo>
                    <a:pt x="2108047" y="1111189"/>
                    <a:pt x="2110064" y="1101705"/>
                    <a:pt x="2110064" y="1091752"/>
                  </a:cubicBezTo>
                  <a:cubicBezTo>
                    <a:pt x="2110064" y="1081798"/>
                    <a:pt x="2108047" y="1072315"/>
                    <a:pt x="2104399" y="1063690"/>
                  </a:cubicBezTo>
                  <a:lnTo>
                    <a:pt x="2101950" y="1060057"/>
                  </a:lnTo>
                  <a:lnTo>
                    <a:pt x="2102278" y="1057378"/>
                  </a:lnTo>
                  <a:cubicBezTo>
                    <a:pt x="2102057" y="1054277"/>
                    <a:pt x="2101225" y="1051167"/>
                    <a:pt x="2099724" y="1048222"/>
                  </a:cubicBezTo>
                  <a:lnTo>
                    <a:pt x="1841861" y="542137"/>
                  </a:lnTo>
                  <a:lnTo>
                    <a:pt x="1841754" y="540756"/>
                  </a:lnTo>
                  <a:lnTo>
                    <a:pt x="1682652" y="227812"/>
                  </a:lnTo>
                  <a:lnTo>
                    <a:pt x="1675289" y="221512"/>
                  </a:lnTo>
                  <a:lnTo>
                    <a:pt x="1672442" y="216820"/>
                  </a:lnTo>
                  <a:cubicBezTo>
                    <a:pt x="1659219" y="200797"/>
                    <a:pt x="1639208" y="190584"/>
                    <a:pt x="1616811" y="190584"/>
                  </a:cubicBezTo>
                  <a:lnTo>
                    <a:pt x="1613758" y="190892"/>
                  </a:lnTo>
                  <a:lnTo>
                    <a:pt x="1611720" y="190584"/>
                  </a:lnTo>
                  <a:lnTo>
                    <a:pt x="1611399" y="190617"/>
                  </a:lnTo>
                  <a:lnTo>
                    <a:pt x="1611239" y="190584"/>
                  </a:lnTo>
                  <a:close/>
                  <a:moveTo>
                    <a:pt x="626857" y="0"/>
                  </a:moveTo>
                  <a:lnTo>
                    <a:pt x="1707530" y="0"/>
                  </a:lnTo>
                  <a:lnTo>
                    <a:pt x="1707724" y="39"/>
                  </a:lnTo>
                  <a:lnTo>
                    <a:pt x="1708113" y="0"/>
                  </a:lnTo>
                  <a:lnTo>
                    <a:pt x="1710582" y="373"/>
                  </a:lnTo>
                  <a:lnTo>
                    <a:pt x="1714281" y="0"/>
                  </a:lnTo>
                  <a:cubicBezTo>
                    <a:pt x="1741414" y="0"/>
                    <a:pt x="1765657" y="12373"/>
                    <a:pt x="1781677" y="31784"/>
                  </a:cubicBezTo>
                  <a:lnTo>
                    <a:pt x="1785126" y="37469"/>
                  </a:lnTo>
                  <a:lnTo>
                    <a:pt x="1794046" y="45101"/>
                  </a:lnTo>
                  <a:lnTo>
                    <a:pt x="1986796" y="424228"/>
                  </a:lnTo>
                  <a:lnTo>
                    <a:pt x="1986926" y="425902"/>
                  </a:lnTo>
                  <a:lnTo>
                    <a:pt x="2299323" y="1039016"/>
                  </a:lnTo>
                  <a:cubicBezTo>
                    <a:pt x="2301141" y="1042584"/>
                    <a:pt x="2302150" y="1046351"/>
                    <a:pt x="2302417" y="1050109"/>
                  </a:cubicBezTo>
                  <a:lnTo>
                    <a:pt x="2302020" y="1053354"/>
                  </a:lnTo>
                  <a:lnTo>
                    <a:pt x="2304987" y="1057755"/>
                  </a:lnTo>
                  <a:cubicBezTo>
                    <a:pt x="2309406" y="1068204"/>
                    <a:pt x="2311850" y="1079692"/>
                    <a:pt x="2311850" y="1091752"/>
                  </a:cubicBezTo>
                  <a:cubicBezTo>
                    <a:pt x="2311850" y="1103810"/>
                    <a:pt x="2309406" y="1115299"/>
                    <a:pt x="2304987" y="1125748"/>
                  </a:cubicBezTo>
                  <a:lnTo>
                    <a:pt x="2298323" y="1135632"/>
                  </a:lnTo>
                  <a:lnTo>
                    <a:pt x="2298470" y="1136850"/>
                  </a:lnTo>
                  <a:cubicBezTo>
                    <a:pt x="2298195" y="1140607"/>
                    <a:pt x="2297179" y="1144372"/>
                    <a:pt x="2295354" y="1147936"/>
                  </a:cubicBezTo>
                  <a:lnTo>
                    <a:pt x="1795000" y="2125198"/>
                  </a:lnTo>
                  <a:cubicBezTo>
                    <a:pt x="1793175" y="2128761"/>
                    <a:pt x="1790715" y="2131787"/>
                    <a:pt x="1787827" y="2134206"/>
                  </a:cubicBezTo>
                  <a:lnTo>
                    <a:pt x="1785283" y="2135611"/>
                  </a:lnTo>
                  <a:lnTo>
                    <a:pt x="1775510" y="2151719"/>
                  </a:lnTo>
                  <a:cubicBezTo>
                    <a:pt x="1759490" y="2171130"/>
                    <a:pt x="1735247" y="2183503"/>
                    <a:pt x="1708113" y="2183503"/>
                  </a:cubicBezTo>
                  <a:lnTo>
                    <a:pt x="1701230" y="2182809"/>
                  </a:lnTo>
                  <a:lnTo>
                    <a:pt x="1688432" y="2182809"/>
                  </a:lnTo>
                  <a:lnTo>
                    <a:pt x="1684993" y="2183503"/>
                  </a:lnTo>
                  <a:lnTo>
                    <a:pt x="604320" y="2183503"/>
                  </a:lnTo>
                  <a:lnTo>
                    <a:pt x="604126" y="2183464"/>
                  </a:lnTo>
                  <a:lnTo>
                    <a:pt x="603737" y="2183503"/>
                  </a:lnTo>
                  <a:lnTo>
                    <a:pt x="601268" y="2183130"/>
                  </a:lnTo>
                  <a:lnTo>
                    <a:pt x="597569" y="2183503"/>
                  </a:lnTo>
                  <a:cubicBezTo>
                    <a:pt x="561392" y="2183503"/>
                    <a:pt x="530352" y="2161507"/>
                    <a:pt x="517093" y="2130160"/>
                  </a:cubicBezTo>
                  <a:lnTo>
                    <a:pt x="517058" y="2129987"/>
                  </a:lnTo>
                  <a:lnTo>
                    <a:pt x="512216" y="2125843"/>
                  </a:lnTo>
                  <a:lnTo>
                    <a:pt x="359483" y="1825427"/>
                  </a:lnTo>
                  <a:lnTo>
                    <a:pt x="12527" y="1144487"/>
                  </a:lnTo>
                  <a:cubicBezTo>
                    <a:pt x="10709" y="1140920"/>
                    <a:pt x="9700" y="1137153"/>
                    <a:pt x="9433" y="1133395"/>
                  </a:cubicBezTo>
                  <a:lnTo>
                    <a:pt x="9831" y="1130149"/>
                  </a:lnTo>
                  <a:lnTo>
                    <a:pt x="6864" y="1125748"/>
                  </a:lnTo>
                  <a:cubicBezTo>
                    <a:pt x="2444" y="1115299"/>
                    <a:pt x="0" y="1103811"/>
                    <a:pt x="0" y="1091752"/>
                  </a:cubicBezTo>
                  <a:cubicBezTo>
                    <a:pt x="0" y="1079693"/>
                    <a:pt x="2444" y="1068204"/>
                    <a:pt x="6864" y="1057755"/>
                  </a:cubicBezTo>
                  <a:lnTo>
                    <a:pt x="13528" y="1047871"/>
                  </a:lnTo>
                  <a:lnTo>
                    <a:pt x="13381" y="1046654"/>
                  </a:lnTo>
                  <a:cubicBezTo>
                    <a:pt x="13656" y="1042897"/>
                    <a:pt x="14672" y="1039132"/>
                    <a:pt x="16496" y="1035568"/>
                  </a:cubicBezTo>
                  <a:lnTo>
                    <a:pt x="516850" y="58306"/>
                  </a:lnTo>
                  <a:cubicBezTo>
                    <a:pt x="518675" y="54742"/>
                    <a:pt x="521136" y="51716"/>
                    <a:pt x="524023" y="49297"/>
                  </a:cubicBezTo>
                  <a:lnTo>
                    <a:pt x="526568" y="47892"/>
                  </a:lnTo>
                  <a:lnTo>
                    <a:pt x="536341" y="31784"/>
                  </a:lnTo>
                  <a:cubicBezTo>
                    <a:pt x="552361" y="12373"/>
                    <a:pt x="576604" y="0"/>
                    <a:pt x="603737" y="0"/>
                  </a:cubicBezTo>
                  <a:lnTo>
                    <a:pt x="610620" y="695"/>
                  </a:lnTo>
                  <a:lnTo>
                    <a:pt x="623418" y="69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3" name="Text Box 1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B229BE42-2413-4702-877F-5BD50AC3F2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987" y="2071764"/>
              <a:ext cx="1554480" cy="1561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0960" tIns="30480" rIns="60960" bIns="3048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陆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庆</a:t>
              </a:r>
              <a:r>
                <a:rPr lang="zh-CN" altLang="en-US" sz="20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尚</a:t>
              </a:r>
              <a:endParaRPr lang="en-US" altLang="zh-CN" sz="20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/>
              <a:endParaRPr lang="en-US" sz="8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骨鱼科技</a:t>
              </a:r>
              <a:endParaRPr lang="en-US" altLang="zh-CN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CTO</a:t>
              </a:r>
              <a:endParaRPr 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184" name="组合 183"/>
          <p:cNvGrpSpPr/>
          <p:nvPr/>
        </p:nvGrpSpPr>
        <p:grpSpPr>
          <a:xfrm>
            <a:off x="9803360" y="2141276"/>
            <a:ext cx="1548815" cy="1462830"/>
            <a:chOff x="1336494" y="1647502"/>
            <a:chExt cx="2311850" cy="2183503"/>
          </a:xfrm>
          <a:effectLst/>
        </p:grpSpPr>
        <p:sp>
          <p:nvSpPr>
            <p:cNvPr id="185" name="Freeform: Shape 3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283A9D04-E33A-439C-80A1-7A9781E8A5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86579" y="1789253"/>
              <a:ext cx="2011680" cy="1900000"/>
            </a:xfrm>
            <a:custGeom>
              <a:avLst/>
              <a:gdLst>
                <a:gd name="connsiteX0" fmla="*/ 1462942 w 5395334"/>
                <a:gd name="connsiteY0" fmla="*/ 0 h 5095799"/>
                <a:gd name="connsiteX1" fmla="*/ 3984988 w 5395334"/>
                <a:gd name="connsiteY1" fmla="*/ 0 h 5095799"/>
                <a:gd name="connsiteX2" fmla="*/ 3985441 w 5395334"/>
                <a:gd name="connsiteY2" fmla="*/ 92 h 5095799"/>
                <a:gd name="connsiteX3" fmla="*/ 3986349 w 5395334"/>
                <a:gd name="connsiteY3" fmla="*/ 0 h 5095799"/>
                <a:gd name="connsiteX4" fmla="*/ 3992111 w 5395334"/>
                <a:gd name="connsiteY4" fmla="*/ 871 h 5095799"/>
                <a:gd name="connsiteX5" fmla="*/ 4000743 w 5395334"/>
                <a:gd name="connsiteY5" fmla="*/ 1 h 5095799"/>
                <a:gd name="connsiteX6" fmla="*/ 4158030 w 5395334"/>
                <a:gd name="connsiteY6" fmla="*/ 74177 h 5095799"/>
                <a:gd name="connsiteX7" fmla="*/ 4166080 w 5395334"/>
                <a:gd name="connsiteY7" fmla="*/ 87444 h 5095799"/>
                <a:gd name="connsiteX8" fmla="*/ 4186897 w 5395334"/>
                <a:gd name="connsiteY8" fmla="*/ 105256 h 5095799"/>
                <a:gd name="connsiteX9" fmla="*/ 4636731 w 5395334"/>
                <a:gd name="connsiteY9" fmla="*/ 990052 h 5095799"/>
                <a:gd name="connsiteX10" fmla="*/ 4637035 w 5395334"/>
                <a:gd name="connsiteY10" fmla="*/ 993958 h 5095799"/>
                <a:gd name="connsiteX11" fmla="*/ 5366099 w 5395334"/>
                <a:gd name="connsiteY11" fmla="*/ 2424827 h 5095799"/>
                <a:gd name="connsiteX12" fmla="*/ 5373320 w 5395334"/>
                <a:gd name="connsiteY12" fmla="*/ 2450714 h 5095799"/>
                <a:gd name="connsiteX13" fmla="*/ 5372392 w 5395334"/>
                <a:gd name="connsiteY13" fmla="*/ 2458289 h 5095799"/>
                <a:gd name="connsiteX14" fmla="*/ 5379316 w 5395334"/>
                <a:gd name="connsiteY14" fmla="*/ 2468559 h 5095799"/>
                <a:gd name="connsiteX15" fmla="*/ 5395334 w 5395334"/>
                <a:gd name="connsiteY15" fmla="*/ 2547900 h 5095799"/>
                <a:gd name="connsiteX16" fmla="*/ 5379316 w 5395334"/>
                <a:gd name="connsiteY16" fmla="*/ 2627240 h 5095799"/>
                <a:gd name="connsiteX17" fmla="*/ 5363764 w 5395334"/>
                <a:gd name="connsiteY17" fmla="*/ 2650306 h 5095799"/>
                <a:gd name="connsiteX18" fmla="*/ 5364107 w 5395334"/>
                <a:gd name="connsiteY18" fmla="*/ 2653148 h 5095799"/>
                <a:gd name="connsiteX19" fmla="*/ 5356836 w 5395334"/>
                <a:gd name="connsiteY19" fmla="*/ 2679021 h 5095799"/>
                <a:gd name="connsiteX20" fmla="*/ 4189123 w 5395334"/>
                <a:gd name="connsiteY20" fmla="*/ 4959727 h 5095799"/>
                <a:gd name="connsiteX21" fmla="*/ 4172383 w 5395334"/>
                <a:gd name="connsiteY21" fmla="*/ 4980751 h 5095799"/>
                <a:gd name="connsiteX22" fmla="*/ 4166445 w 5395334"/>
                <a:gd name="connsiteY22" fmla="*/ 4984029 h 5095799"/>
                <a:gd name="connsiteX23" fmla="*/ 4143637 w 5395334"/>
                <a:gd name="connsiteY23" fmla="*/ 5021623 h 5095799"/>
                <a:gd name="connsiteX24" fmla="*/ 3986349 w 5395334"/>
                <a:gd name="connsiteY24" fmla="*/ 5095798 h 5095799"/>
                <a:gd name="connsiteX25" fmla="*/ 3970285 w 5395334"/>
                <a:gd name="connsiteY25" fmla="*/ 5094179 h 5095799"/>
                <a:gd name="connsiteX26" fmla="*/ 3940417 w 5395334"/>
                <a:gd name="connsiteY26" fmla="*/ 5094179 h 5095799"/>
                <a:gd name="connsiteX27" fmla="*/ 3932392 w 5395334"/>
                <a:gd name="connsiteY27" fmla="*/ 5095799 h 5095799"/>
                <a:gd name="connsiteX28" fmla="*/ 1410346 w 5395334"/>
                <a:gd name="connsiteY28" fmla="*/ 5095799 h 5095799"/>
                <a:gd name="connsiteX29" fmla="*/ 1409893 w 5395334"/>
                <a:gd name="connsiteY29" fmla="*/ 5095708 h 5095799"/>
                <a:gd name="connsiteX30" fmla="*/ 1408985 w 5395334"/>
                <a:gd name="connsiteY30" fmla="*/ 5095799 h 5095799"/>
                <a:gd name="connsiteX31" fmla="*/ 1403223 w 5395334"/>
                <a:gd name="connsiteY31" fmla="*/ 5094928 h 5095799"/>
                <a:gd name="connsiteX32" fmla="*/ 1394591 w 5395334"/>
                <a:gd name="connsiteY32" fmla="*/ 5095798 h 5095799"/>
                <a:gd name="connsiteX33" fmla="*/ 1206778 w 5395334"/>
                <a:gd name="connsiteY33" fmla="*/ 4971308 h 5095799"/>
                <a:gd name="connsiteX34" fmla="*/ 1206697 w 5395334"/>
                <a:gd name="connsiteY34" fmla="*/ 4970904 h 5095799"/>
                <a:gd name="connsiteX35" fmla="*/ 1195395 w 5395334"/>
                <a:gd name="connsiteY35" fmla="*/ 4961234 h 5095799"/>
                <a:gd name="connsiteX36" fmla="*/ 838951 w 5395334"/>
                <a:gd name="connsiteY36" fmla="*/ 4260131 h 5095799"/>
                <a:gd name="connsiteX37" fmla="*/ 29235 w 5395334"/>
                <a:gd name="connsiteY37" fmla="*/ 2670972 h 5095799"/>
                <a:gd name="connsiteX38" fmla="*/ 22014 w 5395334"/>
                <a:gd name="connsiteY38" fmla="*/ 2645085 h 5095799"/>
                <a:gd name="connsiteX39" fmla="*/ 22942 w 5395334"/>
                <a:gd name="connsiteY39" fmla="*/ 2637511 h 5095799"/>
                <a:gd name="connsiteX40" fmla="*/ 16019 w 5395334"/>
                <a:gd name="connsiteY40" fmla="*/ 2627240 h 5095799"/>
                <a:gd name="connsiteX41" fmla="*/ 0 w 5395334"/>
                <a:gd name="connsiteY41" fmla="*/ 2547900 h 5095799"/>
                <a:gd name="connsiteX42" fmla="*/ 16019 w 5395334"/>
                <a:gd name="connsiteY42" fmla="*/ 2468559 h 5095799"/>
                <a:gd name="connsiteX43" fmla="*/ 31570 w 5395334"/>
                <a:gd name="connsiteY43" fmla="*/ 2445493 h 5095799"/>
                <a:gd name="connsiteX44" fmla="*/ 31227 w 5395334"/>
                <a:gd name="connsiteY44" fmla="*/ 2442651 h 5095799"/>
                <a:gd name="connsiteX45" fmla="*/ 38498 w 5395334"/>
                <a:gd name="connsiteY45" fmla="*/ 2416779 h 5095799"/>
                <a:gd name="connsiteX46" fmla="*/ 1206211 w 5395334"/>
                <a:gd name="connsiteY46" fmla="*/ 136072 h 5095799"/>
                <a:gd name="connsiteX47" fmla="*/ 1222951 w 5395334"/>
                <a:gd name="connsiteY47" fmla="*/ 115048 h 5095799"/>
                <a:gd name="connsiteX48" fmla="*/ 1228889 w 5395334"/>
                <a:gd name="connsiteY48" fmla="*/ 111770 h 5095799"/>
                <a:gd name="connsiteX49" fmla="*/ 1251698 w 5395334"/>
                <a:gd name="connsiteY49" fmla="*/ 74176 h 5095799"/>
                <a:gd name="connsiteX50" fmla="*/ 1408985 w 5395334"/>
                <a:gd name="connsiteY50" fmla="*/ 1 h 5095799"/>
                <a:gd name="connsiteX51" fmla="*/ 1425049 w 5395334"/>
                <a:gd name="connsiteY51" fmla="*/ 1621 h 5095799"/>
                <a:gd name="connsiteX52" fmla="*/ 1454917 w 5395334"/>
                <a:gd name="connsiteY52" fmla="*/ 1621 h 5095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5395334" h="5095799">
                  <a:moveTo>
                    <a:pt x="1462942" y="0"/>
                  </a:moveTo>
                  <a:lnTo>
                    <a:pt x="3984988" y="0"/>
                  </a:lnTo>
                  <a:lnTo>
                    <a:pt x="3985441" y="92"/>
                  </a:lnTo>
                  <a:lnTo>
                    <a:pt x="3986349" y="0"/>
                  </a:lnTo>
                  <a:lnTo>
                    <a:pt x="3992111" y="871"/>
                  </a:lnTo>
                  <a:lnTo>
                    <a:pt x="4000743" y="1"/>
                  </a:lnTo>
                  <a:cubicBezTo>
                    <a:pt x="4064066" y="1"/>
                    <a:pt x="4120644" y="28876"/>
                    <a:pt x="4158030" y="74177"/>
                  </a:cubicBezTo>
                  <a:lnTo>
                    <a:pt x="4166080" y="87444"/>
                  </a:lnTo>
                  <a:lnTo>
                    <a:pt x="4186897" y="105256"/>
                  </a:lnTo>
                  <a:lnTo>
                    <a:pt x="4636731" y="990052"/>
                  </a:lnTo>
                  <a:lnTo>
                    <a:pt x="4637035" y="993958"/>
                  </a:lnTo>
                  <a:lnTo>
                    <a:pt x="5366099" y="2424827"/>
                  </a:lnTo>
                  <a:cubicBezTo>
                    <a:pt x="5370342" y="2433153"/>
                    <a:pt x="5372696" y="2441945"/>
                    <a:pt x="5373320" y="2450714"/>
                  </a:cubicBezTo>
                  <a:lnTo>
                    <a:pt x="5372392" y="2458289"/>
                  </a:lnTo>
                  <a:lnTo>
                    <a:pt x="5379316" y="2468559"/>
                  </a:lnTo>
                  <a:cubicBezTo>
                    <a:pt x="5389631" y="2492945"/>
                    <a:pt x="5395334" y="2519756"/>
                    <a:pt x="5395334" y="2547900"/>
                  </a:cubicBezTo>
                  <a:cubicBezTo>
                    <a:pt x="5395334" y="2576042"/>
                    <a:pt x="5389631" y="2602854"/>
                    <a:pt x="5379316" y="2627240"/>
                  </a:cubicBezTo>
                  <a:lnTo>
                    <a:pt x="5363764" y="2650306"/>
                  </a:lnTo>
                  <a:lnTo>
                    <a:pt x="5364107" y="2653148"/>
                  </a:lnTo>
                  <a:cubicBezTo>
                    <a:pt x="5363465" y="2661916"/>
                    <a:pt x="5361095" y="2670703"/>
                    <a:pt x="5356836" y="2679021"/>
                  </a:cubicBezTo>
                  <a:lnTo>
                    <a:pt x="4189123" y="4959727"/>
                  </a:lnTo>
                  <a:cubicBezTo>
                    <a:pt x="4184864" y="4968044"/>
                    <a:pt x="4179122" y="4975105"/>
                    <a:pt x="4172383" y="4980751"/>
                  </a:cubicBezTo>
                  <a:lnTo>
                    <a:pt x="4166445" y="4984029"/>
                  </a:lnTo>
                  <a:lnTo>
                    <a:pt x="4143637" y="5021623"/>
                  </a:lnTo>
                  <a:cubicBezTo>
                    <a:pt x="4106251" y="5066924"/>
                    <a:pt x="4049673" y="5095798"/>
                    <a:pt x="3986349" y="5095798"/>
                  </a:cubicBezTo>
                  <a:lnTo>
                    <a:pt x="3970285" y="5094179"/>
                  </a:lnTo>
                  <a:lnTo>
                    <a:pt x="3940417" y="5094179"/>
                  </a:lnTo>
                  <a:lnTo>
                    <a:pt x="3932392" y="5095799"/>
                  </a:lnTo>
                  <a:lnTo>
                    <a:pt x="1410346" y="5095799"/>
                  </a:lnTo>
                  <a:lnTo>
                    <a:pt x="1409893" y="5095708"/>
                  </a:lnTo>
                  <a:lnTo>
                    <a:pt x="1408985" y="5095799"/>
                  </a:lnTo>
                  <a:lnTo>
                    <a:pt x="1403223" y="5094928"/>
                  </a:lnTo>
                  <a:lnTo>
                    <a:pt x="1394591" y="5095798"/>
                  </a:lnTo>
                  <a:cubicBezTo>
                    <a:pt x="1310161" y="5095798"/>
                    <a:pt x="1237720" y="5044466"/>
                    <a:pt x="1206778" y="4971308"/>
                  </a:cubicBezTo>
                  <a:lnTo>
                    <a:pt x="1206697" y="4970904"/>
                  </a:lnTo>
                  <a:lnTo>
                    <a:pt x="1195395" y="4961234"/>
                  </a:lnTo>
                  <a:lnTo>
                    <a:pt x="838951" y="4260131"/>
                  </a:lnTo>
                  <a:lnTo>
                    <a:pt x="29235" y="2670972"/>
                  </a:lnTo>
                  <a:cubicBezTo>
                    <a:pt x="24992" y="2662646"/>
                    <a:pt x="22638" y="2653855"/>
                    <a:pt x="22014" y="2645085"/>
                  </a:cubicBezTo>
                  <a:lnTo>
                    <a:pt x="22942" y="2637511"/>
                  </a:lnTo>
                  <a:lnTo>
                    <a:pt x="16019" y="2627240"/>
                  </a:lnTo>
                  <a:cubicBezTo>
                    <a:pt x="5703" y="2602854"/>
                    <a:pt x="0" y="2576044"/>
                    <a:pt x="0" y="2547900"/>
                  </a:cubicBezTo>
                  <a:cubicBezTo>
                    <a:pt x="0" y="2519757"/>
                    <a:pt x="5703" y="2492945"/>
                    <a:pt x="16019" y="2468559"/>
                  </a:cubicBezTo>
                  <a:lnTo>
                    <a:pt x="31570" y="2445493"/>
                  </a:lnTo>
                  <a:lnTo>
                    <a:pt x="31227" y="2442651"/>
                  </a:lnTo>
                  <a:cubicBezTo>
                    <a:pt x="31869" y="2433883"/>
                    <a:pt x="34240" y="2425097"/>
                    <a:pt x="38498" y="2416779"/>
                  </a:cubicBezTo>
                  <a:lnTo>
                    <a:pt x="1206211" y="136072"/>
                  </a:lnTo>
                  <a:cubicBezTo>
                    <a:pt x="1210470" y="127755"/>
                    <a:pt x="1216212" y="120694"/>
                    <a:pt x="1222951" y="115048"/>
                  </a:cubicBezTo>
                  <a:lnTo>
                    <a:pt x="1228889" y="111770"/>
                  </a:lnTo>
                  <a:lnTo>
                    <a:pt x="1251698" y="74176"/>
                  </a:lnTo>
                  <a:cubicBezTo>
                    <a:pt x="1289084" y="28876"/>
                    <a:pt x="1345662" y="1"/>
                    <a:pt x="1408985" y="1"/>
                  </a:cubicBezTo>
                  <a:lnTo>
                    <a:pt x="1425049" y="1621"/>
                  </a:lnTo>
                  <a:lnTo>
                    <a:pt x="1454917" y="162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solidFill>
                <a:schemeClr val="bg1">
                  <a:alpha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6" name="Freeform: Shape 4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84517E22-53F6-41C6-8EED-7FDB159022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36494" y="1647502"/>
              <a:ext cx="2311850" cy="2183503"/>
            </a:xfrm>
            <a:custGeom>
              <a:avLst/>
              <a:gdLst>
                <a:gd name="connsiteX0" fmla="*/ 719215 w 2311850"/>
                <a:gd name="connsiteY0" fmla="*/ 190584 h 2183503"/>
                <a:gd name="connsiteX1" fmla="*/ 716377 w 2311850"/>
                <a:gd name="connsiteY1" fmla="*/ 191157 h 2183503"/>
                <a:gd name="connsiteX2" fmla="*/ 705813 w 2311850"/>
                <a:gd name="connsiteY2" fmla="*/ 191157 h 2183503"/>
                <a:gd name="connsiteX3" fmla="*/ 700131 w 2311850"/>
                <a:gd name="connsiteY3" fmla="*/ 190584 h 2183503"/>
                <a:gd name="connsiteX4" fmla="*/ 644501 w 2311850"/>
                <a:gd name="connsiteY4" fmla="*/ 216819 h 2183503"/>
                <a:gd name="connsiteX5" fmla="*/ 636433 w 2311850"/>
                <a:gd name="connsiteY5" fmla="*/ 230116 h 2183503"/>
                <a:gd name="connsiteX6" fmla="*/ 634333 w 2311850"/>
                <a:gd name="connsiteY6" fmla="*/ 231275 h 2183503"/>
                <a:gd name="connsiteX7" fmla="*/ 628412 w 2311850"/>
                <a:gd name="connsiteY7" fmla="*/ 238711 h 2183503"/>
                <a:gd name="connsiteX8" fmla="*/ 215403 w 2311850"/>
                <a:gd name="connsiteY8" fmla="*/ 1045376 h 2183503"/>
                <a:gd name="connsiteX9" fmla="*/ 212832 w 2311850"/>
                <a:gd name="connsiteY9" fmla="*/ 1054526 h 2183503"/>
                <a:gd name="connsiteX10" fmla="*/ 212953 w 2311850"/>
                <a:gd name="connsiteY10" fmla="*/ 1055531 h 2183503"/>
                <a:gd name="connsiteX11" fmla="*/ 207453 w 2311850"/>
                <a:gd name="connsiteY11" fmla="*/ 1063690 h 2183503"/>
                <a:gd name="connsiteX12" fmla="*/ 201787 w 2311850"/>
                <a:gd name="connsiteY12" fmla="*/ 1091752 h 2183503"/>
                <a:gd name="connsiteX13" fmla="*/ 207453 w 2311850"/>
                <a:gd name="connsiteY13" fmla="*/ 1119814 h 2183503"/>
                <a:gd name="connsiteX14" fmla="*/ 209901 w 2311850"/>
                <a:gd name="connsiteY14" fmla="*/ 1123446 h 2183503"/>
                <a:gd name="connsiteX15" fmla="*/ 209573 w 2311850"/>
                <a:gd name="connsiteY15" fmla="*/ 1126125 h 2183503"/>
                <a:gd name="connsiteX16" fmla="*/ 212127 w 2311850"/>
                <a:gd name="connsiteY16" fmla="*/ 1135281 h 2183503"/>
                <a:gd name="connsiteX17" fmla="*/ 498516 w 2311850"/>
                <a:gd name="connsiteY17" fmla="*/ 1697351 h 2183503"/>
                <a:gd name="connsiteX18" fmla="*/ 624587 w 2311850"/>
                <a:gd name="connsiteY18" fmla="*/ 1945325 h 2183503"/>
                <a:gd name="connsiteX19" fmla="*/ 628584 w 2311850"/>
                <a:gd name="connsiteY19" fmla="*/ 1948745 h 2183503"/>
                <a:gd name="connsiteX20" fmla="*/ 628613 w 2311850"/>
                <a:gd name="connsiteY20" fmla="*/ 1948888 h 2183503"/>
                <a:gd name="connsiteX21" fmla="*/ 695040 w 2311850"/>
                <a:gd name="connsiteY21" fmla="*/ 1992919 h 2183503"/>
                <a:gd name="connsiteX22" fmla="*/ 698093 w 2311850"/>
                <a:gd name="connsiteY22" fmla="*/ 1992611 h 2183503"/>
                <a:gd name="connsiteX23" fmla="*/ 700131 w 2311850"/>
                <a:gd name="connsiteY23" fmla="*/ 1992919 h 2183503"/>
                <a:gd name="connsiteX24" fmla="*/ 700453 w 2311850"/>
                <a:gd name="connsiteY24" fmla="*/ 1992887 h 2183503"/>
                <a:gd name="connsiteX25" fmla="*/ 700613 w 2311850"/>
                <a:gd name="connsiteY25" fmla="*/ 1992919 h 2183503"/>
                <a:gd name="connsiteX26" fmla="*/ 1592636 w 2311850"/>
                <a:gd name="connsiteY26" fmla="*/ 1992919 h 2183503"/>
                <a:gd name="connsiteX27" fmla="*/ 1595474 w 2311850"/>
                <a:gd name="connsiteY27" fmla="*/ 1992346 h 2183503"/>
                <a:gd name="connsiteX28" fmla="*/ 1606038 w 2311850"/>
                <a:gd name="connsiteY28" fmla="*/ 1992346 h 2183503"/>
                <a:gd name="connsiteX29" fmla="*/ 1611720 w 2311850"/>
                <a:gd name="connsiteY29" fmla="*/ 1992919 h 2183503"/>
                <a:gd name="connsiteX30" fmla="*/ 1667351 w 2311850"/>
                <a:gd name="connsiteY30" fmla="*/ 1966684 h 2183503"/>
                <a:gd name="connsiteX31" fmla="*/ 1675418 w 2311850"/>
                <a:gd name="connsiteY31" fmla="*/ 1953387 h 2183503"/>
                <a:gd name="connsiteX32" fmla="*/ 1677518 w 2311850"/>
                <a:gd name="connsiteY32" fmla="*/ 1952228 h 2183503"/>
                <a:gd name="connsiteX33" fmla="*/ 1683439 w 2311850"/>
                <a:gd name="connsiteY33" fmla="*/ 1944792 h 2183503"/>
                <a:gd name="connsiteX34" fmla="*/ 2096448 w 2311850"/>
                <a:gd name="connsiteY34" fmla="*/ 1138128 h 2183503"/>
                <a:gd name="connsiteX35" fmla="*/ 2099020 w 2311850"/>
                <a:gd name="connsiteY35" fmla="*/ 1128977 h 2183503"/>
                <a:gd name="connsiteX36" fmla="*/ 2098898 w 2311850"/>
                <a:gd name="connsiteY36" fmla="*/ 1127972 h 2183503"/>
                <a:gd name="connsiteX37" fmla="*/ 2104399 w 2311850"/>
                <a:gd name="connsiteY37" fmla="*/ 1119814 h 2183503"/>
                <a:gd name="connsiteX38" fmla="*/ 2110064 w 2311850"/>
                <a:gd name="connsiteY38" fmla="*/ 1091752 h 2183503"/>
                <a:gd name="connsiteX39" fmla="*/ 2104399 w 2311850"/>
                <a:gd name="connsiteY39" fmla="*/ 1063690 h 2183503"/>
                <a:gd name="connsiteX40" fmla="*/ 2101950 w 2311850"/>
                <a:gd name="connsiteY40" fmla="*/ 1060057 h 2183503"/>
                <a:gd name="connsiteX41" fmla="*/ 2102278 w 2311850"/>
                <a:gd name="connsiteY41" fmla="*/ 1057378 h 2183503"/>
                <a:gd name="connsiteX42" fmla="*/ 2099724 w 2311850"/>
                <a:gd name="connsiteY42" fmla="*/ 1048222 h 2183503"/>
                <a:gd name="connsiteX43" fmla="*/ 1841861 w 2311850"/>
                <a:gd name="connsiteY43" fmla="*/ 542137 h 2183503"/>
                <a:gd name="connsiteX44" fmla="*/ 1841754 w 2311850"/>
                <a:gd name="connsiteY44" fmla="*/ 540756 h 2183503"/>
                <a:gd name="connsiteX45" fmla="*/ 1682652 w 2311850"/>
                <a:gd name="connsiteY45" fmla="*/ 227812 h 2183503"/>
                <a:gd name="connsiteX46" fmla="*/ 1675289 w 2311850"/>
                <a:gd name="connsiteY46" fmla="*/ 221512 h 2183503"/>
                <a:gd name="connsiteX47" fmla="*/ 1672442 w 2311850"/>
                <a:gd name="connsiteY47" fmla="*/ 216820 h 2183503"/>
                <a:gd name="connsiteX48" fmla="*/ 1616811 w 2311850"/>
                <a:gd name="connsiteY48" fmla="*/ 190584 h 2183503"/>
                <a:gd name="connsiteX49" fmla="*/ 1613758 w 2311850"/>
                <a:gd name="connsiteY49" fmla="*/ 190892 h 2183503"/>
                <a:gd name="connsiteX50" fmla="*/ 1611720 w 2311850"/>
                <a:gd name="connsiteY50" fmla="*/ 190584 h 2183503"/>
                <a:gd name="connsiteX51" fmla="*/ 1611399 w 2311850"/>
                <a:gd name="connsiteY51" fmla="*/ 190617 h 2183503"/>
                <a:gd name="connsiteX52" fmla="*/ 1611239 w 2311850"/>
                <a:gd name="connsiteY52" fmla="*/ 190584 h 2183503"/>
                <a:gd name="connsiteX53" fmla="*/ 626857 w 2311850"/>
                <a:gd name="connsiteY53" fmla="*/ 0 h 2183503"/>
                <a:gd name="connsiteX54" fmla="*/ 1707530 w 2311850"/>
                <a:gd name="connsiteY54" fmla="*/ 0 h 2183503"/>
                <a:gd name="connsiteX55" fmla="*/ 1707724 w 2311850"/>
                <a:gd name="connsiteY55" fmla="*/ 39 h 2183503"/>
                <a:gd name="connsiteX56" fmla="*/ 1708113 w 2311850"/>
                <a:gd name="connsiteY56" fmla="*/ 0 h 2183503"/>
                <a:gd name="connsiteX57" fmla="*/ 1710582 w 2311850"/>
                <a:gd name="connsiteY57" fmla="*/ 373 h 2183503"/>
                <a:gd name="connsiteX58" fmla="*/ 1714281 w 2311850"/>
                <a:gd name="connsiteY58" fmla="*/ 0 h 2183503"/>
                <a:gd name="connsiteX59" fmla="*/ 1781677 w 2311850"/>
                <a:gd name="connsiteY59" fmla="*/ 31784 h 2183503"/>
                <a:gd name="connsiteX60" fmla="*/ 1785126 w 2311850"/>
                <a:gd name="connsiteY60" fmla="*/ 37469 h 2183503"/>
                <a:gd name="connsiteX61" fmla="*/ 1794046 w 2311850"/>
                <a:gd name="connsiteY61" fmla="*/ 45101 h 2183503"/>
                <a:gd name="connsiteX62" fmla="*/ 1986796 w 2311850"/>
                <a:gd name="connsiteY62" fmla="*/ 424228 h 2183503"/>
                <a:gd name="connsiteX63" fmla="*/ 1986926 w 2311850"/>
                <a:gd name="connsiteY63" fmla="*/ 425902 h 2183503"/>
                <a:gd name="connsiteX64" fmla="*/ 2299323 w 2311850"/>
                <a:gd name="connsiteY64" fmla="*/ 1039016 h 2183503"/>
                <a:gd name="connsiteX65" fmla="*/ 2302417 w 2311850"/>
                <a:gd name="connsiteY65" fmla="*/ 1050109 h 2183503"/>
                <a:gd name="connsiteX66" fmla="*/ 2302020 w 2311850"/>
                <a:gd name="connsiteY66" fmla="*/ 1053354 h 2183503"/>
                <a:gd name="connsiteX67" fmla="*/ 2304987 w 2311850"/>
                <a:gd name="connsiteY67" fmla="*/ 1057755 h 2183503"/>
                <a:gd name="connsiteX68" fmla="*/ 2311850 w 2311850"/>
                <a:gd name="connsiteY68" fmla="*/ 1091752 h 2183503"/>
                <a:gd name="connsiteX69" fmla="*/ 2304987 w 2311850"/>
                <a:gd name="connsiteY69" fmla="*/ 1125748 h 2183503"/>
                <a:gd name="connsiteX70" fmla="*/ 2298323 w 2311850"/>
                <a:gd name="connsiteY70" fmla="*/ 1135632 h 2183503"/>
                <a:gd name="connsiteX71" fmla="*/ 2298470 w 2311850"/>
                <a:gd name="connsiteY71" fmla="*/ 1136850 h 2183503"/>
                <a:gd name="connsiteX72" fmla="*/ 2295354 w 2311850"/>
                <a:gd name="connsiteY72" fmla="*/ 1147936 h 2183503"/>
                <a:gd name="connsiteX73" fmla="*/ 1795000 w 2311850"/>
                <a:gd name="connsiteY73" fmla="*/ 2125198 h 2183503"/>
                <a:gd name="connsiteX74" fmla="*/ 1787827 w 2311850"/>
                <a:gd name="connsiteY74" fmla="*/ 2134206 h 2183503"/>
                <a:gd name="connsiteX75" fmla="*/ 1785283 w 2311850"/>
                <a:gd name="connsiteY75" fmla="*/ 2135611 h 2183503"/>
                <a:gd name="connsiteX76" fmla="*/ 1775510 w 2311850"/>
                <a:gd name="connsiteY76" fmla="*/ 2151719 h 2183503"/>
                <a:gd name="connsiteX77" fmla="*/ 1708113 w 2311850"/>
                <a:gd name="connsiteY77" fmla="*/ 2183503 h 2183503"/>
                <a:gd name="connsiteX78" fmla="*/ 1701230 w 2311850"/>
                <a:gd name="connsiteY78" fmla="*/ 2182809 h 2183503"/>
                <a:gd name="connsiteX79" fmla="*/ 1688432 w 2311850"/>
                <a:gd name="connsiteY79" fmla="*/ 2182809 h 2183503"/>
                <a:gd name="connsiteX80" fmla="*/ 1684993 w 2311850"/>
                <a:gd name="connsiteY80" fmla="*/ 2183503 h 2183503"/>
                <a:gd name="connsiteX81" fmla="*/ 604320 w 2311850"/>
                <a:gd name="connsiteY81" fmla="*/ 2183503 h 2183503"/>
                <a:gd name="connsiteX82" fmla="*/ 604126 w 2311850"/>
                <a:gd name="connsiteY82" fmla="*/ 2183464 h 2183503"/>
                <a:gd name="connsiteX83" fmla="*/ 603737 w 2311850"/>
                <a:gd name="connsiteY83" fmla="*/ 2183503 h 2183503"/>
                <a:gd name="connsiteX84" fmla="*/ 601268 w 2311850"/>
                <a:gd name="connsiteY84" fmla="*/ 2183130 h 2183503"/>
                <a:gd name="connsiteX85" fmla="*/ 597569 w 2311850"/>
                <a:gd name="connsiteY85" fmla="*/ 2183503 h 2183503"/>
                <a:gd name="connsiteX86" fmla="*/ 517093 w 2311850"/>
                <a:gd name="connsiteY86" fmla="*/ 2130160 h 2183503"/>
                <a:gd name="connsiteX87" fmla="*/ 517058 w 2311850"/>
                <a:gd name="connsiteY87" fmla="*/ 2129987 h 2183503"/>
                <a:gd name="connsiteX88" fmla="*/ 512216 w 2311850"/>
                <a:gd name="connsiteY88" fmla="*/ 2125843 h 2183503"/>
                <a:gd name="connsiteX89" fmla="*/ 359483 w 2311850"/>
                <a:gd name="connsiteY89" fmla="*/ 1825427 h 2183503"/>
                <a:gd name="connsiteX90" fmla="*/ 12527 w 2311850"/>
                <a:gd name="connsiteY90" fmla="*/ 1144487 h 2183503"/>
                <a:gd name="connsiteX91" fmla="*/ 9433 w 2311850"/>
                <a:gd name="connsiteY91" fmla="*/ 1133395 h 2183503"/>
                <a:gd name="connsiteX92" fmla="*/ 9831 w 2311850"/>
                <a:gd name="connsiteY92" fmla="*/ 1130149 h 2183503"/>
                <a:gd name="connsiteX93" fmla="*/ 6864 w 2311850"/>
                <a:gd name="connsiteY93" fmla="*/ 1125748 h 2183503"/>
                <a:gd name="connsiteX94" fmla="*/ 0 w 2311850"/>
                <a:gd name="connsiteY94" fmla="*/ 1091752 h 2183503"/>
                <a:gd name="connsiteX95" fmla="*/ 6864 w 2311850"/>
                <a:gd name="connsiteY95" fmla="*/ 1057755 h 2183503"/>
                <a:gd name="connsiteX96" fmla="*/ 13528 w 2311850"/>
                <a:gd name="connsiteY96" fmla="*/ 1047871 h 2183503"/>
                <a:gd name="connsiteX97" fmla="*/ 13381 w 2311850"/>
                <a:gd name="connsiteY97" fmla="*/ 1046654 h 2183503"/>
                <a:gd name="connsiteX98" fmla="*/ 16496 w 2311850"/>
                <a:gd name="connsiteY98" fmla="*/ 1035568 h 2183503"/>
                <a:gd name="connsiteX99" fmla="*/ 516850 w 2311850"/>
                <a:gd name="connsiteY99" fmla="*/ 58306 h 2183503"/>
                <a:gd name="connsiteX100" fmla="*/ 524023 w 2311850"/>
                <a:gd name="connsiteY100" fmla="*/ 49297 h 2183503"/>
                <a:gd name="connsiteX101" fmla="*/ 526568 w 2311850"/>
                <a:gd name="connsiteY101" fmla="*/ 47892 h 2183503"/>
                <a:gd name="connsiteX102" fmla="*/ 536341 w 2311850"/>
                <a:gd name="connsiteY102" fmla="*/ 31784 h 2183503"/>
                <a:gd name="connsiteX103" fmla="*/ 603737 w 2311850"/>
                <a:gd name="connsiteY103" fmla="*/ 0 h 2183503"/>
                <a:gd name="connsiteX104" fmla="*/ 610620 w 2311850"/>
                <a:gd name="connsiteY104" fmla="*/ 695 h 2183503"/>
                <a:gd name="connsiteX105" fmla="*/ 623418 w 2311850"/>
                <a:gd name="connsiteY105" fmla="*/ 695 h 218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2311850" h="2183503">
                  <a:moveTo>
                    <a:pt x="719215" y="190584"/>
                  </a:moveTo>
                  <a:lnTo>
                    <a:pt x="716377" y="191157"/>
                  </a:lnTo>
                  <a:lnTo>
                    <a:pt x="705813" y="191157"/>
                  </a:lnTo>
                  <a:lnTo>
                    <a:pt x="700131" y="190584"/>
                  </a:lnTo>
                  <a:cubicBezTo>
                    <a:pt x="677735" y="190584"/>
                    <a:pt x="657724" y="200797"/>
                    <a:pt x="644501" y="216819"/>
                  </a:cubicBezTo>
                  <a:lnTo>
                    <a:pt x="636433" y="230116"/>
                  </a:lnTo>
                  <a:lnTo>
                    <a:pt x="634333" y="231275"/>
                  </a:lnTo>
                  <a:cubicBezTo>
                    <a:pt x="631949" y="233272"/>
                    <a:pt x="629919" y="235770"/>
                    <a:pt x="628412" y="238711"/>
                  </a:cubicBezTo>
                  <a:lnTo>
                    <a:pt x="215403" y="1045376"/>
                  </a:lnTo>
                  <a:cubicBezTo>
                    <a:pt x="213897" y="1048318"/>
                    <a:pt x="213059" y="1051425"/>
                    <a:pt x="212832" y="1054526"/>
                  </a:cubicBezTo>
                  <a:lnTo>
                    <a:pt x="212953" y="1055531"/>
                  </a:lnTo>
                  <a:lnTo>
                    <a:pt x="207453" y="1063690"/>
                  </a:lnTo>
                  <a:cubicBezTo>
                    <a:pt x="203804" y="1072315"/>
                    <a:pt x="201787" y="1081798"/>
                    <a:pt x="201787" y="1091752"/>
                  </a:cubicBezTo>
                  <a:cubicBezTo>
                    <a:pt x="201787" y="1101706"/>
                    <a:pt x="203804" y="1111189"/>
                    <a:pt x="207453" y="1119814"/>
                  </a:cubicBezTo>
                  <a:lnTo>
                    <a:pt x="209901" y="1123446"/>
                  </a:lnTo>
                  <a:lnTo>
                    <a:pt x="209573" y="1126125"/>
                  </a:lnTo>
                  <a:cubicBezTo>
                    <a:pt x="209794" y="1129227"/>
                    <a:pt x="210627" y="1132336"/>
                    <a:pt x="212127" y="1135281"/>
                  </a:cubicBezTo>
                  <a:lnTo>
                    <a:pt x="498516" y="1697351"/>
                  </a:lnTo>
                  <a:lnTo>
                    <a:pt x="624587" y="1945325"/>
                  </a:lnTo>
                  <a:lnTo>
                    <a:pt x="628584" y="1948745"/>
                  </a:lnTo>
                  <a:lnTo>
                    <a:pt x="628613" y="1948888"/>
                  </a:lnTo>
                  <a:cubicBezTo>
                    <a:pt x="639557" y="1974763"/>
                    <a:pt x="665178" y="1992919"/>
                    <a:pt x="695040" y="1992919"/>
                  </a:cubicBezTo>
                  <a:lnTo>
                    <a:pt x="698093" y="1992611"/>
                  </a:lnTo>
                  <a:lnTo>
                    <a:pt x="700131" y="1992919"/>
                  </a:lnTo>
                  <a:lnTo>
                    <a:pt x="700453" y="1992887"/>
                  </a:lnTo>
                  <a:lnTo>
                    <a:pt x="700613" y="1992919"/>
                  </a:lnTo>
                  <a:lnTo>
                    <a:pt x="1592636" y="1992919"/>
                  </a:lnTo>
                  <a:lnTo>
                    <a:pt x="1595474" y="1992346"/>
                  </a:lnTo>
                  <a:lnTo>
                    <a:pt x="1606038" y="1992346"/>
                  </a:lnTo>
                  <a:lnTo>
                    <a:pt x="1611720" y="1992919"/>
                  </a:lnTo>
                  <a:cubicBezTo>
                    <a:pt x="1634117" y="1992919"/>
                    <a:pt x="1654128" y="1982706"/>
                    <a:pt x="1667351" y="1966684"/>
                  </a:cubicBezTo>
                  <a:lnTo>
                    <a:pt x="1675418" y="1953387"/>
                  </a:lnTo>
                  <a:lnTo>
                    <a:pt x="1677518" y="1952228"/>
                  </a:lnTo>
                  <a:cubicBezTo>
                    <a:pt x="1679902" y="1950231"/>
                    <a:pt x="1681933" y="1947733"/>
                    <a:pt x="1683439" y="1944792"/>
                  </a:cubicBezTo>
                  <a:lnTo>
                    <a:pt x="2096448" y="1138128"/>
                  </a:lnTo>
                  <a:cubicBezTo>
                    <a:pt x="2097954" y="1135186"/>
                    <a:pt x="2098792" y="1132078"/>
                    <a:pt x="2099020" y="1128977"/>
                  </a:cubicBezTo>
                  <a:lnTo>
                    <a:pt x="2098898" y="1127972"/>
                  </a:lnTo>
                  <a:lnTo>
                    <a:pt x="2104399" y="1119814"/>
                  </a:lnTo>
                  <a:cubicBezTo>
                    <a:pt x="2108047" y="1111189"/>
                    <a:pt x="2110064" y="1101705"/>
                    <a:pt x="2110064" y="1091752"/>
                  </a:cubicBezTo>
                  <a:cubicBezTo>
                    <a:pt x="2110064" y="1081798"/>
                    <a:pt x="2108047" y="1072315"/>
                    <a:pt x="2104399" y="1063690"/>
                  </a:cubicBezTo>
                  <a:lnTo>
                    <a:pt x="2101950" y="1060057"/>
                  </a:lnTo>
                  <a:lnTo>
                    <a:pt x="2102278" y="1057378"/>
                  </a:lnTo>
                  <a:cubicBezTo>
                    <a:pt x="2102057" y="1054277"/>
                    <a:pt x="2101225" y="1051167"/>
                    <a:pt x="2099724" y="1048222"/>
                  </a:cubicBezTo>
                  <a:lnTo>
                    <a:pt x="1841861" y="542137"/>
                  </a:lnTo>
                  <a:lnTo>
                    <a:pt x="1841754" y="540756"/>
                  </a:lnTo>
                  <a:lnTo>
                    <a:pt x="1682652" y="227812"/>
                  </a:lnTo>
                  <a:lnTo>
                    <a:pt x="1675289" y="221512"/>
                  </a:lnTo>
                  <a:lnTo>
                    <a:pt x="1672442" y="216820"/>
                  </a:lnTo>
                  <a:cubicBezTo>
                    <a:pt x="1659219" y="200797"/>
                    <a:pt x="1639208" y="190584"/>
                    <a:pt x="1616811" y="190584"/>
                  </a:cubicBezTo>
                  <a:lnTo>
                    <a:pt x="1613758" y="190892"/>
                  </a:lnTo>
                  <a:lnTo>
                    <a:pt x="1611720" y="190584"/>
                  </a:lnTo>
                  <a:lnTo>
                    <a:pt x="1611399" y="190617"/>
                  </a:lnTo>
                  <a:lnTo>
                    <a:pt x="1611239" y="190584"/>
                  </a:lnTo>
                  <a:close/>
                  <a:moveTo>
                    <a:pt x="626857" y="0"/>
                  </a:moveTo>
                  <a:lnTo>
                    <a:pt x="1707530" y="0"/>
                  </a:lnTo>
                  <a:lnTo>
                    <a:pt x="1707724" y="39"/>
                  </a:lnTo>
                  <a:lnTo>
                    <a:pt x="1708113" y="0"/>
                  </a:lnTo>
                  <a:lnTo>
                    <a:pt x="1710582" y="373"/>
                  </a:lnTo>
                  <a:lnTo>
                    <a:pt x="1714281" y="0"/>
                  </a:lnTo>
                  <a:cubicBezTo>
                    <a:pt x="1741414" y="0"/>
                    <a:pt x="1765657" y="12373"/>
                    <a:pt x="1781677" y="31784"/>
                  </a:cubicBezTo>
                  <a:lnTo>
                    <a:pt x="1785126" y="37469"/>
                  </a:lnTo>
                  <a:lnTo>
                    <a:pt x="1794046" y="45101"/>
                  </a:lnTo>
                  <a:lnTo>
                    <a:pt x="1986796" y="424228"/>
                  </a:lnTo>
                  <a:lnTo>
                    <a:pt x="1986926" y="425902"/>
                  </a:lnTo>
                  <a:lnTo>
                    <a:pt x="2299323" y="1039016"/>
                  </a:lnTo>
                  <a:cubicBezTo>
                    <a:pt x="2301141" y="1042584"/>
                    <a:pt x="2302150" y="1046351"/>
                    <a:pt x="2302417" y="1050109"/>
                  </a:cubicBezTo>
                  <a:lnTo>
                    <a:pt x="2302020" y="1053354"/>
                  </a:lnTo>
                  <a:lnTo>
                    <a:pt x="2304987" y="1057755"/>
                  </a:lnTo>
                  <a:cubicBezTo>
                    <a:pt x="2309406" y="1068204"/>
                    <a:pt x="2311850" y="1079692"/>
                    <a:pt x="2311850" y="1091752"/>
                  </a:cubicBezTo>
                  <a:cubicBezTo>
                    <a:pt x="2311850" y="1103810"/>
                    <a:pt x="2309406" y="1115299"/>
                    <a:pt x="2304987" y="1125748"/>
                  </a:cubicBezTo>
                  <a:lnTo>
                    <a:pt x="2298323" y="1135632"/>
                  </a:lnTo>
                  <a:lnTo>
                    <a:pt x="2298470" y="1136850"/>
                  </a:lnTo>
                  <a:cubicBezTo>
                    <a:pt x="2298195" y="1140607"/>
                    <a:pt x="2297179" y="1144372"/>
                    <a:pt x="2295354" y="1147936"/>
                  </a:cubicBezTo>
                  <a:lnTo>
                    <a:pt x="1795000" y="2125198"/>
                  </a:lnTo>
                  <a:cubicBezTo>
                    <a:pt x="1793175" y="2128761"/>
                    <a:pt x="1790715" y="2131787"/>
                    <a:pt x="1787827" y="2134206"/>
                  </a:cubicBezTo>
                  <a:lnTo>
                    <a:pt x="1785283" y="2135611"/>
                  </a:lnTo>
                  <a:lnTo>
                    <a:pt x="1775510" y="2151719"/>
                  </a:lnTo>
                  <a:cubicBezTo>
                    <a:pt x="1759490" y="2171130"/>
                    <a:pt x="1735247" y="2183503"/>
                    <a:pt x="1708113" y="2183503"/>
                  </a:cubicBezTo>
                  <a:lnTo>
                    <a:pt x="1701230" y="2182809"/>
                  </a:lnTo>
                  <a:lnTo>
                    <a:pt x="1688432" y="2182809"/>
                  </a:lnTo>
                  <a:lnTo>
                    <a:pt x="1684993" y="2183503"/>
                  </a:lnTo>
                  <a:lnTo>
                    <a:pt x="604320" y="2183503"/>
                  </a:lnTo>
                  <a:lnTo>
                    <a:pt x="604126" y="2183464"/>
                  </a:lnTo>
                  <a:lnTo>
                    <a:pt x="603737" y="2183503"/>
                  </a:lnTo>
                  <a:lnTo>
                    <a:pt x="601268" y="2183130"/>
                  </a:lnTo>
                  <a:lnTo>
                    <a:pt x="597569" y="2183503"/>
                  </a:lnTo>
                  <a:cubicBezTo>
                    <a:pt x="561392" y="2183503"/>
                    <a:pt x="530352" y="2161507"/>
                    <a:pt x="517093" y="2130160"/>
                  </a:cubicBezTo>
                  <a:lnTo>
                    <a:pt x="517058" y="2129987"/>
                  </a:lnTo>
                  <a:lnTo>
                    <a:pt x="512216" y="2125843"/>
                  </a:lnTo>
                  <a:lnTo>
                    <a:pt x="359483" y="1825427"/>
                  </a:lnTo>
                  <a:lnTo>
                    <a:pt x="12527" y="1144487"/>
                  </a:lnTo>
                  <a:cubicBezTo>
                    <a:pt x="10709" y="1140920"/>
                    <a:pt x="9700" y="1137153"/>
                    <a:pt x="9433" y="1133395"/>
                  </a:cubicBezTo>
                  <a:lnTo>
                    <a:pt x="9831" y="1130149"/>
                  </a:lnTo>
                  <a:lnTo>
                    <a:pt x="6864" y="1125748"/>
                  </a:lnTo>
                  <a:cubicBezTo>
                    <a:pt x="2444" y="1115299"/>
                    <a:pt x="0" y="1103811"/>
                    <a:pt x="0" y="1091752"/>
                  </a:cubicBezTo>
                  <a:cubicBezTo>
                    <a:pt x="0" y="1079693"/>
                    <a:pt x="2444" y="1068204"/>
                    <a:pt x="6864" y="1057755"/>
                  </a:cubicBezTo>
                  <a:lnTo>
                    <a:pt x="13528" y="1047871"/>
                  </a:lnTo>
                  <a:lnTo>
                    <a:pt x="13381" y="1046654"/>
                  </a:lnTo>
                  <a:cubicBezTo>
                    <a:pt x="13656" y="1042897"/>
                    <a:pt x="14672" y="1039132"/>
                    <a:pt x="16496" y="1035568"/>
                  </a:cubicBezTo>
                  <a:lnTo>
                    <a:pt x="516850" y="58306"/>
                  </a:lnTo>
                  <a:cubicBezTo>
                    <a:pt x="518675" y="54742"/>
                    <a:pt x="521136" y="51716"/>
                    <a:pt x="524023" y="49297"/>
                  </a:cubicBezTo>
                  <a:lnTo>
                    <a:pt x="526568" y="47892"/>
                  </a:lnTo>
                  <a:lnTo>
                    <a:pt x="536341" y="31784"/>
                  </a:lnTo>
                  <a:cubicBezTo>
                    <a:pt x="552361" y="12373"/>
                    <a:pt x="576604" y="0"/>
                    <a:pt x="603737" y="0"/>
                  </a:cubicBezTo>
                  <a:lnTo>
                    <a:pt x="610620" y="695"/>
                  </a:lnTo>
                  <a:lnTo>
                    <a:pt x="623418" y="69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7" name="Text Box 1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B229BE42-2413-4702-877F-5BD50AC3F2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987" y="2071764"/>
              <a:ext cx="1554480" cy="156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0960" tIns="30480" rIns="60960" bIns="3048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dirty="0" smtClean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周    明</a:t>
              </a:r>
              <a:endParaRPr lang="en-US" altLang="zh-CN" sz="20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/>
              <a:endParaRPr lang="en-US" sz="8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骨鱼科技</a:t>
              </a:r>
              <a:endParaRPr lang="en-US" altLang="zh-CN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CBO</a:t>
              </a:r>
              <a:endParaRPr 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pic>
        <p:nvPicPr>
          <p:cNvPr id="2050" name="Picture 2" descr="C:\Users\david\Downloads\9852708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8" t="24425" r="10558" b="15003"/>
          <a:stretch/>
        </p:blipFill>
        <p:spPr bwMode="auto">
          <a:xfrm>
            <a:off x="2780792" y="1177758"/>
            <a:ext cx="1134093" cy="112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avid\Downloads\117781097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0" t="26052" r="10418" b="15049"/>
          <a:stretch/>
        </p:blipFill>
        <p:spPr bwMode="auto">
          <a:xfrm>
            <a:off x="704421" y="3175910"/>
            <a:ext cx="1171876" cy="117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615331" y="4371679"/>
            <a:ext cx="1261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latin typeface="Microsoft YaHei UI" panose="020B0503020204020204" pitchFamily="34" charset="-122"/>
                <a:ea typeface="Microsoft YaHei UI" panose="020B0503020204020204" pitchFamily="34" charset="-122"/>
                <a:cs typeface="Estrangelo Edessa" panose="03080600000000000000" pitchFamily="66" charset="0"/>
              </a:rPr>
              <a:t>1360 </a:t>
            </a:r>
            <a:r>
              <a:rPr lang="en-US" altLang="zh-CN" sz="12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Estrangelo Edessa" panose="03080600000000000000" pitchFamily="66" charset="0"/>
              </a:rPr>
              <a:t>040 6279</a:t>
            </a:r>
            <a:endParaRPr lang="zh-CN" altLang="en-US" sz="1200" dirty="0"/>
          </a:p>
        </p:txBody>
      </p:sp>
      <p:sp>
        <p:nvSpPr>
          <p:cNvPr id="11" name="矩形 10"/>
          <p:cNvSpPr/>
          <p:nvPr/>
        </p:nvSpPr>
        <p:spPr>
          <a:xfrm>
            <a:off x="2694668" y="2336415"/>
            <a:ext cx="1261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1899 </a:t>
            </a:r>
            <a:r>
              <a:rPr lang="en-US" altLang="zh-CN" sz="1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890 0058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4942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477982" y="6028574"/>
            <a:ext cx="11229109" cy="51974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Скругленный прямоугольник 53"/>
          <p:cNvSpPr/>
          <p:nvPr/>
        </p:nvSpPr>
        <p:spPr>
          <a:xfrm>
            <a:off x="5382709" y="2061685"/>
            <a:ext cx="2971582" cy="619171"/>
          </a:xfrm>
          <a:prstGeom prst="homePlate">
            <a:avLst/>
          </a:prstGeom>
          <a:solidFill>
            <a:srgbClr val="FF660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20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1511" y="258228"/>
            <a:ext cx="5508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我们做过什么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38" name="Group 1069"/>
          <p:cNvGrpSpPr/>
          <p:nvPr/>
        </p:nvGrpSpPr>
        <p:grpSpPr>
          <a:xfrm rot="21376302">
            <a:off x="11696148" y="320023"/>
            <a:ext cx="246553" cy="255507"/>
            <a:chOff x="0" y="1"/>
            <a:chExt cx="899701" cy="900042"/>
          </a:xfrm>
          <a:solidFill>
            <a:schemeClr val="bg1">
              <a:lumMod val="95000"/>
            </a:schemeClr>
          </a:solidFill>
          <a:effectLst/>
        </p:grpSpPr>
        <p:sp>
          <p:nvSpPr>
            <p:cNvPr id="139" name="Shape 1048"/>
            <p:cNvSpPr/>
            <p:nvPr/>
          </p:nvSpPr>
          <p:spPr>
            <a:xfrm>
              <a:off x="100579" y="100917"/>
              <a:ext cx="698541" cy="698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 sz="2400">
                  <a:solidFill>
                    <a:srgbClr val="FFFFFF"/>
                  </a:solidFill>
                </a:defRPr>
              </a:pPr>
              <a:endParaRPr sz="320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40" name="Group 1053"/>
            <p:cNvGrpSpPr/>
            <p:nvPr/>
          </p:nvGrpSpPr>
          <p:grpSpPr>
            <a:xfrm>
              <a:off x="408375" y="1"/>
              <a:ext cx="82951" cy="899708"/>
              <a:chOff x="0" y="0"/>
              <a:chExt cx="82950" cy="899700"/>
            </a:xfrm>
            <a:grpFill/>
          </p:grpSpPr>
          <p:sp>
            <p:nvSpPr>
              <p:cNvPr id="156" name="Shape 1051"/>
              <p:cNvSpPr/>
              <p:nvPr/>
            </p:nvSpPr>
            <p:spPr>
              <a:xfrm>
                <a:off x="0" y="0"/>
                <a:ext cx="82950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57" name="Shape 1052"/>
              <p:cNvSpPr/>
              <p:nvPr/>
            </p:nvSpPr>
            <p:spPr>
              <a:xfrm rot="10800000">
                <a:off x="0" y="791707"/>
                <a:ext cx="82949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41" name="Group 1056"/>
            <p:cNvGrpSpPr/>
            <p:nvPr/>
          </p:nvGrpSpPr>
          <p:grpSpPr>
            <a:xfrm rot="16200000">
              <a:off x="408375" y="339"/>
              <a:ext cx="82951" cy="899700"/>
              <a:chOff x="0" y="0"/>
              <a:chExt cx="82950" cy="899700"/>
            </a:xfrm>
            <a:grpFill/>
          </p:grpSpPr>
          <p:sp>
            <p:nvSpPr>
              <p:cNvPr id="154" name="Shape 1054"/>
              <p:cNvSpPr/>
              <p:nvPr/>
            </p:nvSpPr>
            <p:spPr>
              <a:xfrm>
                <a:off x="0" y="0"/>
                <a:ext cx="82950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55" name="Shape 1055"/>
              <p:cNvSpPr/>
              <p:nvPr/>
            </p:nvSpPr>
            <p:spPr>
              <a:xfrm rot="10800000">
                <a:off x="0" y="791707"/>
                <a:ext cx="82949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42" name="Group 1059"/>
            <p:cNvGrpSpPr/>
            <p:nvPr/>
          </p:nvGrpSpPr>
          <p:grpSpPr>
            <a:xfrm rot="1832071">
              <a:off x="408375" y="335"/>
              <a:ext cx="82951" cy="899708"/>
              <a:chOff x="0" y="0"/>
              <a:chExt cx="82950" cy="899700"/>
            </a:xfrm>
            <a:grpFill/>
          </p:grpSpPr>
          <p:sp>
            <p:nvSpPr>
              <p:cNvPr id="152" name="Shape 1057"/>
              <p:cNvSpPr/>
              <p:nvPr/>
            </p:nvSpPr>
            <p:spPr>
              <a:xfrm>
                <a:off x="0" y="0"/>
                <a:ext cx="82950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53" name="Shape 1058"/>
              <p:cNvSpPr/>
              <p:nvPr/>
            </p:nvSpPr>
            <p:spPr>
              <a:xfrm rot="10800000">
                <a:off x="0" y="791707"/>
                <a:ext cx="82949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43" name="Group 1062"/>
            <p:cNvGrpSpPr/>
            <p:nvPr/>
          </p:nvGrpSpPr>
          <p:grpSpPr>
            <a:xfrm rot="19769280">
              <a:off x="408375" y="335"/>
              <a:ext cx="82951" cy="899708"/>
              <a:chOff x="0" y="0"/>
              <a:chExt cx="82950" cy="899700"/>
            </a:xfrm>
            <a:grpFill/>
          </p:grpSpPr>
          <p:sp>
            <p:nvSpPr>
              <p:cNvPr id="150" name="Shape 1060"/>
              <p:cNvSpPr/>
              <p:nvPr/>
            </p:nvSpPr>
            <p:spPr>
              <a:xfrm>
                <a:off x="0" y="0"/>
                <a:ext cx="82950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51" name="Shape 1061"/>
              <p:cNvSpPr/>
              <p:nvPr/>
            </p:nvSpPr>
            <p:spPr>
              <a:xfrm rot="10800000">
                <a:off x="0" y="791707"/>
                <a:ext cx="82949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44" name="Group 1065"/>
            <p:cNvGrpSpPr/>
            <p:nvPr/>
          </p:nvGrpSpPr>
          <p:grpSpPr>
            <a:xfrm rot="17961925">
              <a:off x="408374" y="336"/>
              <a:ext cx="82951" cy="899700"/>
              <a:chOff x="0" y="0"/>
              <a:chExt cx="82950" cy="899700"/>
            </a:xfrm>
            <a:grpFill/>
          </p:grpSpPr>
          <p:sp>
            <p:nvSpPr>
              <p:cNvPr id="148" name="Shape 1063"/>
              <p:cNvSpPr/>
              <p:nvPr/>
            </p:nvSpPr>
            <p:spPr>
              <a:xfrm>
                <a:off x="0" y="0"/>
                <a:ext cx="82950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9" name="Shape 1064"/>
              <p:cNvSpPr/>
              <p:nvPr/>
            </p:nvSpPr>
            <p:spPr>
              <a:xfrm rot="10800000">
                <a:off x="0" y="791707"/>
                <a:ext cx="82949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45" name="Group 1068"/>
            <p:cNvGrpSpPr/>
            <p:nvPr/>
          </p:nvGrpSpPr>
          <p:grpSpPr>
            <a:xfrm rot="3654789">
              <a:off x="408375" y="335"/>
              <a:ext cx="82951" cy="899700"/>
              <a:chOff x="0" y="0"/>
              <a:chExt cx="82950" cy="899700"/>
            </a:xfrm>
            <a:grpFill/>
          </p:grpSpPr>
          <p:sp>
            <p:nvSpPr>
              <p:cNvPr id="146" name="Shape 1066"/>
              <p:cNvSpPr/>
              <p:nvPr/>
            </p:nvSpPr>
            <p:spPr>
              <a:xfrm>
                <a:off x="0" y="0"/>
                <a:ext cx="82950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7" name="Shape 1067"/>
              <p:cNvSpPr/>
              <p:nvPr/>
            </p:nvSpPr>
            <p:spPr>
              <a:xfrm rot="10800000">
                <a:off x="0" y="791707"/>
                <a:ext cx="82949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sp>
        <p:nvSpPr>
          <p:cNvPr id="188" name="流程图: 库存数据 187"/>
          <p:cNvSpPr/>
          <p:nvPr/>
        </p:nvSpPr>
        <p:spPr>
          <a:xfrm rot="5400000">
            <a:off x="2798706" y="3892392"/>
            <a:ext cx="311548" cy="4232561"/>
          </a:xfrm>
          <a:prstGeom prst="flowChartOnlineStorage">
            <a:avLst/>
          </a:prstGeom>
          <a:solidFill>
            <a:schemeClr val="bg1">
              <a:lumMod val="85000"/>
              <a:alpha val="6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9" name="矩形 178"/>
          <p:cNvSpPr/>
          <p:nvPr/>
        </p:nvSpPr>
        <p:spPr>
          <a:xfrm>
            <a:off x="810491" y="2061685"/>
            <a:ext cx="4287485" cy="4044461"/>
          </a:xfrm>
          <a:prstGeom prst="rect">
            <a:avLst/>
          </a:prstGeom>
          <a:solidFill>
            <a:srgbClr val="FFFFFF"/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0" name="矩形 179"/>
          <p:cNvSpPr/>
          <p:nvPr/>
        </p:nvSpPr>
        <p:spPr>
          <a:xfrm>
            <a:off x="905533" y="1448580"/>
            <a:ext cx="1038093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zh-CN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团队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成员</a:t>
            </a:r>
            <a:r>
              <a:rPr lang="zh-CN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来源于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中兴</a:t>
            </a:r>
            <a:r>
              <a:rPr lang="zh-CN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通讯、凯立德、中国邮政、银溪数码、科研院校、以及创业</a:t>
            </a:r>
            <a:r>
              <a:rPr lang="zh-CN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公司等</a:t>
            </a:r>
            <a:r>
              <a:rPr lang="zh-CN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诸多</a:t>
            </a:r>
            <a:r>
              <a:rPr lang="zh-CN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行业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8335" y="2061685"/>
            <a:ext cx="41365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业务管理</a:t>
            </a:r>
            <a:r>
              <a:rPr lang="zh-CN" altLang="zh-CN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系统</a:t>
            </a:r>
            <a:endParaRPr lang="en-US" altLang="zh-CN" sz="14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r"/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CN" altLang="zh-CN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移动梦</a:t>
            </a:r>
            <a:r>
              <a:rPr lang="zh-CN" altLang="zh-CN" sz="14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网</a:t>
            </a:r>
            <a:r>
              <a:rPr lang="zh-CN" altLang="zh-CN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管理系统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/12580</a:t>
            </a:r>
            <a:r>
              <a:rPr lang="zh-CN" altLang="zh-CN" sz="14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支撑</a:t>
            </a:r>
            <a:r>
              <a:rPr lang="zh-CN" altLang="zh-CN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系统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8" name="矩形 157"/>
          <p:cNvSpPr/>
          <p:nvPr/>
        </p:nvSpPr>
        <p:spPr>
          <a:xfrm>
            <a:off x="1594821" y="2564790"/>
            <a:ext cx="29600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业内领先的</a:t>
            </a:r>
            <a:r>
              <a:rPr lang="zh-CN" altLang="zh-CN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手机</a:t>
            </a:r>
            <a:r>
              <a:rPr lang="zh-CN" altLang="zh-CN" sz="14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投注</a:t>
            </a:r>
            <a:r>
              <a:rPr lang="zh-CN" altLang="zh-CN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系统</a:t>
            </a:r>
            <a:endParaRPr lang="en-US" altLang="zh-CN" sz="14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r"/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（体彩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福彩）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39284" y="3067895"/>
            <a:ext cx="3815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业内最早的</a:t>
            </a:r>
            <a:r>
              <a:rPr lang="zh-CN" altLang="zh-CN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去中心化的区块链数字资产交易所</a:t>
            </a:r>
            <a:endParaRPr lang="en-US" altLang="zh-CN" sz="14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 algn="r"/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（台湾）</a:t>
            </a:r>
            <a:endParaRPr lang="zh-CN" altLang="zh-CN" sz="1400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67403" y="5583421"/>
            <a:ext cx="3387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AR/VR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虚拟</a:t>
            </a:r>
            <a:r>
              <a:rPr lang="zh-CN" altLang="zh-CN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博物馆</a:t>
            </a:r>
            <a:endParaRPr lang="en-US" altLang="zh-CN" sz="14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 algn="r"/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广东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zh-CN" altLang="zh-CN" sz="1400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98675" y="3571000"/>
            <a:ext cx="3556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zh-CN" altLang="zh-CN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国内</a:t>
            </a:r>
            <a:r>
              <a:rPr lang="zh-CN" altLang="zh-CN" sz="14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最早</a:t>
            </a:r>
            <a:r>
              <a:rPr lang="zh-CN" altLang="zh-CN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LBG</a:t>
            </a:r>
            <a:r>
              <a:rPr lang="zh-CN" altLang="zh-CN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基于位置的游戏</a:t>
            </a:r>
            <a:endParaRPr lang="en-US" altLang="zh-CN" sz="14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 algn="r"/>
            <a:r>
              <a:rPr lang="zh-CN" altLang="zh-CN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《夺宝奇兵》</a:t>
            </a:r>
            <a:endParaRPr lang="en-US" altLang="zh-CN" sz="14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006139" y="5011099"/>
            <a:ext cx="5021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我们当地</a:t>
            </a:r>
            <a:r>
              <a:rPr lang="zh-CN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的拓展</a:t>
            </a:r>
            <a:r>
              <a:rPr lang="zh-CN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团队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拥有</a:t>
            </a:r>
            <a:r>
              <a:rPr lang="zh-CN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较强的市场经验，和快速反应的营销</a:t>
            </a:r>
            <a:r>
              <a:rPr lang="zh-CN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能力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</a:t>
            </a:r>
            <a:r>
              <a:rPr lang="zh-CN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当地学校建立了良好的合作</a:t>
            </a:r>
            <a:r>
              <a:rPr lang="zh-CN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关系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9" name="矩形 158"/>
          <p:cNvSpPr/>
          <p:nvPr/>
        </p:nvSpPr>
        <p:spPr>
          <a:xfrm>
            <a:off x="1167403" y="5080315"/>
            <a:ext cx="3387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专业的游戏化教育辅助应用</a:t>
            </a:r>
            <a:endParaRPr lang="en-US" altLang="zh-CN" sz="14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 algn="r"/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（覆盖语文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数学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英语）</a:t>
            </a:r>
            <a:endParaRPr lang="en-US" altLang="zh-CN" sz="14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372591" y="1134664"/>
            <a:ext cx="7446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我们是中国电信、中国移动、中国联通的优秀内容合作</a:t>
            </a:r>
            <a:r>
              <a:rPr lang="zh-CN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伙伴</a:t>
            </a:r>
            <a:endParaRPr lang="zh-CN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036200" y="4074105"/>
            <a:ext cx="2518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zh-CN" sz="14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独具创意的动作格斗闯关</a:t>
            </a:r>
            <a:r>
              <a:rPr lang="zh-CN" altLang="zh-CN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游戏</a:t>
            </a:r>
            <a:endParaRPr lang="en-US" altLang="zh-CN" sz="14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 algn="r"/>
            <a:r>
              <a:rPr lang="zh-CN" altLang="zh-CN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《刺客传说》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395272" y="4577210"/>
            <a:ext cx="2159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广受好评</a:t>
            </a:r>
            <a:r>
              <a:rPr lang="zh-CN" altLang="zh-CN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</a:t>
            </a:r>
            <a:r>
              <a:rPr lang="zh-CN" altLang="zh-CN" sz="14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益智教育</a:t>
            </a:r>
            <a:r>
              <a:rPr lang="zh-CN" altLang="zh-CN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游戏</a:t>
            </a:r>
            <a:endParaRPr lang="en-US" altLang="zh-CN" sz="14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 algn="r"/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（功能游戏）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1" name="矩形 160"/>
          <p:cNvSpPr/>
          <p:nvPr/>
        </p:nvSpPr>
        <p:spPr>
          <a:xfrm>
            <a:off x="4610254" y="2131990"/>
            <a:ext cx="4327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部分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过往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 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产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 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品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006139" y="4061805"/>
            <a:ext cx="53577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针对高中教育</a:t>
            </a:r>
            <a:r>
              <a:rPr lang="zh-CN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领域</a:t>
            </a:r>
            <a:endParaRPr lang="en-US" altLang="zh-CN" sz="20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</a:t>
            </a:r>
            <a:r>
              <a:rPr lang="zh-CN" altLang="zh-CN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在湖南、贵州、湖北、江西和广东等</a:t>
            </a:r>
            <a:r>
              <a:rPr lang="zh-CN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地区</a:t>
            </a:r>
            <a:endParaRPr lang="en-US" altLang="zh-CN" sz="20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具有</a:t>
            </a:r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扎实</a:t>
            </a:r>
            <a:r>
              <a:rPr lang="zh-CN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</a:t>
            </a:r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基础</a:t>
            </a:r>
            <a:endParaRPr lang="en-US" altLang="zh-CN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2" name="矩形 161"/>
          <p:cNvSpPr/>
          <p:nvPr/>
        </p:nvSpPr>
        <p:spPr>
          <a:xfrm>
            <a:off x="5389950" y="2143498"/>
            <a:ext cx="26057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强大的技术</a:t>
            </a:r>
            <a:r>
              <a:rPr lang="zh-CN" altLang="en-US" sz="2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实力</a:t>
            </a:r>
            <a:endParaRPr lang="en-US" altLang="zh-CN" sz="24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6" name="Скругленный прямоугольник 53"/>
          <p:cNvSpPr/>
          <p:nvPr/>
        </p:nvSpPr>
        <p:spPr>
          <a:xfrm>
            <a:off x="5382709" y="2732386"/>
            <a:ext cx="2971582" cy="619171"/>
          </a:xfrm>
          <a:prstGeom prst="homePlate">
            <a:avLst/>
          </a:prstGeom>
          <a:solidFill>
            <a:srgbClr val="FF660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20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3" name="矩形 162"/>
          <p:cNvSpPr/>
          <p:nvPr/>
        </p:nvSpPr>
        <p:spPr>
          <a:xfrm>
            <a:off x="5389950" y="2811138"/>
            <a:ext cx="2612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极端的产品能力</a:t>
            </a:r>
            <a:endParaRPr lang="en-US" altLang="zh-CN" sz="24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7" name="Скругленный прямоугольник 53"/>
          <p:cNvSpPr/>
          <p:nvPr/>
        </p:nvSpPr>
        <p:spPr>
          <a:xfrm>
            <a:off x="5382709" y="3422868"/>
            <a:ext cx="2971582" cy="619171"/>
          </a:xfrm>
          <a:prstGeom prst="homePlate">
            <a:avLst/>
          </a:prstGeom>
          <a:solidFill>
            <a:srgbClr val="FF660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20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4" name="矩形 163"/>
          <p:cNvSpPr/>
          <p:nvPr/>
        </p:nvSpPr>
        <p:spPr>
          <a:xfrm>
            <a:off x="5389950" y="3501620"/>
            <a:ext cx="2612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深入的市场资源</a:t>
            </a:r>
            <a:endParaRPr lang="en-US" altLang="zh-CN" sz="24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562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矩形 148"/>
          <p:cNvSpPr/>
          <p:nvPr/>
        </p:nvSpPr>
        <p:spPr>
          <a:xfrm>
            <a:off x="477982" y="6028574"/>
            <a:ext cx="11229109" cy="51974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8" name="Group 1069"/>
          <p:cNvGrpSpPr/>
          <p:nvPr/>
        </p:nvGrpSpPr>
        <p:grpSpPr>
          <a:xfrm rot="21376302">
            <a:off x="2096998" y="3566284"/>
            <a:ext cx="561205" cy="581586"/>
            <a:chOff x="0" y="1"/>
            <a:chExt cx="899701" cy="900042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99" name="Shape 1048"/>
            <p:cNvSpPr/>
            <p:nvPr/>
          </p:nvSpPr>
          <p:spPr>
            <a:xfrm>
              <a:off x="100579" y="100917"/>
              <a:ext cx="698541" cy="698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 sz="2400">
                  <a:solidFill>
                    <a:srgbClr val="FFFFFF"/>
                  </a:solidFill>
                </a:defRPr>
              </a:pPr>
              <a:endParaRPr sz="320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00" name="Group 1053"/>
            <p:cNvGrpSpPr/>
            <p:nvPr/>
          </p:nvGrpSpPr>
          <p:grpSpPr>
            <a:xfrm>
              <a:off x="408375" y="1"/>
              <a:ext cx="82951" cy="899708"/>
              <a:chOff x="0" y="0"/>
              <a:chExt cx="82950" cy="899700"/>
            </a:xfrm>
            <a:grpFill/>
          </p:grpSpPr>
          <p:sp>
            <p:nvSpPr>
              <p:cNvPr id="116" name="Shape 1051"/>
              <p:cNvSpPr/>
              <p:nvPr/>
            </p:nvSpPr>
            <p:spPr>
              <a:xfrm>
                <a:off x="0" y="0"/>
                <a:ext cx="82950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" name="Shape 1052"/>
              <p:cNvSpPr/>
              <p:nvPr/>
            </p:nvSpPr>
            <p:spPr>
              <a:xfrm rot="10800000">
                <a:off x="0" y="791707"/>
                <a:ext cx="82949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01" name="Group 1056"/>
            <p:cNvGrpSpPr/>
            <p:nvPr/>
          </p:nvGrpSpPr>
          <p:grpSpPr>
            <a:xfrm rot="16200000">
              <a:off x="408375" y="339"/>
              <a:ext cx="82951" cy="899700"/>
              <a:chOff x="0" y="0"/>
              <a:chExt cx="82950" cy="899700"/>
            </a:xfrm>
            <a:grpFill/>
          </p:grpSpPr>
          <p:sp>
            <p:nvSpPr>
              <p:cNvPr id="114" name="Shape 1054"/>
              <p:cNvSpPr/>
              <p:nvPr/>
            </p:nvSpPr>
            <p:spPr>
              <a:xfrm>
                <a:off x="0" y="0"/>
                <a:ext cx="82950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" name="Shape 1055"/>
              <p:cNvSpPr/>
              <p:nvPr/>
            </p:nvSpPr>
            <p:spPr>
              <a:xfrm rot="10800000">
                <a:off x="0" y="791707"/>
                <a:ext cx="82949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02" name="Group 1059"/>
            <p:cNvGrpSpPr/>
            <p:nvPr/>
          </p:nvGrpSpPr>
          <p:grpSpPr>
            <a:xfrm rot="1832071">
              <a:off x="408375" y="335"/>
              <a:ext cx="82951" cy="899708"/>
              <a:chOff x="0" y="0"/>
              <a:chExt cx="82950" cy="899700"/>
            </a:xfrm>
            <a:grpFill/>
          </p:grpSpPr>
          <p:sp>
            <p:nvSpPr>
              <p:cNvPr id="112" name="Shape 1057"/>
              <p:cNvSpPr/>
              <p:nvPr/>
            </p:nvSpPr>
            <p:spPr>
              <a:xfrm>
                <a:off x="0" y="0"/>
                <a:ext cx="82950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" name="Shape 1058"/>
              <p:cNvSpPr/>
              <p:nvPr/>
            </p:nvSpPr>
            <p:spPr>
              <a:xfrm rot="10800000">
                <a:off x="0" y="791707"/>
                <a:ext cx="82949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03" name="Group 1062"/>
            <p:cNvGrpSpPr/>
            <p:nvPr/>
          </p:nvGrpSpPr>
          <p:grpSpPr>
            <a:xfrm rot="19769280">
              <a:off x="408375" y="335"/>
              <a:ext cx="82951" cy="899708"/>
              <a:chOff x="0" y="0"/>
              <a:chExt cx="82950" cy="899700"/>
            </a:xfrm>
            <a:grpFill/>
          </p:grpSpPr>
          <p:sp>
            <p:nvSpPr>
              <p:cNvPr id="110" name="Shape 1060"/>
              <p:cNvSpPr/>
              <p:nvPr/>
            </p:nvSpPr>
            <p:spPr>
              <a:xfrm>
                <a:off x="0" y="0"/>
                <a:ext cx="82950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" name="Shape 1061"/>
              <p:cNvSpPr/>
              <p:nvPr/>
            </p:nvSpPr>
            <p:spPr>
              <a:xfrm rot="10800000">
                <a:off x="0" y="791707"/>
                <a:ext cx="82949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04" name="Group 1065"/>
            <p:cNvGrpSpPr/>
            <p:nvPr/>
          </p:nvGrpSpPr>
          <p:grpSpPr>
            <a:xfrm rot="17961925">
              <a:off x="408374" y="336"/>
              <a:ext cx="82951" cy="899700"/>
              <a:chOff x="0" y="0"/>
              <a:chExt cx="82950" cy="899700"/>
            </a:xfrm>
            <a:grpFill/>
          </p:grpSpPr>
          <p:sp>
            <p:nvSpPr>
              <p:cNvPr id="108" name="Shape 1063"/>
              <p:cNvSpPr/>
              <p:nvPr/>
            </p:nvSpPr>
            <p:spPr>
              <a:xfrm>
                <a:off x="0" y="0"/>
                <a:ext cx="82950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" name="Shape 1064"/>
              <p:cNvSpPr/>
              <p:nvPr/>
            </p:nvSpPr>
            <p:spPr>
              <a:xfrm rot="10800000">
                <a:off x="0" y="791707"/>
                <a:ext cx="82949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05" name="Group 1068"/>
            <p:cNvGrpSpPr/>
            <p:nvPr/>
          </p:nvGrpSpPr>
          <p:grpSpPr>
            <a:xfrm rot="3654789">
              <a:off x="408375" y="335"/>
              <a:ext cx="82951" cy="899700"/>
              <a:chOff x="0" y="0"/>
              <a:chExt cx="82950" cy="899700"/>
            </a:xfrm>
            <a:grpFill/>
          </p:grpSpPr>
          <p:sp>
            <p:nvSpPr>
              <p:cNvPr id="106" name="Shape 1066"/>
              <p:cNvSpPr/>
              <p:nvPr/>
            </p:nvSpPr>
            <p:spPr>
              <a:xfrm>
                <a:off x="0" y="0"/>
                <a:ext cx="82950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" name="Shape 1067"/>
              <p:cNvSpPr/>
              <p:nvPr/>
            </p:nvSpPr>
            <p:spPr>
              <a:xfrm rot="10800000">
                <a:off x="0" y="791707"/>
                <a:ext cx="82949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3341511" y="258228"/>
            <a:ext cx="5508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我们和谁在一起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238" name="组合 237"/>
          <p:cNvGrpSpPr/>
          <p:nvPr/>
        </p:nvGrpSpPr>
        <p:grpSpPr>
          <a:xfrm>
            <a:off x="5814485" y="1281183"/>
            <a:ext cx="3038884" cy="1647496"/>
            <a:chOff x="791899" y="4620240"/>
            <a:chExt cx="3038884" cy="1647496"/>
          </a:xfrm>
        </p:grpSpPr>
        <p:grpSp>
          <p:nvGrpSpPr>
            <p:cNvPr id="58" name="组合 57"/>
            <p:cNvGrpSpPr/>
            <p:nvPr/>
          </p:nvGrpSpPr>
          <p:grpSpPr>
            <a:xfrm>
              <a:off x="2030413" y="4620240"/>
              <a:ext cx="1800370" cy="928553"/>
              <a:chOff x="2492964" y="4005133"/>
              <a:chExt cx="2099818" cy="1230213"/>
            </a:xfrm>
          </p:grpSpPr>
          <p:sp>
            <p:nvSpPr>
              <p:cNvPr id="192" name="流程图: 库存数据 191"/>
              <p:cNvSpPr/>
              <p:nvPr/>
            </p:nvSpPr>
            <p:spPr>
              <a:xfrm rot="5400000">
                <a:off x="3462433" y="4144798"/>
                <a:ext cx="170327" cy="2010770"/>
              </a:xfrm>
              <a:prstGeom prst="flowChartOnlineStorage">
                <a:avLst/>
              </a:prstGeom>
              <a:solidFill>
                <a:schemeClr val="bg1">
                  <a:lumMod val="85000"/>
                  <a:alpha val="60000"/>
                </a:scheme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93" name="矩形 192"/>
              <p:cNvSpPr/>
              <p:nvPr/>
            </p:nvSpPr>
            <p:spPr>
              <a:xfrm>
                <a:off x="2492964" y="4005133"/>
                <a:ext cx="2099818" cy="1197359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94" name="矩形 193"/>
              <p:cNvSpPr/>
              <p:nvPr/>
            </p:nvSpPr>
            <p:spPr>
              <a:xfrm>
                <a:off x="2592744" y="4012690"/>
                <a:ext cx="1900255" cy="978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zh-CN" altLang="zh-CN" sz="1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资深</a:t>
                </a:r>
                <a:r>
                  <a:rPr lang="zh-CN" altLang="zh-CN" sz="14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教育从业者</a:t>
                </a:r>
                <a:endParaRPr lang="en-US" altLang="zh-CN" sz="14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lvl="0" algn="ctr"/>
                <a:r>
                  <a:rPr lang="zh-CN" altLang="zh-CN" sz="14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专注</a:t>
                </a:r>
                <a:r>
                  <a:rPr lang="zh-CN" altLang="zh-CN" sz="1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于市场</a:t>
                </a:r>
                <a:r>
                  <a:rPr lang="zh-CN" altLang="zh-CN" sz="14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推广</a:t>
                </a:r>
                <a:endParaRPr lang="en-US" altLang="zh-CN" sz="14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lvl="0" algn="ctr"/>
                <a:r>
                  <a:rPr lang="zh-CN" altLang="zh-CN" sz="14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和</a:t>
                </a:r>
                <a:r>
                  <a:rPr lang="zh-CN" altLang="zh-CN" sz="1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产品运营</a:t>
                </a: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791899" y="4804906"/>
              <a:ext cx="1619582" cy="1462830"/>
              <a:chOff x="1692312" y="3532902"/>
              <a:chExt cx="1934581" cy="1747342"/>
            </a:xfrm>
            <a:effectLst/>
          </p:grpSpPr>
          <p:sp>
            <p:nvSpPr>
              <p:cNvPr id="46" name="Freeform: Shape 3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283A9D04-E33A-439C-80A1-7A9781E8A5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48926" y="3646338"/>
                <a:ext cx="1609841" cy="1520470"/>
              </a:xfrm>
              <a:custGeom>
                <a:avLst/>
                <a:gdLst>
                  <a:gd name="connsiteX0" fmla="*/ 1462942 w 5395334"/>
                  <a:gd name="connsiteY0" fmla="*/ 0 h 5095799"/>
                  <a:gd name="connsiteX1" fmla="*/ 3984988 w 5395334"/>
                  <a:gd name="connsiteY1" fmla="*/ 0 h 5095799"/>
                  <a:gd name="connsiteX2" fmla="*/ 3985441 w 5395334"/>
                  <a:gd name="connsiteY2" fmla="*/ 92 h 5095799"/>
                  <a:gd name="connsiteX3" fmla="*/ 3986349 w 5395334"/>
                  <a:gd name="connsiteY3" fmla="*/ 0 h 5095799"/>
                  <a:gd name="connsiteX4" fmla="*/ 3992111 w 5395334"/>
                  <a:gd name="connsiteY4" fmla="*/ 871 h 5095799"/>
                  <a:gd name="connsiteX5" fmla="*/ 4000743 w 5395334"/>
                  <a:gd name="connsiteY5" fmla="*/ 1 h 5095799"/>
                  <a:gd name="connsiteX6" fmla="*/ 4158030 w 5395334"/>
                  <a:gd name="connsiteY6" fmla="*/ 74177 h 5095799"/>
                  <a:gd name="connsiteX7" fmla="*/ 4166080 w 5395334"/>
                  <a:gd name="connsiteY7" fmla="*/ 87444 h 5095799"/>
                  <a:gd name="connsiteX8" fmla="*/ 4186897 w 5395334"/>
                  <a:gd name="connsiteY8" fmla="*/ 105256 h 5095799"/>
                  <a:gd name="connsiteX9" fmla="*/ 4636731 w 5395334"/>
                  <a:gd name="connsiteY9" fmla="*/ 990052 h 5095799"/>
                  <a:gd name="connsiteX10" fmla="*/ 4637035 w 5395334"/>
                  <a:gd name="connsiteY10" fmla="*/ 993958 h 5095799"/>
                  <a:gd name="connsiteX11" fmla="*/ 5366099 w 5395334"/>
                  <a:gd name="connsiteY11" fmla="*/ 2424827 h 5095799"/>
                  <a:gd name="connsiteX12" fmla="*/ 5373320 w 5395334"/>
                  <a:gd name="connsiteY12" fmla="*/ 2450714 h 5095799"/>
                  <a:gd name="connsiteX13" fmla="*/ 5372392 w 5395334"/>
                  <a:gd name="connsiteY13" fmla="*/ 2458289 h 5095799"/>
                  <a:gd name="connsiteX14" fmla="*/ 5379316 w 5395334"/>
                  <a:gd name="connsiteY14" fmla="*/ 2468559 h 5095799"/>
                  <a:gd name="connsiteX15" fmla="*/ 5395334 w 5395334"/>
                  <a:gd name="connsiteY15" fmla="*/ 2547900 h 5095799"/>
                  <a:gd name="connsiteX16" fmla="*/ 5379316 w 5395334"/>
                  <a:gd name="connsiteY16" fmla="*/ 2627240 h 5095799"/>
                  <a:gd name="connsiteX17" fmla="*/ 5363764 w 5395334"/>
                  <a:gd name="connsiteY17" fmla="*/ 2650306 h 5095799"/>
                  <a:gd name="connsiteX18" fmla="*/ 5364107 w 5395334"/>
                  <a:gd name="connsiteY18" fmla="*/ 2653148 h 5095799"/>
                  <a:gd name="connsiteX19" fmla="*/ 5356836 w 5395334"/>
                  <a:gd name="connsiteY19" fmla="*/ 2679021 h 5095799"/>
                  <a:gd name="connsiteX20" fmla="*/ 4189123 w 5395334"/>
                  <a:gd name="connsiteY20" fmla="*/ 4959727 h 5095799"/>
                  <a:gd name="connsiteX21" fmla="*/ 4172383 w 5395334"/>
                  <a:gd name="connsiteY21" fmla="*/ 4980751 h 5095799"/>
                  <a:gd name="connsiteX22" fmla="*/ 4166445 w 5395334"/>
                  <a:gd name="connsiteY22" fmla="*/ 4984029 h 5095799"/>
                  <a:gd name="connsiteX23" fmla="*/ 4143637 w 5395334"/>
                  <a:gd name="connsiteY23" fmla="*/ 5021623 h 5095799"/>
                  <a:gd name="connsiteX24" fmla="*/ 3986349 w 5395334"/>
                  <a:gd name="connsiteY24" fmla="*/ 5095798 h 5095799"/>
                  <a:gd name="connsiteX25" fmla="*/ 3970285 w 5395334"/>
                  <a:gd name="connsiteY25" fmla="*/ 5094179 h 5095799"/>
                  <a:gd name="connsiteX26" fmla="*/ 3940417 w 5395334"/>
                  <a:gd name="connsiteY26" fmla="*/ 5094179 h 5095799"/>
                  <a:gd name="connsiteX27" fmla="*/ 3932392 w 5395334"/>
                  <a:gd name="connsiteY27" fmla="*/ 5095799 h 5095799"/>
                  <a:gd name="connsiteX28" fmla="*/ 1410346 w 5395334"/>
                  <a:gd name="connsiteY28" fmla="*/ 5095799 h 5095799"/>
                  <a:gd name="connsiteX29" fmla="*/ 1409893 w 5395334"/>
                  <a:gd name="connsiteY29" fmla="*/ 5095708 h 5095799"/>
                  <a:gd name="connsiteX30" fmla="*/ 1408985 w 5395334"/>
                  <a:gd name="connsiteY30" fmla="*/ 5095799 h 5095799"/>
                  <a:gd name="connsiteX31" fmla="*/ 1403223 w 5395334"/>
                  <a:gd name="connsiteY31" fmla="*/ 5094928 h 5095799"/>
                  <a:gd name="connsiteX32" fmla="*/ 1394591 w 5395334"/>
                  <a:gd name="connsiteY32" fmla="*/ 5095798 h 5095799"/>
                  <a:gd name="connsiteX33" fmla="*/ 1206778 w 5395334"/>
                  <a:gd name="connsiteY33" fmla="*/ 4971308 h 5095799"/>
                  <a:gd name="connsiteX34" fmla="*/ 1206697 w 5395334"/>
                  <a:gd name="connsiteY34" fmla="*/ 4970904 h 5095799"/>
                  <a:gd name="connsiteX35" fmla="*/ 1195395 w 5395334"/>
                  <a:gd name="connsiteY35" fmla="*/ 4961234 h 5095799"/>
                  <a:gd name="connsiteX36" fmla="*/ 838951 w 5395334"/>
                  <a:gd name="connsiteY36" fmla="*/ 4260131 h 5095799"/>
                  <a:gd name="connsiteX37" fmla="*/ 29235 w 5395334"/>
                  <a:gd name="connsiteY37" fmla="*/ 2670972 h 5095799"/>
                  <a:gd name="connsiteX38" fmla="*/ 22014 w 5395334"/>
                  <a:gd name="connsiteY38" fmla="*/ 2645085 h 5095799"/>
                  <a:gd name="connsiteX39" fmla="*/ 22942 w 5395334"/>
                  <a:gd name="connsiteY39" fmla="*/ 2637511 h 5095799"/>
                  <a:gd name="connsiteX40" fmla="*/ 16019 w 5395334"/>
                  <a:gd name="connsiteY40" fmla="*/ 2627240 h 5095799"/>
                  <a:gd name="connsiteX41" fmla="*/ 0 w 5395334"/>
                  <a:gd name="connsiteY41" fmla="*/ 2547900 h 5095799"/>
                  <a:gd name="connsiteX42" fmla="*/ 16019 w 5395334"/>
                  <a:gd name="connsiteY42" fmla="*/ 2468559 h 5095799"/>
                  <a:gd name="connsiteX43" fmla="*/ 31570 w 5395334"/>
                  <a:gd name="connsiteY43" fmla="*/ 2445493 h 5095799"/>
                  <a:gd name="connsiteX44" fmla="*/ 31227 w 5395334"/>
                  <a:gd name="connsiteY44" fmla="*/ 2442651 h 5095799"/>
                  <a:gd name="connsiteX45" fmla="*/ 38498 w 5395334"/>
                  <a:gd name="connsiteY45" fmla="*/ 2416779 h 5095799"/>
                  <a:gd name="connsiteX46" fmla="*/ 1206211 w 5395334"/>
                  <a:gd name="connsiteY46" fmla="*/ 136072 h 5095799"/>
                  <a:gd name="connsiteX47" fmla="*/ 1222951 w 5395334"/>
                  <a:gd name="connsiteY47" fmla="*/ 115048 h 5095799"/>
                  <a:gd name="connsiteX48" fmla="*/ 1228889 w 5395334"/>
                  <a:gd name="connsiteY48" fmla="*/ 111770 h 5095799"/>
                  <a:gd name="connsiteX49" fmla="*/ 1251698 w 5395334"/>
                  <a:gd name="connsiteY49" fmla="*/ 74176 h 5095799"/>
                  <a:gd name="connsiteX50" fmla="*/ 1408985 w 5395334"/>
                  <a:gd name="connsiteY50" fmla="*/ 1 h 5095799"/>
                  <a:gd name="connsiteX51" fmla="*/ 1425049 w 5395334"/>
                  <a:gd name="connsiteY51" fmla="*/ 1621 h 5095799"/>
                  <a:gd name="connsiteX52" fmla="*/ 1454917 w 5395334"/>
                  <a:gd name="connsiteY52" fmla="*/ 1621 h 509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395334" h="5095799">
                    <a:moveTo>
                      <a:pt x="1462942" y="0"/>
                    </a:moveTo>
                    <a:lnTo>
                      <a:pt x="3984988" y="0"/>
                    </a:lnTo>
                    <a:lnTo>
                      <a:pt x="3985441" y="92"/>
                    </a:lnTo>
                    <a:lnTo>
                      <a:pt x="3986349" y="0"/>
                    </a:lnTo>
                    <a:lnTo>
                      <a:pt x="3992111" y="871"/>
                    </a:lnTo>
                    <a:lnTo>
                      <a:pt x="4000743" y="1"/>
                    </a:lnTo>
                    <a:cubicBezTo>
                      <a:pt x="4064066" y="1"/>
                      <a:pt x="4120644" y="28876"/>
                      <a:pt x="4158030" y="74177"/>
                    </a:cubicBezTo>
                    <a:lnTo>
                      <a:pt x="4166080" y="87444"/>
                    </a:lnTo>
                    <a:lnTo>
                      <a:pt x="4186897" y="105256"/>
                    </a:lnTo>
                    <a:lnTo>
                      <a:pt x="4636731" y="990052"/>
                    </a:lnTo>
                    <a:lnTo>
                      <a:pt x="4637035" y="993958"/>
                    </a:lnTo>
                    <a:lnTo>
                      <a:pt x="5366099" y="2424827"/>
                    </a:lnTo>
                    <a:cubicBezTo>
                      <a:pt x="5370342" y="2433153"/>
                      <a:pt x="5372696" y="2441945"/>
                      <a:pt x="5373320" y="2450714"/>
                    </a:cubicBezTo>
                    <a:lnTo>
                      <a:pt x="5372392" y="2458289"/>
                    </a:lnTo>
                    <a:lnTo>
                      <a:pt x="5379316" y="2468559"/>
                    </a:lnTo>
                    <a:cubicBezTo>
                      <a:pt x="5389631" y="2492945"/>
                      <a:pt x="5395334" y="2519756"/>
                      <a:pt x="5395334" y="2547900"/>
                    </a:cubicBezTo>
                    <a:cubicBezTo>
                      <a:pt x="5395334" y="2576042"/>
                      <a:pt x="5389631" y="2602854"/>
                      <a:pt x="5379316" y="2627240"/>
                    </a:cubicBezTo>
                    <a:lnTo>
                      <a:pt x="5363764" y="2650306"/>
                    </a:lnTo>
                    <a:lnTo>
                      <a:pt x="5364107" y="2653148"/>
                    </a:lnTo>
                    <a:cubicBezTo>
                      <a:pt x="5363465" y="2661916"/>
                      <a:pt x="5361095" y="2670703"/>
                      <a:pt x="5356836" y="2679021"/>
                    </a:cubicBezTo>
                    <a:lnTo>
                      <a:pt x="4189123" y="4959727"/>
                    </a:lnTo>
                    <a:cubicBezTo>
                      <a:pt x="4184864" y="4968044"/>
                      <a:pt x="4179122" y="4975105"/>
                      <a:pt x="4172383" y="4980751"/>
                    </a:cubicBezTo>
                    <a:lnTo>
                      <a:pt x="4166445" y="4984029"/>
                    </a:lnTo>
                    <a:lnTo>
                      <a:pt x="4143637" y="5021623"/>
                    </a:lnTo>
                    <a:cubicBezTo>
                      <a:pt x="4106251" y="5066924"/>
                      <a:pt x="4049673" y="5095798"/>
                      <a:pt x="3986349" y="5095798"/>
                    </a:cubicBezTo>
                    <a:lnTo>
                      <a:pt x="3970285" y="5094179"/>
                    </a:lnTo>
                    <a:lnTo>
                      <a:pt x="3940417" y="5094179"/>
                    </a:lnTo>
                    <a:lnTo>
                      <a:pt x="3932392" y="5095799"/>
                    </a:lnTo>
                    <a:lnTo>
                      <a:pt x="1410346" y="5095799"/>
                    </a:lnTo>
                    <a:lnTo>
                      <a:pt x="1409893" y="5095708"/>
                    </a:lnTo>
                    <a:lnTo>
                      <a:pt x="1408985" y="5095799"/>
                    </a:lnTo>
                    <a:lnTo>
                      <a:pt x="1403223" y="5094928"/>
                    </a:lnTo>
                    <a:lnTo>
                      <a:pt x="1394591" y="5095798"/>
                    </a:lnTo>
                    <a:cubicBezTo>
                      <a:pt x="1310161" y="5095798"/>
                      <a:pt x="1237720" y="5044466"/>
                      <a:pt x="1206778" y="4971308"/>
                    </a:cubicBezTo>
                    <a:lnTo>
                      <a:pt x="1206697" y="4970904"/>
                    </a:lnTo>
                    <a:lnTo>
                      <a:pt x="1195395" y="4961234"/>
                    </a:lnTo>
                    <a:lnTo>
                      <a:pt x="838951" y="4260131"/>
                    </a:lnTo>
                    <a:lnTo>
                      <a:pt x="29235" y="2670972"/>
                    </a:lnTo>
                    <a:cubicBezTo>
                      <a:pt x="24992" y="2662646"/>
                      <a:pt x="22638" y="2653855"/>
                      <a:pt x="22014" y="2645085"/>
                    </a:cubicBezTo>
                    <a:lnTo>
                      <a:pt x="22942" y="2637511"/>
                    </a:lnTo>
                    <a:lnTo>
                      <a:pt x="16019" y="2627240"/>
                    </a:lnTo>
                    <a:cubicBezTo>
                      <a:pt x="5703" y="2602854"/>
                      <a:pt x="0" y="2576044"/>
                      <a:pt x="0" y="2547900"/>
                    </a:cubicBezTo>
                    <a:cubicBezTo>
                      <a:pt x="0" y="2519757"/>
                      <a:pt x="5703" y="2492945"/>
                      <a:pt x="16019" y="2468559"/>
                    </a:cubicBezTo>
                    <a:lnTo>
                      <a:pt x="31570" y="2445493"/>
                    </a:lnTo>
                    <a:lnTo>
                      <a:pt x="31227" y="2442651"/>
                    </a:lnTo>
                    <a:cubicBezTo>
                      <a:pt x="31869" y="2433883"/>
                      <a:pt x="34240" y="2425097"/>
                      <a:pt x="38498" y="2416779"/>
                    </a:cubicBezTo>
                    <a:lnTo>
                      <a:pt x="1206211" y="136072"/>
                    </a:lnTo>
                    <a:cubicBezTo>
                      <a:pt x="1210470" y="127755"/>
                      <a:pt x="1216212" y="120694"/>
                      <a:pt x="1222951" y="115048"/>
                    </a:cubicBezTo>
                    <a:lnTo>
                      <a:pt x="1228889" y="111770"/>
                    </a:lnTo>
                    <a:lnTo>
                      <a:pt x="1251698" y="74176"/>
                    </a:lnTo>
                    <a:cubicBezTo>
                      <a:pt x="1289084" y="28876"/>
                      <a:pt x="1345662" y="1"/>
                      <a:pt x="1408985" y="1"/>
                    </a:cubicBezTo>
                    <a:lnTo>
                      <a:pt x="1425049" y="1621"/>
                    </a:lnTo>
                    <a:lnTo>
                      <a:pt x="1454917" y="1621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solidFill>
                  <a:schemeClr val="bg1">
                    <a:alpha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: Shape 4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84517E22-53F6-41C6-8EED-7FDB159022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28821" y="3532902"/>
                <a:ext cx="1850051" cy="1747342"/>
              </a:xfrm>
              <a:custGeom>
                <a:avLst/>
                <a:gdLst>
                  <a:gd name="connsiteX0" fmla="*/ 719215 w 2311850"/>
                  <a:gd name="connsiteY0" fmla="*/ 190584 h 2183503"/>
                  <a:gd name="connsiteX1" fmla="*/ 716377 w 2311850"/>
                  <a:gd name="connsiteY1" fmla="*/ 191157 h 2183503"/>
                  <a:gd name="connsiteX2" fmla="*/ 705813 w 2311850"/>
                  <a:gd name="connsiteY2" fmla="*/ 191157 h 2183503"/>
                  <a:gd name="connsiteX3" fmla="*/ 700131 w 2311850"/>
                  <a:gd name="connsiteY3" fmla="*/ 190584 h 2183503"/>
                  <a:gd name="connsiteX4" fmla="*/ 644501 w 2311850"/>
                  <a:gd name="connsiteY4" fmla="*/ 216819 h 2183503"/>
                  <a:gd name="connsiteX5" fmla="*/ 636433 w 2311850"/>
                  <a:gd name="connsiteY5" fmla="*/ 230116 h 2183503"/>
                  <a:gd name="connsiteX6" fmla="*/ 634333 w 2311850"/>
                  <a:gd name="connsiteY6" fmla="*/ 231275 h 2183503"/>
                  <a:gd name="connsiteX7" fmla="*/ 628412 w 2311850"/>
                  <a:gd name="connsiteY7" fmla="*/ 238711 h 2183503"/>
                  <a:gd name="connsiteX8" fmla="*/ 215403 w 2311850"/>
                  <a:gd name="connsiteY8" fmla="*/ 1045376 h 2183503"/>
                  <a:gd name="connsiteX9" fmla="*/ 212832 w 2311850"/>
                  <a:gd name="connsiteY9" fmla="*/ 1054526 h 2183503"/>
                  <a:gd name="connsiteX10" fmla="*/ 212953 w 2311850"/>
                  <a:gd name="connsiteY10" fmla="*/ 1055531 h 2183503"/>
                  <a:gd name="connsiteX11" fmla="*/ 207453 w 2311850"/>
                  <a:gd name="connsiteY11" fmla="*/ 1063690 h 2183503"/>
                  <a:gd name="connsiteX12" fmla="*/ 201787 w 2311850"/>
                  <a:gd name="connsiteY12" fmla="*/ 1091752 h 2183503"/>
                  <a:gd name="connsiteX13" fmla="*/ 207453 w 2311850"/>
                  <a:gd name="connsiteY13" fmla="*/ 1119814 h 2183503"/>
                  <a:gd name="connsiteX14" fmla="*/ 209901 w 2311850"/>
                  <a:gd name="connsiteY14" fmla="*/ 1123446 h 2183503"/>
                  <a:gd name="connsiteX15" fmla="*/ 209573 w 2311850"/>
                  <a:gd name="connsiteY15" fmla="*/ 1126125 h 2183503"/>
                  <a:gd name="connsiteX16" fmla="*/ 212127 w 2311850"/>
                  <a:gd name="connsiteY16" fmla="*/ 1135281 h 2183503"/>
                  <a:gd name="connsiteX17" fmla="*/ 498516 w 2311850"/>
                  <a:gd name="connsiteY17" fmla="*/ 1697351 h 2183503"/>
                  <a:gd name="connsiteX18" fmla="*/ 624587 w 2311850"/>
                  <a:gd name="connsiteY18" fmla="*/ 1945325 h 2183503"/>
                  <a:gd name="connsiteX19" fmla="*/ 628584 w 2311850"/>
                  <a:gd name="connsiteY19" fmla="*/ 1948745 h 2183503"/>
                  <a:gd name="connsiteX20" fmla="*/ 628613 w 2311850"/>
                  <a:gd name="connsiteY20" fmla="*/ 1948888 h 2183503"/>
                  <a:gd name="connsiteX21" fmla="*/ 695040 w 2311850"/>
                  <a:gd name="connsiteY21" fmla="*/ 1992919 h 2183503"/>
                  <a:gd name="connsiteX22" fmla="*/ 698093 w 2311850"/>
                  <a:gd name="connsiteY22" fmla="*/ 1992611 h 2183503"/>
                  <a:gd name="connsiteX23" fmla="*/ 700131 w 2311850"/>
                  <a:gd name="connsiteY23" fmla="*/ 1992919 h 2183503"/>
                  <a:gd name="connsiteX24" fmla="*/ 700453 w 2311850"/>
                  <a:gd name="connsiteY24" fmla="*/ 1992887 h 2183503"/>
                  <a:gd name="connsiteX25" fmla="*/ 700613 w 2311850"/>
                  <a:gd name="connsiteY25" fmla="*/ 1992919 h 2183503"/>
                  <a:gd name="connsiteX26" fmla="*/ 1592636 w 2311850"/>
                  <a:gd name="connsiteY26" fmla="*/ 1992919 h 2183503"/>
                  <a:gd name="connsiteX27" fmla="*/ 1595474 w 2311850"/>
                  <a:gd name="connsiteY27" fmla="*/ 1992346 h 2183503"/>
                  <a:gd name="connsiteX28" fmla="*/ 1606038 w 2311850"/>
                  <a:gd name="connsiteY28" fmla="*/ 1992346 h 2183503"/>
                  <a:gd name="connsiteX29" fmla="*/ 1611720 w 2311850"/>
                  <a:gd name="connsiteY29" fmla="*/ 1992919 h 2183503"/>
                  <a:gd name="connsiteX30" fmla="*/ 1667351 w 2311850"/>
                  <a:gd name="connsiteY30" fmla="*/ 1966684 h 2183503"/>
                  <a:gd name="connsiteX31" fmla="*/ 1675418 w 2311850"/>
                  <a:gd name="connsiteY31" fmla="*/ 1953387 h 2183503"/>
                  <a:gd name="connsiteX32" fmla="*/ 1677518 w 2311850"/>
                  <a:gd name="connsiteY32" fmla="*/ 1952228 h 2183503"/>
                  <a:gd name="connsiteX33" fmla="*/ 1683439 w 2311850"/>
                  <a:gd name="connsiteY33" fmla="*/ 1944792 h 2183503"/>
                  <a:gd name="connsiteX34" fmla="*/ 2096448 w 2311850"/>
                  <a:gd name="connsiteY34" fmla="*/ 1138128 h 2183503"/>
                  <a:gd name="connsiteX35" fmla="*/ 2099020 w 2311850"/>
                  <a:gd name="connsiteY35" fmla="*/ 1128977 h 2183503"/>
                  <a:gd name="connsiteX36" fmla="*/ 2098898 w 2311850"/>
                  <a:gd name="connsiteY36" fmla="*/ 1127972 h 2183503"/>
                  <a:gd name="connsiteX37" fmla="*/ 2104399 w 2311850"/>
                  <a:gd name="connsiteY37" fmla="*/ 1119814 h 2183503"/>
                  <a:gd name="connsiteX38" fmla="*/ 2110064 w 2311850"/>
                  <a:gd name="connsiteY38" fmla="*/ 1091752 h 2183503"/>
                  <a:gd name="connsiteX39" fmla="*/ 2104399 w 2311850"/>
                  <a:gd name="connsiteY39" fmla="*/ 1063690 h 2183503"/>
                  <a:gd name="connsiteX40" fmla="*/ 2101950 w 2311850"/>
                  <a:gd name="connsiteY40" fmla="*/ 1060057 h 2183503"/>
                  <a:gd name="connsiteX41" fmla="*/ 2102278 w 2311850"/>
                  <a:gd name="connsiteY41" fmla="*/ 1057378 h 2183503"/>
                  <a:gd name="connsiteX42" fmla="*/ 2099724 w 2311850"/>
                  <a:gd name="connsiteY42" fmla="*/ 1048222 h 2183503"/>
                  <a:gd name="connsiteX43" fmla="*/ 1841861 w 2311850"/>
                  <a:gd name="connsiteY43" fmla="*/ 542137 h 2183503"/>
                  <a:gd name="connsiteX44" fmla="*/ 1841754 w 2311850"/>
                  <a:gd name="connsiteY44" fmla="*/ 540756 h 2183503"/>
                  <a:gd name="connsiteX45" fmla="*/ 1682652 w 2311850"/>
                  <a:gd name="connsiteY45" fmla="*/ 227812 h 2183503"/>
                  <a:gd name="connsiteX46" fmla="*/ 1675289 w 2311850"/>
                  <a:gd name="connsiteY46" fmla="*/ 221512 h 2183503"/>
                  <a:gd name="connsiteX47" fmla="*/ 1672442 w 2311850"/>
                  <a:gd name="connsiteY47" fmla="*/ 216820 h 2183503"/>
                  <a:gd name="connsiteX48" fmla="*/ 1616811 w 2311850"/>
                  <a:gd name="connsiteY48" fmla="*/ 190584 h 2183503"/>
                  <a:gd name="connsiteX49" fmla="*/ 1613758 w 2311850"/>
                  <a:gd name="connsiteY49" fmla="*/ 190892 h 2183503"/>
                  <a:gd name="connsiteX50" fmla="*/ 1611720 w 2311850"/>
                  <a:gd name="connsiteY50" fmla="*/ 190584 h 2183503"/>
                  <a:gd name="connsiteX51" fmla="*/ 1611399 w 2311850"/>
                  <a:gd name="connsiteY51" fmla="*/ 190617 h 2183503"/>
                  <a:gd name="connsiteX52" fmla="*/ 1611239 w 2311850"/>
                  <a:gd name="connsiteY52" fmla="*/ 190584 h 2183503"/>
                  <a:gd name="connsiteX53" fmla="*/ 626857 w 2311850"/>
                  <a:gd name="connsiteY53" fmla="*/ 0 h 2183503"/>
                  <a:gd name="connsiteX54" fmla="*/ 1707530 w 2311850"/>
                  <a:gd name="connsiteY54" fmla="*/ 0 h 2183503"/>
                  <a:gd name="connsiteX55" fmla="*/ 1707724 w 2311850"/>
                  <a:gd name="connsiteY55" fmla="*/ 39 h 2183503"/>
                  <a:gd name="connsiteX56" fmla="*/ 1708113 w 2311850"/>
                  <a:gd name="connsiteY56" fmla="*/ 0 h 2183503"/>
                  <a:gd name="connsiteX57" fmla="*/ 1710582 w 2311850"/>
                  <a:gd name="connsiteY57" fmla="*/ 373 h 2183503"/>
                  <a:gd name="connsiteX58" fmla="*/ 1714281 w 2311850"/>
                  <a:gd name="connsiteY58" fmla="*/ 0 h 2183503"/>
                  <a:gd name="connsiteX59" fmla="*/ 1781677 w 2311850"/>
                  <a:gd name="connsiteY59" fmla="*/ 31784 h 2183503"/>
                  <a:gd name="connsiteX60" fmla="*/ 1785126 w 2311850"/>
                  <a:gd name="connsiteY60" fmla="*/ 37469 h 2183503"/>
                  <a:gd name="connsiteX61" fmla="*/ 1794046 w 2311850"/>
                  <a:gd name="connsiteY61" fmla="*/ 45101 h 2183503"/>
                  <a:gd name="connsiteX62" fmla="*/ 1986796 w 2311850"/>
                  <a:gd name="connsiteY62" fmla="*/ 424228 h 2183503"/>
                  <a:gd name="connsiteX63" fmla="*/ 1986926 w 2311850"/>
                  <a:gd name="connsiteY63" fmla="*/ 425902 h 2183503"/>
                  <a:gd name="connsiteX64" fmla="*/ 2299323 w 2311850"/>
                  <a:gd name="connsiteY64" fmla="*/ 1039016 h 2183503"/>
                  <a:gd name="connsiteX65" fmla="*/ 2302417 w 2311850"/>
                  <a:gd name="connsiteY65" fmla="*/ 1050109 h 2183503"/>
                  <a:gd name="connsiteX66" fmla="*/ 2302020 w 2311850"/>
                  <a:gd name="connsiteY66" fmla="*/ 1053354 h 2183503"/>
                  <a:gd name="connsiteX67" fmla="*/ 2304987 w 2311850"/>
                  <a:gd name="connsiteY67" fmla="*/ 1057755 h 2183503"/>
                  <a:gd name="connsiteX68" fmla="*/ 2311850 w 2311850"/>
                  <a:gd name="connsiteY68" fmla="*/ 1091752 h 2183503"/>
                  <a:gd name="connsiteX69" fmla="*/ 2304987 w 2311850"/>
                  <a:gd name="connsiteY69" fmla="*/ 1125748 h 2183503"/>
                  <a:gd name="connsiteX70" fmla="*/ 2298323 w 2311850"/>
                  <a:gd name="connsiteY70" fmla="*/ 1135632 h 2183503"/>
                  <a:gd name="connsiteX71" fmla="*/ 2298470 w 2311850"/>
                  <a:gd name="connsiteY71" fmla="*/ 1136850 h 2183503"/>
                  <a:gd name="connsiteX72" fmla="*/ 2295354 w 2311850"/>
                  <a:gd name="connsiteY72" fmla="*/ 1147936 h 2183503"/>
                  <a:gd name="connsiteX73" fmla="*/ 1795000 w 2311850"/>
                  <a:gd name="connsiteY73" fmla="*/ 2125198 h 2183503"/>
                  <a:gd name="connsiteX74" fmla="*/ 1787827 w 2311850"/>
                  <a:gd name="connsiteY74" fmla="*/ 2134206 h 2183503"/>
                  <a:gd name="connsiteX75" fmla="*/ 1785283 w 2311850"/>
                  <a:gd name="connsiteY75" fmla="*/ 2135611 h 2183503"/>
                  <a:gd name="connsiteX76" fmla="*/ 1775510 w 2311850"/>
                  <a:gd name="connsiteY76" fmla="*/ 2151719 h 2183503"/>
                  <a:gd name="connsiteX77" fmla="*/ 1708113 w 2311850"/>
                  <a:gd name="connsiteY77" fmla="*/ 2183503 h 2183503"/>
                  <a:gd name="connsiteX78" fmla="*/ 1701230 w 2311850"/>
                  <a:gd name="connsiteY78" fmla="*/ 2182809 h 2183503"/>
                  <a:gd name="connsiteX79" fmla="*/ 1688432 w 2311850"/>
                  <a:gd name="connsiteY79" fmla="*/ 2182809 h 2183503"/>
                  <a:gd name="connsiteX80" fmla="*/ 1684993 w 2311850"/>
                  <a:gd name="connsiteY80" fmla="*/ 2183503 h 2183503"/>
                  <a:gd name="connsiteX81" fmla="*/ 604320 w 2311850"/>
                  <a:gd name="connsiteY81" fmla="*/ 2183503 h 2183503"/>
                  <a:gd name="connsiteX82" fmla="*/ 604126 w 2311850"/>
                  <a:gd name="connsiteY82" fmla="*/ 2183464 h 2183503"/>
                  <a:gd name="connsiteX83" fmla="*/ 603737 w 2311850"/>
                  <a:gd name="connsiteY83" fmla="*/ 2183503 h 2183503"/>
                  <a:gd name="connsiteX84" fmla="*/ 601268 w 2311850"/>
                  <a:gd name="connsiteY84" fmla="*/ 2183130 h 2183503"/>
                  <a:gd name="connsiteX85" fmla="*/ 597569 w 2311850"/>
                  <a:gd name="connsiteY85" fmla="*/ 2183503 h 2183503"/>
                  <a:gd name="connsiteX86" fmla="*/ 517093 w 2311850"/>
                  <a:gd name="connsiteY86" fmla="*/ 2130160 h 2183503"/>
                  <a:gd name="connsiteX87" fmla="*/ 517058 w 2311850"/>
                  <a:gd name="connsiteY87" fmla="*/ 2129987 h 2183503"/>
                  <a:gd name="connsiteX88" fmla="*/ 512216 w 2311850"/>
                  <a:gd name="connsiteY88" fmla="*/ 2125843 h 2183503"/>
                  <a:gd name="connsiteX89" fmla="*/ 359483 w 2311850"/>
                  <a:gd name="connsiteY89" fmla="*/ 1825427 h 2183503"/>
                  <a:gd name="connsiteX90" fmla="*/ 12527 w 2311850"/>
                  <a:gd name="connsiteY90" fmla="*/ 1144487 h 2183503"/>
                  <a:gd name="connsiteX91" fmla="*/ 9433 w 2311850"/>
                  <a:gd name="connsiteY91" fmla="*/ 1133395 h 2183503"/>
                  <a:gd name="connsiteX92" fmla="*/ 9831 w 2311850"/>
                  <a:gd name="connsiteY92" fmla="*/ 1130149 h 2183503"/>
                  <a:gd name="connsiteX93" fmla="*/ 6864 w 2311850"/>
                  <a:gd name="connsiteY93" fmla="*/ 1125748 h 2183503"/>
                  <a:gd name="connsiteX94" fmla="*/ 0 w 2311850"/>
                  <a:gd name="connsiteY94" fmla="*/ 1091752 h 2183503"/>
                  <a:gd name="connsiteX95" fmla="*/ 6864 w 2311850"/>
                  <a:gd name="connsiteY95" fmla="*/ 1057755 h 2183503"/>
                  <a:gd name="connsiteX96" fmla="*/ 13528 w 2311850"/>
                  <a:gd name="connsiteY96" fmla="*/ 1047871 h 2183503"/>
                  <a:gd name="connsiteX97" fmla="*/ 13381 w 2311850"/>
                  <a:gd name="connsiteY97" fmla="*/ 1046654 h 2183503"/>
                  <a:gd name="connsiteX98" fmla="*/ 16496 w 2311850"/>
                  <a:gd name="connsiteY98" fmla="*/ 1035568 h 2183503"/>
                  <a:gd name="connsiteX99" fmla="*/ 516850 w 2311850"/>
                  <a:gd name="connsiteY99" fmla="*/ 58306 h 2183503"/>
                  <a:gd name="connsiteX100" fmla="*/ 524023 w 2311850"/>
                  <a:gd name="connsiteY100" fmla="*/ 49297 h 2183503"/>
                  <a:gd name="connsiteX101" fmla="*/ 526568 w 2311850"/>
                  <a:gd name="connsiteY101" fmla="*/ 47892 h 2183503"/>
                  <a:gd name="connsiteX102" fmla="*/ 536341 w 2311850"/>
                  <a:gd name="connsiteY102" fmla="*/ 31784 h 2183503"/>
                  <a:gd name="connsiteX103" fmla="*/ 603737 w 2311850"/>
                  <a:gd name="connsiteY103" fmla="*/ 0 h 2183503"/>
                  <a:gd name="connsiteX104" fmla="*/ 610620 w 2311850"/>
                  <a:gd name="connsiteY104" fmla="*/ 695 h 2183503"/>
                  <a:gd name="connsiteX105" fmla="*/ 623418 w 2311850"/>
                  <a:gd name="connsiteY105" fmla="*/ 695 h 2183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311850" h="2183503">
                    <a:moveTo>
                      <a:pt x="719215" y="190584"/>
                    </a:moveTo>
                    <a:lnTo>
                      <a:pt x="716377" y="191157"/>
                    </a:lnTo>
                    <a:lnTo>
                      <a:pt x="705813" y="191157"/>
                    </a:lnTo>
                    <a:lnTo>
                      <a:pt x="700131" y="190584"/>
                    </a:lnTo>
                    <a:cubicBezTo>
                      <a:pt x="677735" y="190584"/>
                      <a:pt x="657724" y="200797"/>
                      <a:pt x="644501" y="216819"/>
                    </a:cubicBezTo>
                    <a:lnTo>
                      <a:pt x="636433" y="230116"/>
                    </a:lnTo>
                    <a:lnTo>
                      <a:pt x="634333" y="231275"/>
                    </a:lnTo>
                    <a:cubicBezTo>
                      <a:pt x="631949" y="233272"/>
                      <a:pt x="629919" y="235770"/>
                      <a:pt x="628412" y="238711"/>
                    </a:cubicBezTo>
                    <a:lnTo>
                      <a:pt x="215403" y="1045376"/>
                    </a:lnTo>
                    <a:cubicBezTo>
                      <a:pt x="213897" y="1048318"/>
                      <a:pt x="213059" y="1051425"/>
                      <a:pt x="212832" y="1054526"/>
                    </a:cubicBezTo>
                    <a:lnTo>
                      <a:pt x="212953" y="1055531"/>
                    </a:lnTo>
                    <a:lnTo>
                      <a:pt x="207453" y="1063690"/>
                    </a:lnTo>
                    <a:cubicBezTo>
                      <a:pt x="203804" y="1072315"/>
                      <a:pt x="201787" y="1081798"/>
                      <a:pt x="201787" y="1091752"/>
                    </a:cubicBezTo>
                    <a:cubicBezTo>
                      <a:pt x="201787" y="1101706"/>
                      <a:pt x="203804" y="1111189"/>
                      <a:pt x="207453" y="1119814"/>
                    </a:cubicBezTo>
                    <a:lnTo>
                      <a:pt x="209901" y="1123446"/>
                    </a:lnTo>
                    <a:lnTo>
                      <a:pt x="209573" y="1126125"/>
                    </a:lnTo>
                    <a:cubicBezTo>
                      <a:pt x="209794" y="1129227"/>
                      <a:pt x="210627" y="1132336"/>
                      <a:pt x="212127" y="1135281"/>
                    </a:cubicBezTo>
                    <a:lnTo>
                      <a:pt x="498516" y="1697351"/>
                    </a:lnTo>
                    <a:lnTo>
                      <a:pt x="624587" y="1945325"/>
                    </a:lnTo>
                    <a:lnTo>
                      <a:pt x="628584" y="1948745"/>
                    </a:lnTo>
                    <a:lnTo>
                      <a:pt x="628613" y="1948888"/>
                    </a:lnTo>
                    <a:cubicBezTo>
                      <a:pt x="639557" y="1974763"/>
                      <a:pt x="665178" y="1992919"/>
                      <a:pt x="695040" y="1992919"/>
                    </a:cubicBezTo>
                    <a:lnTo>
                      <a:pt x="698093" y="1992611"/>
                    </a:lnTo>
                    <a:lnTo>
                      <a:pt x="700131" y="1992919"/>
                    </a:lnTo>
                    <a:lnTo>
                      <a:pt x="700453" y="1992887"/>
                    </a:lnTo>
                    <a:lnTo>
                      <a:pt x="700613" y="1992919"/>
                    </a:lnTo>
                    <a:lnTo>
                      <a:pt x="1592636" y="1992919"/>
                    </a:lnTo>
                    <a:lnTo>
                      <a:pt x="1595474" y="1992346"/>
                    </a:lnTo>
                    <a:lnTo>
                      <a:pt x="1606038" y="1992346"/>
                    </a:lnTo>
                    <a:lnTo>
                      <a:pt x="1611720" y="1992919"/>
                    </a:lnTo>
                    <a:cubicBezTo>
                      <a:pt x="1634117" y="1992919"/>
                      <a:pt x="1654128" y="1982706"/>
                      <a:pt x="1667351" y="1966684"/>
                    </a:cubicBezTo>
                    <a:lnTo>
                      <a:pt x="1675418" y="1953387"/>
                    </a:lnTo>
                    <a:lnTo>
                      <a:pt x="1677518" y="1952228"/>
                    </a:lnTo>
                    <a:cubicBezTo>
                      <a:pt x="1679902" y="1950231"/>
                      <a:pt x="1681933" y="1947733"/>
                      <a:pt x="1683439" y="1944792"/>
                    </a:cubicBezTo>
                    <a:lnTo>
                      <a:pt x="2096448" y="1138128"/>
                    </a:lnTo>
                    <a:cubicBezTo>
                      <a:pt x="2097954" y="1135186"/>
                      <a:pt x="2098792" y="1132078"/>
                      <a:pt x="2099020" y="1128977"/>
                    </a:cubicBezTo>
                    <a:lnTo>
                      <a:pt x="2098898" y="1127972"/>
                    </a:lnTo>
                    <a:lnTo>
                      <a:pt x="2104399" y="1119814"/>
                    </a:lnTo>
                    <a:cubicBezTo>
                      <a:pt x="2108047" y="1111189"/>
                      <a:pt x="2110064" y="1101705"/>
                      <a:pt x="2110064" y="1091752"/>
                    </a:cubicBezTo>
                    <a:cubicBezTo>
                      <a:pt x="2110064" y="1081798"/>
                      <a:pt x="2108047" y="1072315"/>
                      <a:pt x="2104399" y="1063690"/>
                    </a:cubicBezTo>
                    <a:lnTo>
                      <a:pt x="2101950" y="1060057"/>
                    </a:lnTo>
                    <a:lnTo>
                      <a:pt x="2102278" y="1057378"/>
                    </a:lnTo>
                    <a:cubicBezTo>
                      <a:pt x="2102057" y="1054277"/>
                      <a:pt x="2101225" y="1051167"/>
                      <a:pt x="2099724" y="1048222"/>
                    </a:cubicBezTo>
                    <a:lnTo>
                      <a:pt x="1841861" y="542137"/>
                    </a:lnTo>
                    <a:lnTo>
                      <a:pt x="1841754" y="540756"/>
                    </a:lnTo>
                    <a:lnTo>
                      <a:pt x="1682652" y="227812"/>
                    </a:lnTo>
                    <a:lnTo>
                      <a:pt x="1675289" y="221512"/>
                    </a:lnTo>
                    <a:lnTo>
                      <a:pt x="1672442" y="216820"/>
                    </a:lnTo>
                    <a:cubicBezTo>
                      <a:pt x="1659219" y="200797"/>
                      <a:pt x="1639208" y="190584"/>
                      <a:pt x="1616811" y="190584"/>
                    </a:cubicBezTo>
                    <a:lnTo>
                      <a:pt x="1613758" y="190892"/>
                    </a:lnTo>
                    <a:lnTo>
                      <a:pt x="1611720" y="190584"/>
                    </a:lnTo>
                    <a:lnTo>
                      <a:pt x="1611399" y="190617"/>
                    </a:lnTo>
                    <a:lnTo>
                      <a:pt x="1611239" y="190584"/>
                    </a:lnTo>
                    <a:close/>
                    <a:moveTo>
                      <a:pt x="626857" y="0"/>
                    </a:moveTo>
                    <a:lnTo>
                      <a:pt x="1707530" y="0"/>
                    </a:lnTo>
                    <a:lnTo>
                      <a:pt x="1707724" y="39"/>
                    </a:lnTo>
                    <a:lnTo>
                      <a:pt x="1708113" y="0"/>
                    </a:lnTo>
                    <a:lnTo>
                      <a:pt x="1710582" y="373"/>
                    </a:lnTo>
                    <a:lnTo>
                      <a:pt x="1714281" y="0"/>
                    </a:lnTo>
                    <a:cubicBezTo>
                      <a:pt x="1741414" y="0"/>
                      <a:pt x="1765657" y="12373"/>
                      <a:pt x="1781677" y="31784"/>
                    </a:cubicBezTo>
                    <a:lnTo>
                      <a:pt x="1785126" y="37469"/>
                    </a:lnTo>
                    <a:lnTo>
                      <a:pt x="1794046" y="45101"/>
                    </a:lnTo>
                    <a:lnTo>
                      <a:pt x="1986796" y="424228"/>
                    </a:lnTo>
                    <a:lnTo>
                      <a:pt x="1986926" y="425902"/>
                    </a:lnTo>
                    <a:lnTo>
                      <a:pt x="2299323" y="1039016"/>
                    </a:lnTo>
                    <a:cubicBezTo>
                      <a:pt x="2301141" y="1042584"/>
                      <a:pt x="2302150" y="1046351"/>
                      <a:pt x="2302417" y="1050109"/>
                    </a:cubicBezTo>
                    <a:lnTo>
                      <a:pt x="2302020" y="1053354"/>
                    </a:lnTo>
                    <a:lnTo>
                      <a:pt x="2304987" y="1057755"/>
                    </a:lnTo>
                    <a:cubicBezTo>
                      <a:pt x="2309406" y="1068204"/>
                      <a:pt x="2311850" y="1079692"/>
                      <a:pt x="2311850" y="1091752"/>
                    </a:cubicBezTo>
                    <a:cubicBezTo>
                      <a:pt x="2311850" y="1103810"/>
                      <a:pt x="2309406" y="1115299"/>
                      <a:pt x="2304987" y="1125748"/>
                    </a:cubicBezTo>
                    <a:lnTo>
                      <a:pt x="2298323" y="1135632"/>
                    </a:lnTo>
                    <a:lnTo>
                      <a:pt x="2298470" y="1136850"/>
                    </a:lnTo>
                    <a:cubicBezTo>
                      <a:pt x="2298195" y="1140607"/>
                      <a:pt x="2297179" y="1144372"/>
                      <a:pt x="2295354" y="1147936"/>
                    </a:cubicBezTo>
                    <a:lnTo>
                      <a:pt x="1795000" y="2125198"/>
                    </a:lnTo>
                    <a:cubicBezTo>
                      <a:pt x="1793175" y="2128761"/>
                      <a:pt x="1790715" y="2131787"/>
                      <a:pt x="1787827" y="2134206"/>
                    </a:cubicBezTo>
                    <a:lnTo>
                      <a:pt x="1785283" y="2135611"/>
                    </a:lnTo>
                    <a:lnTo>
                      <a:pt x="1775510" y="2151719"/>
                    </a:lnTo>
                    <a:cubicBezTo>
                      <a:pt x="1759490" y="2171130"/>
                      <a:pt x="1735247" y="2183503"/>
                      <a:pt x="1708113" y="2183503"/>
                    </a:cubicBezTo>
                    <a:lnTo>
                      <a:pt x="1701230" y="2182809"/>
                    </a:lnTo>
                    <a:lnTo>
                      <a:pt x="1688432" y="2182809"/>
                    </a:lnTo>
                    <a:lnTo>
                      <a:pt x="1684993" y="2183503"/>
                    </a:lnTo>
                    <a:lnTo>
                      <a:pt x="604320" y="2183503"/>
                    </a:lnTo>
                    <a:lnTo>
                      <a:pt x="604126" y="2183464"/>
                    </a:lnTo>
                    <a:lnTo>
                      <a:pt x="603737" y="2183503"/>
                    </a:lnTo>
                    <a:lnTo>
                      <a:pt x="601268" y="2183130"/>
                    </a:lnTo>
                    <a:lnTo>
                      <a:pt x="597569" y="2183503"/>
                    </a:lnTo>
                    <a:cubicBezTo>
                      <a:pt x="561392" y="2183503"/>
                      <a:pt x="530352" y="2161507"/>
                      <a:pt x="517093" y="2130160"/>
                    </a:cubicBezTo>
                    <a:lnTo>
                      <a:pt x="517058" y="2129987"/>
                    </a:lnTo>
                    <a:lnTo>
                      <a:pt x="512216" y="2125843"/>
                    </a:lnTo>
                    <a:lnTo>
                      <a:pt x="359483" y="1825427"/>
                    </a:lnTo>
                    <a:lnTo>
                      <a:pt x="12527" y="1144487"/>
                    </a:lnTo>
                    <a:cubicBezTo>
                      <a:pt x="10709" y="1140920"/>
                      <a:pt x="9700" y="1137153"/>
                      <a:pt x="9433" y="1133395"/>
                    </a:cubicBezTo>
                    <a:lnTo>
                      <a:pt x="9831" y="1130149"/>
                    </a:lnTo>
                    <a:lnTo>
                      <a:pt x="6864" y="1125748"/>
                    </a:lnTo>
                    <a:cubicBezTo>
                      <a:pt x="2444" y="1115299"/>
                      <a:pt x="0" y="1103811"/>
                      <a:pt x="0" y="1091752"/>
                    </a:cubicBezTo>
                    <a:cubicBezTo>
                      <a:pt x="0" y="1079693"/>
                      <a:pt x="2444" y="1068204"/>
                      <a:pt x="6864" y="1057755"/>
                    </a:cubicBezTo>
                    <a:lnTo>
                      <a:pt x="13528" y="1047871"/>
                    </a:lnTo>
                    <a:lnTo>
                      <a:pt x="13381" y="1046654"/>
                    </a:lnTo>
                    <a:cubicBezTo>
                      <a:pt x="13656" y="1042897"/>
                      <a:pt x="14672" y="1039132"/>
                      <a:pt x="16496" y="1035568"/>
                    </a:cubicBezTo>
                    <a:lnTo>
                      <a:pt x="516850" y="58306"/>
                    </a:lnTo>
                    <a:cubicBezTo>
                      <a:pt x="518675" y="54742"/>
                      <a:pt x="521136" y="51716"/>
                      <a:pt x="524023" y="49297"/>
                    </a:cubicBezTo>
                    <a:lnTo>
                      <a:pt x="526568" y="47892"/>
                    </a:lnTo>
                    <a:lnTo>
                      <a:pt x="536341" y="31784"/>
                    </a:lnTo>
                    <a:cubicBezTo>
                      <a:pt x="552361" y="12373"/>
                      <a:pt x="576604" y="0"/>
                      <a:pt x="603737" y="0"/>
                    </a:cubicBezTo>
                    <a:lnTo>
                      <a:pt x="610620" y="695"/>
                    </a:lnTo>
                    <a:lnTo>
                      <a:pt x="623418" y="6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Text Box 1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B229BE42-2413-4702-877F-5BD50AC3F2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26106" y="3872415"/>
                <a:ext cx="1243968" cy="441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0960" tIns="30480" rIns="60960" bIns="3048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2000" dirty="0" smtClean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杨    安</a:t>
                </a:r>
                <a:endParaRPr lang="en-US" sz="20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1692312" y="4293323"/>
                <a:ext cx="1934581" cy="6985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CLASSKULL</a:t>
                </a:r>
              </a:p>
              <a:p>
                <a:pPr algn="ctr"/>
                <a:r>
                  <a:rPr lang="zh-CN" altLang="en-US" sz="1600" dirty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专家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顾问</a:t>
                </a:r>
                <a:endParaRPr lang="en-US" altLang="zh-CN" sz="16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237" name="组合 236"/>
          <p:cNvGrpSpPr/>
          <p:nvPr/>
        </p:nvGrpSpPr>
        <p:grpSpPr>
          <a:xfrm>
            <a:off x="3009062" y="1971148"/>
            <a:ext cx="3038884" cy="1643851"/>
            <a:chOff x="791899" y="2909650"/>
            <a:chExt cx="3038884" cy="1643851"/>
          </a:xfrm>
        </p:grpSpPr>
        <p:grpSp>
          <p:nvGrpSpPr>
            <p:cNvPr id="10" name="组合 9"/>
            <p:cNvGrpSpPr/>
            <p:nvPr/>
          </p:nvGrpSpPr>
          <p:grpSpPr>
            <a:xfrm>
              <a:off x="2030413" y="2909650"/>
              <a:ext cx="1800370" cy="928554"/>
              <a:chOff x="2492964" y="2695069"/>
              <a:chExt cx="1885072" cy="1230214"/>
            </a:xfrm>
          </p:grpSpPr>
          <p:sp>
            <p:nvSpPr>
              <p:cNvPr id="188" name="流程图: 库存数据 187"/>
              <p:cNvSpPr/>
              <p:nvPr/>
            </p:nvSpPr>
            <p:spPr>
              <a:xfrm rot="5400000">
                <a:off x="3354577" y="2937554"/>
                <a:ext cx="170327" cy="1805131"/>
              </a:xfrm>
              <a:prstGeom prst="flowChartOnlineStorage">
                <a:avLst/>
              </a:prstGeom>
              <a:solidFill>
                <a:schemeClr val="bg1">
                  <a:lumMod val="85000"/>
                  <a:alpha val="60000"/>
                </a:scheme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89" name="矩形 188"/>
              <p:cNvSpPr/>
              <p:nvPr/>
            </p:nvSpPr>
            <p:spPr>
              <a:xfrm>
                <a:off x="2492964" y="2695069"/>
                <a:ext cx="1885072" cy="1197359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90" name="矩形 189"/>
              <p:cNvSpPr/>
              <p:nvPr/>
            </p:nvSpPr>
            <p:spPr>
              <a:xfrm>
                <a:off x="2582540" y="2702626"/>
                <a:ext cx="1705918" cy="9786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zh-CN" altLang="zh-CN" sz="14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北京航空航天大学</a:t>
                </a:r>
                <a:endParaRPr lang="en-US" altLang="zh-CN" sz="14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lvl="0" algn="ctr"/>
                <a:r>
                  <a:rPr lang="zh-CN" altLang="zh-CN" sz="14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计算机学院教授</a:t>
                </a:r>
                <a:endParaRPr lang="en-US" altLang="zh-CN" sz="14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lvl="0" algn="ctr"/>
                <a:r>
                  <a:rPr lang="zh-CN" altLang="zh-CN" sz="14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专注</a:t>
                </a:r>
                <a:r>
                  <a:rPr lang="zh-CN" altLang="zh-CN" sz="1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于</a:t>
                </a:r>
                <a:r>
                  <a:rPr lang="en-US" altLang="zh-CN" sz="14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AI</a:t>
                </a:r>
                <a:r>
                  <a:rPr lang="zh-CN" altLang="zh-CN" sz="14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大数据</a:t>
                </a:r>
                <a:endParaRPr lang="zh-CN" altLang="zh-CN" sz="14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791899" y="3090671"/>
              <a:ext cx="1619582" cy="1462830"/>
              <a:chOff x="1692312" y="3532902"/>
              <a:chExt cx="1934581" cy="1747342"/>
            </a:xfrm>
            <a:effectLst/>
          </p:grpSpPr>
          <p:sp>
            <p:nvSpPr>
              <p:cNvPr id="30" name="Freeform: Shape 3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283A9D04-E33A-439C-80A1-7A9781E8A5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48926" y="3646338"/>
                <a:ext cx="1609841" cy="1520470"/>
              </a:xfrm>
              <a:custGeom>
                <a:avLst/>
                <a:gdLst>
                  <a:gd name="connsiteX0" fmla="*/ 1462942 w 5395334"/>
                  <a:gd name="connsiteY0" fmla="*/ 0 h 5095799"/>
                  <a:gd name="connsiteX1" fmla="*/ 3984988 w 5395334"/>
                  <a:gd name="connsiteY1" fmla="*/ 0 h 5095799"/>
                  <a:gd name="connsiteX2" fmla="*/ 3985441 w 5395334"/>
                  <a:gd name="connsiteY2" fmla="*/ 92 h 5095799"/>
                  <a:gd name="connsiteX3" fmla="*/ 3986349 w 5395334"/>
                  <a:gd name="connsiteY3" fmla="*/ 0 h 5095799"/>
                  <a:gd name="connsiteX4" fmla="*/ 3992111 w 5395334"/>
                  <a:gd name="connsiteY4" fmla="*/ 871 h 5095799"/>
                  <a:gd name="connsiteX5" fmla="*/ 4000743 w 5395334"/>
                  <a:gd name="connsiteY5" fmla="*/ 1 h 5095799"/>
                  <a:gd name="connsiteX6" fmla="*/ 4158030 w 5395334"/>
                  <a:gd name="connsiteY6" fmla="*/ 74177 h 5095799"/>
                  <a:gd name="connsiteX7" fmla="*/ 4166080 w 5395334"/>
                  <a:gd name="connsiteY7" fmla="*/ 87444 h 5095799"/>
                  <a:gd name="connsiteX8" fmla="*/ 4186897 w 5395334"/>
                  <a:gd name="connsiteY8" fmla="*/ 105256 h 5095799"/>
                  <a:gd name="connsiteX9" fmla="*/ 4636731 w 5395334"/>
                  <a:gd name="connsiteY9" fmla="*/ 990052 h 5095799"/>
                  <a:gd name="connsiteX10" fmla="*/ 4637035 w 5395334"/>
                  <a:gd name="connsiteY10" fmla="*/ 993958 h 5095799"/>
                  <a:gd name="connsiteX11" fmla="*/ 5366099 w 5395334"/>
                  <a:gd name="connsiteY11" fmla="*/ 2424827 h 5095799"/>
                  <a:gd name="connsiteX12" fmla="*/ 5373320 w 5395334"/>
                  <a:gd name="connsiteY12" fmla="*/ 2450714 h 5095799"/>
                  <a:gd name="connsiteX13" fmla="*/ 5372392 w 5395334"/>
                  <a:gd name="connsiteY13" fmla="*/ 2458289 h 5095799"/>
                  <a:gd name="connsiteX14" fmla="*/ 5379316 w 5395334"/>
                  <a:gd name="connsiteY14" fmla="*/ 2468559 h 5095799"/>
                  <a:gd name="connsiteX15" fmla="*/ 5395334 w 5395334"/>
                  <a:gd name="connsiteY15" fmla="*/ 2547900 h 5095799"/>
                  <a:gd name="connsiteX16" fmla="*/ 5379316 w 5395334"/>
                  <a:gd name="connsiteY16" fmla="*/ 2627240 h 5095799"/>
                  <a:gd name="connsiteX17" fmla="*/ 5363764 w 5395334"/>
                  <a:gd name="connsiteY17" fmla="*/ 2650306 h 5095799"/>
                  <a:gd name="connsiteX18" fmla="*/ 5364107 w 5395334"/>
                  <a:gd name="connsiteY18" fmla="*/ 2653148 h 5095799"/>
                  <a:gd name="connsiteX19" fmla="*/ 5356836 w 5395334"/>
                  <a:gd name="connsiteY19" fmla="*/ 2679021 h 5095799"/>
                  <a:gd name="connsiteX20" fmla="*/ 4189123 w 5395334"/>
                  <a:gd name="connsiteY20" fmla="*/ 4959727 h 5095799"/>
                  <a:gd name="connsiteX21" fmla="*/ 4172383 w 5395334"/>
                  <a:gd name="connsiteY21" fmla="*/ 4980751 h 5095799"/>
                  <a:gd name="connsiteX22" fmla="*/ 4166445 w 5395334"/>
                  <a:gd name="connsiteY22" fmla="*/ 4984029 h 5095799"/>
                  <a:gd name="connsiteX23" fmla="*/ 4143637 w 5395334"/>
                  <a:gd name="connsiteY23" fmla="*/ 5021623 h 5095799"/>
                  <a:gd name="connsiteX24" fmla="*/ 3986349 w 5395334"/>
                  <a:gd name="connsiteY24" fmla="*/ 5095798 h 5095799"/>
                  <a:gd name="connsiteX25" fmla="*/ 3970285 w 5395334"/>
                  <a:gd name="connsiteY25" fmla="*/ 5094179 h 5095799"/>
                  <a:gd name="connsiteX26" fmla="*/ 3940417 w 5395334"/>
                  <a:gd name="connsiteY26" fmla="*/ 5094179 h 5095799"/>
                  <a:gd name="connsiteX27" fmla="*/ 3932392 w 5395334"/>
                  <a:gd name="connsiteY27" fmla="*/ 5095799 h 5095799"/>
                  <a:gd name="connsiteX28" fmla="*/ 1410346 w 5395334"/>
                  <a:gd name="connsiteY28" fmla="*/ 5095799 h 5095799"/>
                  <a:gd name="connsiteX29" fmla="*/ 1409893 w 5395334"/>
                  <a:gd name="connsiteY29" fmla="*/ 5095708 h 5095799"/>
                  <a:gd name="connsiteX30" fmla="*/ 1408985 w 5395334"/>
                  <a:gd name="connsiteY30" fmla="*/ 5095799 h 5095799"/>
                  <a:gd name="connsiteX31" fmla="*/ 1403223 w 5395334"/>
                  <a:gd name="connsiteY31" fmla="*/ 5094928 h 5095799"/>
                  <a:gd name="connsiteX32" fmla="*/ 1394591 w 5395334"/>
                  <a:gd name="connsiteY32" fmla="*/ 5095798 h 5095799"/>
                  <a:gd name="connsiteX33" fmla="*/ 1206778 w 5395334"/>
                  <a:gd name="connsiteY33" fmla="*/ 4971308 h 5095799"/>
                  <a:gd name="connsiteX34" fmla="*/ 1206697 w 5395334"/>
                  <a:gd name="connsiteY34" fmla="*/ 4970904 h 5095799"/>
                  <a:gd name="connsiteX35" fmla="*/ 1195395 w 5395334"/>
                  <a:gd name="connsiteY35" fmla="*/ 4961234 h 5095799"/>
                  <a:gd name="connsiteX36" fmla="*/ 838951 w 5395334"/>
                  <a:gd name="connsiteY36" fmla="*/ 4260131 h 5095799"/>
                  <a:gd name="connsiteX37" fmla="*/ 29235 w 5395334"/>
                  <a:gd name="connsiteY37" fmla="*/ 2670972 h 5095799"/>
                  <a:gd name="connsiteX38" fmla="*/ 22014 w 5395334"/>
                  <a:gd name="connsiteY38" fmla="*/ 2645085 h 5095799"/>
                  <a:gd name="connsiteX39" fmla="*/ 22942 w 5395334"/>
                  <a:gd name="connsiteY39" fmla="*/ 2637511 h 5095799"/>
                  <a:gd name="connsiteX40" fmla="*/ 16019 w 5395334"/>
                  <a:gd name="connsiteY40" fmla="*/ 2627240 h 5095799"/>
                  <a:gd name="connsiteX41" fmla="*/ 0 w 5395334"/>
                  <a:gd name="connsiteY41" fmla="*/ 2547900 h 5095799"/>
                  <a:gd name="connsiteX42" fmla="*/ 16019 w 5395334"/>
                  <a:gd name="connsiteY42" fmla="*/ 2468559 h 5095799"/>
                  <a:gd name="connsiteX43" fmla="*/ 31570 w 5395334"/>
                  <a:gd name="connsiteY43" fmla="*/ 2445493 h 5095799"/>
                  <a:gd name="connsiteX44" fmla="*/ 31227 w 5395334"/>
                  <a:gd name="connsiteY44" fmla="*/ 2442651 h 5095799"/>
                  <a:gd name="connsiteX45" fmla="*/ 38498 w 5395334"/>
                  <a:gd name="connsiteY45" fmla="*/ 2416779 h 5095799"/>
                  <a:gd name="connsiteX46" fmla="*/ 1206211 w 5395334"/>
                  <a:gd name="connsiteY46" fmla="*/ 136072 h 5095799"/>
                  <a:gd name="connsiteX47" fmla="*/ 1222951 w 5395334"/>
                  <a:gd name="connsiteY47" fmla="*/ 115048 h 5095799"/>
                  <a:gd name="connsiteX48" fmla="*/ 1228889 w 5395334"/>
                  <a:gd name="connsiteY48" fmla="*/ 111770 h 5095799"/>
                  <a:gd name="connsiteX49" fmla="*/ 1251698 w 5395334"/>
                  <a:gd name="connsiteY49" fmla="*/ 74176 h 5095799"/>
                  <a:gd name="connsiteX50" fmla="*/ 1408985 w 5395334"/>
                  <a:gd name="connsiteY50" fmla="*/ 1 h 5095799"/>
                  <a:gd name="connsiteX51" fmla="*/ 1425049 w 5395334"/>
                  <a:gd name="connsiteY51" fmla="*/ 1621 h 5095799"/>
                  <a:gd name="connsiteX52" fmla="*/ 1454917 w 5395334"/>
                  <a:gd name="connsiteY52" fmla="*/ 1621 h 509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395334" h="5095799">
                    <a:moveTo>
                      <a:pt x="1462942" y="0"/>
                    </a:moveTo>
                    <a:lnTo>
                      <a:pt x="3984988" y="0"/>
                    </a:lnTo>
                    <a:lnTo>
                      <a:pt x="3985441" y="92"/>
                    </a:lnTo>
                    <a:lnTo>
                      <a:pt x="3986349" y="0"/>
                    </a:lnTo>
                    <a:lnTo>
                      <a:pt x="3992111" y="871"/>
                    </a:lnTo>
                    <a:lnTo>
                      <a:pt x="4000743" y="1"/>
                    </a:lnTo>
                    <a:cubicBezTo>
                      <a:pt x="4064066" y="1"/>
                      <a:pt x="4120644" y="28876"/>
                      <a:pt x="4158030" y="74177"/>
                    </a:cubicBezTo>
                    <a:lnTo>
                      <a:pt x="4166080" y="87444"/>
                    </a:lnTo>
                    <a:lnTo>
                      <a:pt x="4186897" y="105256"/>
                    </a:lnTo>
                    <a:lnTo>
                      <a:pt x="4636731" y="990052"/>
                    </a:lnTo>
                    <a:lnTo>
                      <a:pt x="4637035" y="993958"/>
                    </a:lnTo>
                    <a:lnTo>
                      <a:pt x="5366099" y="2424827"/>
                    </a:lnTo>
                    <a:cubicBezTo>
                      <a:pt x="5370342" y="2433153"/>
                      <a:pt x="5372696" y="2441945"/>
                      <a:pt x="5373320" y="2450714"/>
                    </a:cubicBezTo>
                    <a:lnTo>
                      <a:pt x="5372392" y="2458289"/>
                    </a:lnTo>
                    <a:lnTo>
                      <a:pt x="5379316" y="2468559"/>
                    </a:lnTo>
                    <a:cubicBezTo>
                      <a:pt x="5389631" y="2492945"/>
                      <a:pt x="5395334" y="2519756"/>
                      <a:pt x="5395334" y="2547900"/>
                    </a:cubicBezTo>
                    <a:cubicBezTo>
                      <a:pt x="5395334" y="2576042"/>
                      <a:pt x="5389631" y="2602854"/>
                      <a:pt x="5379316" y="2627240"/>
                    </a:cubicBezTo>
                    <a:lnTo>
                      <a:pt x="5363764" y="2650306"/>
                    </a:lnTo>
                    <a:lnTo>
                      <a:pt x="5364107" y="2653148"/>
                    </a:lnTo>
                    <a:cubicBezTo>
                      <a:pt x="5363465" y="2661916"/>
                      <a:pt x="5361095" y="2670703"/>
                      <a:pt x="5356836" y="2679021"/>
                    </a:cubicBezTo>
                    <a:lnTo>
                      <a:pt x="4189123" y="4959727"/>
                    </a:lnTo>
                    <a:cubicBezTo>
                      <a:pt x="4184864" y="4968044"/>
                      <a:pt x="4179122" y="4975105"/>
                      <a:pt x="4172383" y="4980751"/>
                    </a:cubicBezTo>
                    <a:lnTo>
                      <a:pt x="4166445" y="4984029"/>
                    </a:lnTo>
                    <a:lnTo>
                      <a:pt x="4143637" y="5021623"/>
                    </a:lnTo>
                    <a:cubicBezTo>
                      <a:pt x="4106251" y="5066924"/>
                      <a:pt x="4049673" y="5095798"/>
                      <a:pt x="3986349" y="5095798"/>
                    </a:cubicBezTo>
                    <a:lnTo>
                      <a:pt x="3970285" y="5094179"/>
                    </a:lnTo>
                    <a:lnTo>
                      <a:pt x="3940417" y="5094179"/>
                    </a:lnTo>
                    <a:lnTo>
                      <a:pt x="3932392" y="5095799"/>
                    </a:lnTo>
                    <a:lnTo>
                      <a:pt x="1410346" y="5095799"/>
                    </a:lnTo>
                    <a:lnTo>
                      <a:pt x="1409893" y="5095708"/>
                    </a:lnTo>
                    <a:lnTo>
                      <a:pt x="1408985" y="5095799"/>
                    </a:lnTo>
                    <a:lnTo>
                      <a:pt x="1403223" y="5094928"/>
                    </a:lnTo>
                    <a:lnTo>
                      <a:pt x="1394591" y="5095798"/>
                    </a:lnTo>
                    <a:cubicBezTo>
                      <a:pt x="1310161" y="5095798"/>
                      <a:pt x="1237720" y="5044466"/>
                      <a:pt x="1206778" y="4971308"/>
                    </a:cubicBezTo>
                    <a:lnTo>
                      <a:pt x="1206697" y="4970904"/>
                    </a:lnTo>
                    <a:lnTo>
                      <a:pt x="1195395" y="4961234"/>
                    </a:lnTo>
                    <a:lnTo>
                      <a:pt x="838951" y="4260131"/>
                    </a:lnTo>
                    <a:lnTo>
                      <a:pt x="29235" y="2670972"/>
                    </a:lnTo>
                    <a:cubicBezTo>
                      <a:pt x="24992" y="2662646"/>
                      <a:pt x="22638" y="2653855"/>
                      <a:pt x="22014" y="2645085"/>
                    </a:cubicBezTo>
                    <a:lnTo>
                      <a:pt x="22942" y="2637511"/>
                    </a:lnTo>
                    <a:lnTo>
                      <a:pt x="16019" y="2627240"/>
                    </a:lnTo>
                    <a:cubicBezTo>
                      <a:pt x="5703" y="2602854"/>
                      <a:pt x="0" y="2576044"/>
                      <a:pt x="0" y="2547900"/>
                    </a:cubicBezTo>
                    <a:cubicBezTo>
                      <a:pt x="0" y="2519757"/>
                      <a:pt x="5703" y="2492945"/>
                      <a:pt x="16019" y="2468559"/>
                    </a:cubicBezTo>
                    <a:lnTo>
                      <a:pt x="31570" y="2445493"/>
                    </a:lnTo>
                    <a:lnTo>
                      <a:pt x="31227" y="2442651"/>
                    </a:lnTo>
                    <a:cubicBezTo>
                      <a:pt x="31869" y="2433883"/>
                      <a:pt x="34240" y="2425097"/>
                      <a:pt x="38498" y="2416779"/>
                    </a:cubicBezTo>
                    <a:lnTo>
                      <a:pt x="1206211" y="136072"/>
                    </a:lnTo>
                    <a:cubicBezTo>
                      <a:pt x="1210470" y="127755"/>
                      <a:pt x="1216212" y="120694"/>
                      <a:pt x="1222951" y="115048"/>
                    </a:cubicBezTo>
                    <a:lnTo>
                      <a:pt x="1228889" y="111770"/>
                    </a:lnTo>
                    <a:lnTo>
                      <a:pt x="1251698" y="74176"/>
                    </a:lnTo>
                    <a:cubicBezTo>
                      <a:pt x="1289084" y="28876"/>
                      <a:pt x="1345662" y="1"/>
                      <a:pt x="1408985" y="1"/>
                    </a:cubicBezTo>
                    <a:lnTo>
                      <a:pt x="1425049" y="1621"/>
                    </a:lnTo>
                    <a:lnTo>
                      <a:pt x="1454917" y="1621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solidFill>
                  <a:schemeClr val="bg1">
                    <a:alpha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: Shape 4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84517E22-53F6-41C6-8EED-7FDB159022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28821" y="3532902"/>
                <a:ext cx="1850051" cy="1747342"/>
              </a:xfrm>
              <a:custGeom>
                <a:avLst/>
                <a:gdLst>
                  <a:gd name="connsiteX0" fmla="*/ 719215 w 2311850"/>
                  <a:gd name="connsiteY0" fmla="*/ 190584 h 2183503"/>
                  <a:gd name="connsiteX1" fmla="*/ 716377 w 2311850"/>
                  <a:gd name="connsiteY1" fmla="*/ 191157 h 2183503"/>
                  <a:gd name="connsiteX2" fmla="*/ 705813 w 2311850"/>
                  <a:gd name="connsiteY2" fmla="*/ 191157 h 2183503"/>
                  <a:gd name="connsiteX3" fmla="*/ 700131 w 2311850"/>
                  <a:gd name="connsiteY3" fmla="*/ 190584 h 2183503"/>
                  <a:gd name="connsiteX4" fmla="*/ 644501 w 2311850"/>
                  <a:gd name="connsiteY4" fmla="*/ 216819 h 2183503"/>
                  <a:gd name="connsiteX5" fmla="*/ 636433 w 2311850"/>
                  <a:gd name="connsiteY5" fmla="*/ 230116 h 2183503"/>
                  <a:gd name="connsiteX6" fmla="*/ 634333 w 2311850"/>
                  <a:gd name="connsiteY6" fmla="*/ 231275 h 2183503"/>
                  <a:gd name="connsiteX7" fmla="*/ 628412 w 2311850"/>
                  <a:gd name="connsiteY7" fmla="*/ 238711 h 2183503"/>
                  <a:gd name="connsiteX8" fmla="*/ 215403 w 2311850"/>
                  <a:gd name="connsiteY8" fmla="*/ 1045376 h 2183503"/>
                  <a:gd name="connsiteX9" fmla="*/ 212832 w 2311850"/>
                  <a:gd name="connsiteY9" fmla="*/ 1054526 h 2183503"/>
                  <a:gd name="connsiteX10" fmla="*/ 212953 w 2311850"/>
                  <a:gd name="connsiteY10" fmla="*/ 1055531 h 2183503"/>
                  <a:gd name="connsiteX11" fmla="*/ 207453 w 2311850"/>
                  <a:gd name="connsiteY11" fmla="*/ 1063690 h 2183503"/>
                  <a:gd name="connsiteX12" fmla="*/ 201787 w 2311850"/>
                  <a:gd name="connsiteY12" fmla="*/ 1091752 h 2183503"/>
                  <a:gd name="connsiteX13" fmla="*/ 207453 w 2311850"/>
                  <a:gd name="connsiteY13" fmla="*/ 1119814 h 2183503"/>
                  <a:gd name="connsiteX14" fmla="*/ 209901 w 2311850"/>
                  <a:gd name="connsiteY14" fmla="*/ 1123446 h 2183503"/>
                  <a:gd name="connsiteX15" fmla="*/ 209573 w 2311850"/>
                  <a:gd name="connsiteY15" fmla="*/ 1126125 h 2183503"/>
                  <a:gd name="connsiteX16" fmla="*/ 212127 w 2311850"/>
                  <a:gd name="connsiteY16" fmla="*/ 1135281 h 2183503"/>
                  <a:gd name="connsiteX17" fmla="*/ 498516 w 2311850"/>
                  <a:gd name="connsiteY17" fmla="*/ 1697351 h 2183503"/>
                  <a:gd name="connsiteX18" fmla="*/ 624587 w 2311850"/>
                  <a:gd name="connsiteY18" fmla="*/ 1945325 h 2183503"/>
                  <a:gd name="connsiteX19" fmla="*/ 628584 w 2311850"/>
                  <a:gd name="connsiteY19" fmla="*/ 1948745 h 2183503"/>
                  <a:gd name="connsiteX20" fmla="*/ 628613 w 2311850"/>
                  <a:gd name="connsiteY20" fmla="*/ 1948888 h 2183503"/>
                  <a:gd name="connsiteX21" fmla="*/ 695040 w 2311850"/>
                  <a:gd name="connsiteY21" fmla="*/ 1992919 h 2183503"/>
                  <a:gd name="connsiteX22" fmla="*/ 698093 w 2311850"/>
                  <a:gd name="connsiteY22" fmla="*/ 1992611 h 2183503"/>
                  <a:gd name="connsiteX23" fmla="*/ 700131 w 2311850"/>
                  <a:gd name="connsiteY23" fmla="*/ 1992919 h 2183503"/>
                  <a:gd name="connsiteX24" fmla="*/ 700453 w 2311850"/>
                  <a:gd name="connsiteY24" fmla="*/ 1992887 h 2183503"/>
                  <a:gd name="connsiteX25" fmla="*/ 700613 w 2311850"/>
                  <a:gd name="connsiteY25" fmla="*/ 1992919 h 2183503"/>
                  <a:gd name="connsiteX26" fmla="*/ 1592636 w 2311850"/>
                  <a:gd name="connsiteY26" fmla="*/ 1992919 h 2183503"/>
                  <a:gd name="connsiteX27" fmla="*/ 1595474 w 2311850"/>
                  <a:gd name="connsiteY27" fmla="*/ 1992346 h 2183503"/>
                  <a:gd name="connsiteX28" fmla="*/ 1606038 w 2311850"/>
                  <a:gd name="connsiteY28" fmla="*/ 1992346 h 2183503"/>
                  <a:gd name="connsiteX29" fmla="*/ 1611720 w 2311850"/>
                  <a:gd name="connsiteY29" fmla="*/ 1992919 h 2183503"/>
                  <a:gd name="connsiteX30" fmla="*/ 1667351 w 2311850"/>
                  <a:gd name="connsiteY30" fmla="*/ 1966684 h 2183503"/>
                  <a:gd name="connsiteX31" fmla="*/ 1675418 w 2311850"/>
                  <a:gd name="connsiteY31" fmla="*/ 1953387 h 2183503"/>
                  <a:gd name="connsiteX32" fmla="*/ 1677518 w 2311850"/>
                  <a:gd name="connsiteY32" fmla="*/ 1952228 h 2183503"/>
                  <a:gd name="connsiteX33" fmla="*/ 1683439 w 2311850"/>
                  <a:gd name="connsiteY33" fmla="*/ 1944792 h 2183503"/>
                  <a:gd name="connsiteX34" fmla="*/ 2096448 w 2311850"/>
                  <a:gd name="connsiteY34" fmla="*/ 1138128 h 2183503"/>
                  <a:gd name="connsiteX35" fmla="*/ 2099020 w 2311850"/>
                  <a:gd name="connsiteY35" fmla="*/ 1128977 h 2183503"/>
                  <a:gd name="connsiteX36" fmla="*/ 2098898 w 2311850"/>
                  <a:gd name="connsiteY36" fmla="*/ 1127972 h 2183503"/>
                  <a:gd name="connsiteX37" fmla="*/ 2104399 w 2311850"/>
                  <a:gd name="connsiteY37" fmla="*/ 1119814 h 2183503"/>
                  <a:gd name="connsiteX38" fmla="*/ 2110064 w 2311850"/>
                  <a:gd name="connsiteY38" fmla="*/ 1091752 h 2183503"/>
                  <a:gd name="connsiteX39" fmla="*/ 2104399 w 2311850"/>
                  <a:gd name="connsiteY39" fmla="*/ 1063690 h 2183503"/>
                  <a:gd name="connsiteX40" fmla="*/ 2101950 w 2311850"/>
                  <a:gd name="connsiteY40" fmla="*/ 1060057 h 2183503"/>
                  <a:gd name="connsiteX41" fmla="*/ 2102278 w 2311850"/>
                  <a:gd name="connsiteY41" fmla="*/ 1057378 h 2183503"/>
                  <a:gd name="connsiteX42" fmla="*/ 2099724 w 2311850"/>
                  <a:gd name="connsiteY42" fmla="*/ 1048222 h 2183503"/>
                  <a:gd name="connsiteX43" fmla="*/ 1841861 w 2311850"/>
                  <a:gd name="connsiteY43" fmla="*/ 542137 h 2183503"/>
                  <a:gd name="connsiteX44" fmla="*/ 1841754 w 2311850"/>
                  <a:gd name="connsiteY44" fmla="*/ 540756 h 2183503"/>
                  <a:gd name="connsiteX45" fmla="*/ 1682652 w 2311850"/>
                  <a:gd name="connsiteY45" fmla="*/ 227812 h 2183503"/>
                  <a:gd name="connsiteX46" fmla="*/ 1675289 w 2311850"/>
                  <a:gd name="connsiteY46" fmla="*/ 221512 h 2183503"/>
                  <a:gd name="connsiteX47" fmla="*/ 1672442 w 2311850"/>
                  <a:gd name="connsiteY47" fmla="*/ 216820 h 2183503"/>
                  <a:gd name="connsiteX48" fmla="*/ 1616811 w 2311850"/>
                  <a:gd name="connsiteY48" fmla="*/ 190584 h 2183503"/>
                  <a:gd name="connsiteX49" fmla="*/ 1613758 w 2311850"/>
                  <a:gd name="connsiteY49" fmla="*/ 190892 h 2183503"/>
                  <a:gd name="connsiteX50" fmla="*/ 1611720 w 2311850"/>
                  <a:gd name="connsiteY50" fmla="*/ 190584 h 2183503"/>
                  <a:gd name="connsiteX51" fmla="*/ 1611399 w 2311850"/>
                  <a:gd name="connsiteY51" fmla="*/ 190617 h 2183503"/>
                  <a:gd name="connsiteX52" fmla="*/ 1611239 w 2311850"/>
                  <a:gd name="connsiteY52" fmla="*/ 190584 h 2183503"/>
                  <a:gd name="connsiteX53" fmla="*/ 626857 w 2311850"/>
                  <a:gd name="connsiteY53" fmla="*/ 0 h 2183503"/>
                  <a:gd name="connsiteX54" fmla="*/ 1707530 w 2311850"/>
                  <a:gd name="connsiteY54" fmla="*/ 0 h 2183503"/>
                  <a:gd name="connsiteX55" fmla="*/ 1707724 w 2311850"/>
                  <a:gd name="connsiteY55" fmla="*/ 39 h 2183503"/>
                  <a:gd name="connsiteX56" fmla="*/ 1708113 w 2311850"/>
                  <a:gd name="connsiteY56" fmla="*/ 0 h 2183503"/>
                  <a:gd name="connsiteX57" fmla="*/ 1710582 w 2311850"/>
                  <a:gd name="connsiteY57" fmla="*/ 373 h 2183503"/>
                  <a:gd name="connsiteX58" fmla="*/ 1714281 w 2311850"/>
                  <a:gd name="connsiteY58" fmla="*/ 0 h 2183503"/>
                  <a:gd name="connsiteX59" fmla="*/ 1781677 w 2311850"/>
                  <a:gd name="connsiteY59" fmla="*/ 31784 h 2183503"/>
                  <a:gd name="connsiteX60" fmla="*/ 1785126 w 2311850"/>
                  <a:gd name="connsiteY60" fmla="*/ 37469 h 2183503"/>
                  <a:gd name="connsiteX61" fmla="*/ 1794046 w 2311850"/>
                  <a:gd name="connsiteY61" fmla="*/ 45101 h 2183503"/>
                  <a:gd name="connsiteX62" fmla="*/ 1986796 w 2311850"/>
                  <a:gd name="connsiteY62" fmla="*/ 424228 h 2183503"/>
                  <a:gd name="connsiteX63" fmla="*/ 1986926 w 2311850"/>
                  <a:gd name="connsiteY63" fmla="*/ 425902 h 2183503"/>
                  <a:gd name="connsiteX64" fmla="*/ 2299323 w 2311850"/>
                  <a:gd name="connsiteY64" fmla="*/ 1039016 h 2183503"/>
                  <a:gd name="connsiteX65" fmla="*/ 2302417 w 2311850"/>
                  <a:gd name="connsiteY65" fmla="*/ 1050109 h 2183503"/>
                  <a:gd name="connsiteX66" fmla="*/ 2302020 w 2311850"/>
                  <a:gd name="connsiteY66" fmla="*/ 1053354 h 2183503"/>
                  <a:gd name="connsiteX67" fmla="*/ 2304987 w 2311850"/>
                  <a:gd name="connsiteY67" fmla="*/ 1057755 h 2183503"/>
                  <a:gd name="connsiteX68" fmla="*/ 2311850 w 2311850"/>
                  <a:gd name="connsiteY68" fmla="*/ 1091752 h 2183503"/>
                  <a:gd name="connsiteX69" fmla="*/ 2304987 w 2311850"/>
                  <a:gd name="connsiteY69" fmla="*/ 1125748 h 2183503"/>
                  <a:gd name="connsiteX70" fmla="*/ 2298323 w 2311850"/>
                  <a:gd name="connsiteY70" fmla="*/ 1135632 h 2183503"/>
                  <a:gd name="connsiteX71" fmla="*/ 2298470 w 2311850"/>
                  <a:gd name="connsiteY71" fmla="*/ 1136850 h 2183503"/>
                  <a:gd name="connsiteX72" fmla="*/ 2295354 w 2311850"/>
                  <a:gd name="connsiteY72" fmla="*/ 1147936 h 2183503"/>
                  <a:gd name="connsiteX73" fmla="*/ 1795000 w 2311850"/>
                  <a:gd name="connsiteY73" fmla="*/ 2125198 h 2183503"/>
                  <a:gd name="connsiteX74" fmla="*/ 1787827 w 2311850"/>
                  <a:gd name="connsiteY74" fmla="*/ 2134206 h 2183503"/>
                  <a:gd name="connsiteX75" fmla="*/ 1785283 w 2311850"/>
                  <a:gd name="connsiteY75" fmla="*/ 2135611 h 2183503"/>
                  <a:gd name="connsiteX76" fmla="*/ 1775510 w 2311850"/>
                  <a:gd name="connsiteY76" fmla="*/ 2151719 h 2183503"/>
                  <a:gd name="connsiteX77" fmla="*/ 1708113 w 2311850"/>
                  <a:gd name="connsiteY77" fmla="*/ 2183503 h 2183503"/>
                  <a:gd name="connsiteX78" fmla="*/ 1701230 w 2311850"/>
                  <a:gd name="connsiteY78" fmla="*/ 2182809 h 2183503"/>
                  <a:gd name="connsiteX79" fmla="*/ 1688432 w 2311850"/>
                  <a:gd name="connsiteY79" fmla="*/ 2182809 h 2183503"/>
                  <a:gd name="connsiteX80" fmla="*/ 1684993 w 2311850"/>
                  <a:gd name="connsiteY80" fmla="*/ 2183503 h 2183503"/>
                  <a:gd name="connsiteX81" fmla="*/ 604320 w 2311850"/>
                  <a:gd name="connsiteY81" fmla="*/ 2183503 h 2183503"/>
                  <a:gd name="connsiteX82" fmla="*/ 604126 w 2311850"/>
                  <a:gd name="connsiteY82" fmla="*/ 2183464 h 2183503"/>
                  <a:gd name="connsiteX83" fmla="*/ 603737 w 2311850"/>
                  <a:gd name="connsiteY83" fmla="*/ 2183503 h 2183503"/>
                  <a:gd name="connsiteX84" fmla="*/ 601268 w 2311850"/>
                  <a:gd name="connsiteY84" fmla="*/ 2183130 h 2183503"/>
                  <a:gd name="connsiteX85" fmla="*/ 597569 w 2311850"/>
                  <a:gd name="connsiteY85" fmla="*/ 2183503 h 2183503"/>
                  <a:gd name="connsiteX86" fmla="*/ 517093 w 2311850"/>
                  <a:gd name="connsiteY86" fmla="*/ 2130160 h 2183503"/>
                  <a:gd name="connsiteX87" fmla="*/ 517058 w 2311850"/>
                  <a:gd name="connsiteY87" fmla="*/ 2129987 h 2183503"/>
                  <a:gd name="connsiteX88" fmla="*/ 512216 w 2311850"/>
                  <a:gd name="connsiteY88" fmla="*/ 2125843 h 2183503"/>
                  <a:gd name="connsiteX89" fmla="*/ 359483 w 2311850"/>
                  <a:gd name="connsiteY89" fmla="*/ 1825427 h 2183503"/>
                  <a:gd name="connsiteX90" fmla="*/ 12527 w 2311850"/>
                  <a:gd name="connsiteY90" fmla="*/ 1144487 h 2183503"/>
                  <a:gd name="connsiteX91" fmla="*/ 9433 w 2311850"/>
                  <a:gd name="connsiteY91" fmla="*/ 1133395 h 2183503"/>
                  <a:gd name="connsiteX92" fmla="*/ 9831 w 2311850"/>
                  <a:gd name="connsiteY92" fmla="*/ 1130149 h 2183503"/>
                  <a:gd name="connsiteX93" fmla="*/ 6864 w 2311850"/>
                  <a:gd name="connsiteY93" fmla="*/ 1125748 h 2183503"/>
                  <a:gd name="connsiteX94" fmla="*/ 0 w 2311850"/>
                  <a:gd name="connsiteY94" fmla="*/ 1091752 h 2183503"/>
                  <a:gd name="connsiteX95" fmla="*/ 6864 w 2311850"/>
                  <a:gd name="connsiteY95" fmla="*/ 1057755 h 2183503"/>
                  <a:gd name="connsiteX96" fmla="*/ 13528 w 2311850"/>
                  <a:gd name="connsiteY96" fmla="*/ 1047871 h 2183503"/>
                  <a:gd name="connsiteX97" fmla="*/ 13381 w 2311850"/>
                  <a:gd name="connsiteY97" fmla="*/ 1046654 h 2183503"/>
                  <a:gd name="connsiteX98" fmla="*/ 16496 w 2311850"/>
                  <a:gd name="connsiteY98" fmla="*/ 1035568 h 2183503"/>
                  <a:gd name="connsiteX99" fmla="*/ 516850 w 2311850"/>
                  <a:gd name="connsiteY99" fmla="*/ 58306 h 2183503"/>
                  <a:gd name="connsiteX100" fmla="*/ 524023 w 2311850"/>
                  <a:gd name="connsiteY100" fmla="*/ 49297 h 2183503"/>
                  <a:gd name="connsiteX101" fmla="*/ 526568 w 2311850"/>
                  <a:gd name="connsiteY101" fmla="*/ 47892 h 2183503"/>
                  <a:gd name="connsiteX102" fmla="*/ 536341 w 2311850"/>
                  <a:gd name="connsiteY102" fmla="*/ 31784 h 2183503"/>
                  <a:gd name="connsiteX103" fmla="*/ 603737 w 2311850"/>
                  <a:gd name="connsiteY103" fmla="*/ 0 h 2183503"/>
                  <a:gd name="connsiteX104" fmla="*/ 610620 w 2311850"/>
                  <a:gd name="connsiteY104" fmla="*/ 695 h 2183503"/>
                  <a:gd name="connsiteX105" fmla="*/ 623418 w 2311850"/>
                  <a:gd name="connsiteY105" fmla="*/ 695 h 2183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311850" h="2183503">
                    <a:moveTo>
                      <a:pt x="719215" y="190584"/>
                    </a:moveTo>
                    <a:lnTo>
                      <a:pt x="716377" y="191157"/>
                    </a:lnTo>
                    <a:lnTo>
                      <a:pt x="705813" y="191157"/>
                    </a:lnTo>
                    <a:lnTo>
                      <a:pt x="700131" y="190584"/>
                    </a:lnTo>
                    <a:cubicBezTo>
                      <a:pt x="677735" y="190584"/>
                      <a:pt x="657724" y="200797"/>
                      <a:pt x="644501" y="216819"/>
                    </a:cubicBezTo>
                    <a:lnTo>
                      <a:pt x="636433" y="230116"/>
                    </a:lnTo>
                    <a:lnTo>
                      <a:pt x="634333" y="231275"/>
                    </a:lnTo>
                    <a:cubicBezTo>
                      <a:pt x="631949" y="233272"/>
                      <a:pt x="629919" y="235770"/>
                      <a:pt x="628412" y="238711"/>
                    </a:cubicBezTo>
                    <a:lnTo>
                      <a:pt x="215403" y="1045376"/>
                    </a:lnTo>
                    <a:cubicBezTo>
                      <a:pt x="213897" y="1048318"/>
                      <a:pt x="213059" y="1051425"/>
                      <a:pt x="212832" y="1054526"/>
                    </a:cubicBezTo>
                    <a:lnTo>
                      <a:pt x="212953" y="1055531"/>
                    </a:lnTo>
                    <a:lnTo>
                      <a:pt x="207453" y="1063690"/>
                    </a:lnTo>
                    <a:cubicBezTo>
                      <a:pt x="203804" y="1072315"/>
                      <a:pt x="201787" y="1081798"/>
                      <a:pt x="201787" y="1091752"/>
                    </a:cubicBezTo>
                    <a:cubicBezTo>
                      <a:pt x="201787" y="1101706"/>
                      <a:pt x="203804" y="1111189"/>
                      <a:pt x="207453" y="1119814"/>
                    </a:cubicBezTo>
                    <a:lnTo>
                      <a:pt x="209901" y="1123446"/>
                    </a:lnTo>
                    <a:lnTo>
                      <a:pt x="209573" y="1126125"/>
                    </a:lnTo>
                    <a:cubicBezTo>
                      <a:pt x="209794" y="1129227"/>
                      <a:pt x="210627" y="1132336"/>
                      <a:pt x="212127" y="1135281"/>
                    </a:cubicBezTo>
                    <a:lnTo>
                      <a:pt x="498516" y="1697351"/>
                    </a:lnTo>
                    <a:lnTo>
                      <a:pt x="624587" y="1945325"/>
                    </a:lnTo>
                    <a:lnTo>
                      <a:pt x="628584" y="1948745"/>
                    </a:lnTo>
                    <a:lnTo>
                      <a:pt x="628613" y="1948888"/>
                    </a:lnTo>
                    <a:cubicBezTo>
                      <a:pt x="639557" y="1974763"/>
                      <a:pt x="665178" y="1992919"/>
                      <a:pt x="695040" y="1992919"/>
                    </a:cubicBezTo>
                    <a:lnTo>
                      <a:pt x="698093" y="1992611"/>
                    </a:lnTo>
                    <a:lnTo>
                      <a:pt x="700131" y="1992919"/>
                    </a:lnTo>
                    <a:lnTo>
                      <a:pt x="700453" y="1992887"/>
                    </a:lnTo>
                    <a:lnTo>
                      <a:pt x="700613" y="1992919"/>
                    </a:lnTo>
                    <a:lnTo>
                      <a:pt x="1592636" y="1992919"/>
                    </a:lnTo>
                    <a:lnTo>
                      <a:pt x="1595474" y="1992346"/>
                    </a:lnTo>
                    <a:lnTo>
                      <a:pt x="1606038" y="1992346"/>
                    </a:lnTo>
                    <a:lnTo>
                      <a:pt x="1611720" y="1992919"/>
                    </a:lnTo>
                    <a:cubicBezTo>
                      <a:pt x="1634117" y="1992919"/>
                      <a:pt x="1654128" y="1982706"/>
                      <a:pt x="1667351" y="1966684"/>
                    </a:cubicBezTo>
                    <a:lnTo>
                      <a:pt x="1675418" y="1953387"/>
                    </a:lnTo>
                    <a:lnTo>
                      <a:pt x="1677518" y="1952228"/>
                    </a:lnTo>
                    <a:cubicBezTo>
                      <a:pt x="1679902" y="1950231"/>
                      <a:pt x="1681933" y="1947733"/>
                      <a:pt x="1683439" y="1944792"/>
                    </a:cubicBezTo>
                    <a:lnTo>
                      <a:pt x="2096448" y="1138128"/>
                    </a:lnTo>
                    <a:cubicBezTo>
                      <a:pt x="2097954" y="1135186"/>
                      <a:pt x="2098792" y="1132078"/>
                      <a:pt x="2099020" y="1128977"/>
                    </a:cubicBezTo>
                    <a:lnTo>
                      <a:pt x="2098898" y="1127972"/>
                    </a:lnTo>
                    <a:lnTo>
                      <a:pt x="2104399" y="1119814"/>
                    </a:lnTo>
                    <a:cubicBezTo>
                      <a:pt x="2108047" y="1111189"/>
                      <a:pt x="2110064" y="1101705"/>
                      <a:pt x="2110064" y="1091752"/>
                    </a:cubicBezTo>
                    <a:cubicBezTo>
                      <a:pt x="2110064" y="1081798"/>
                      <a:pt x="2108047" y="1072315"/>
                      <a:pt x="2104399" y="1063690"/>
                    </a:cubicBezTo>
                    <a:lnTo>
                      <a:pt x="2101950" y="1060057"/>
                    </a:lnTo>
                    <a:lnTo>
                      <a:pt x="2102278" y="1057378"/>
                    </a:lnTo>
                    <a:cubicBezTo>
                      <a:pt x="2102057" y="1054277"/>
                      <a:pt x="2101225" y="1051167"/>
                      <a:pt x="2099724" y="1048222"/>
                    </a:cubicBezTo>
                    <a:lnTo>
                      <a:pt x="1841861" y="542137"/>
                    </a:lnTo>
                    <a:lnTo>
                      <a:pt x="1841754" y="540756"/>
                    </a:lnTo>
                    <a:lnTo>
                      <a:pt x="1682652" y="227812"/>
                    </a:lnTo>
                    <a:lnTo>
                      <a:pt x="1675289" y="221512"/>
                    </a:lnTo>
                    <a:lnTo>
                      <a:pt x="1672442" y="216820"/>
                    </a:lnTo>
                    <a:cubicBezTo>
                      <a:pt x="1659219" y="200797"/>
                      <a:pt x="1639208" y="190584"/>
                      <a:pt x="1616811" y="190584"/>
                    </a:cubicBezTo>
                    <a:lnTo>
                      <a:pt x="1613758" y="190892"/>
                    </a:lnTo>
                    <a:lnTo>
                      <a:pt x="1611720" y="190584"/>
                    </a:lnTo>
                    <a:lnTo>
                      <a:pt x="1611399" y="190617"/>
                    </a:lnTo>
                    <a:lnTo>
                      <a:pt x="1611239" y="190584"/>
                    </a:lnTo>
                    <a:close/>
                    <a:moveTo>
                      <a:pt x="626857" y="0"/>
                    </a:moveTo>
                    <a:lnTo>
                      <a:pt x="1707530" y="0"/>
                    </a:lnTo>
                    <a:lnTo>
                      <a:pt x="1707724" y="39"/>
                    </a:lnTo>
                    <a:lnTo>
                      <a:pt x="1708113" y="0"/>
                    </a:lnTo>
                    <a:lnTo>
                      <a:pt x="1710582" y="373"/>
                    </a:lnTo>
                    <a:lnTo>
                      <a:pt x="1714281" y="0"/>
                    </a:lnTo>
                    <a:cubicBezTo>
                      <a:pt x="1741414" y="0"/>
                      <a:pt x="1765657" y="12373"/>
                      <a:pt x="1781677" y="31784"/>
                    </a:cubicBezTo>
                    <a:lnTo>
                      <a:pt x="1785126" y="37469"/>
                    </a:lnTo>
                    <a:lnTo>
                      <a:pt x="1794046" y="45101"/>
                    </a:lnTo>
                    <a:lnTo>
                      <a:pt x="1986796" y="424228"/>
                    </a:lnTo>
                    <a:lnTo>
                      <a:pt x="1986926" y="425902"/>
                    </a:lnTo>
                    <a:lnTo>
                      <a:pt x="2299323" y="1039016"/>
                    </a:lnTo>
                    <a:cubicBezTo>
                      <a:pt x="2301141" y="1042584"/>
                      <a:pt x="2302150" y="1046351"/>
                      <a:pt x="2302417" y="1050109"/>
                    </a:cubicBezTo>
                    <a:lnTo>
                      <a:pt x="2302020" y="1053354"/>
                    </a:lnTo>
                    <a:lnTo>
                      <a:pt x="2304987" y="1057755"/>
                    </a:lnTo>
                    <a:cubicBezTo>
                      <a:pt x="2309406" y="1068204"/>
                      <a:pt x="2311850" y="1079692"/>
                      <a:pt x="2311850" y="1091752"/>
                    </a:cubicBezTo>
                    <a:cubicBezTo>
                      <a:pt x="2311850" y="1103810"/>
                      <a:pt x="2309406" y="1115299"/>
                      <a:pt x="2304987" y="1125748"/>
                    </a:cubicBezTo>
                    <a:lnTo>
                      <a:pt x="2298323" y="1135632"/>
                    </a:lnTo>
                    <a:lnTo>
                      <a:pt x="2298470" y="1136850"/>
                    </a:lnTo>
                    <a:cubicBezTo>
                      <a:pt x="2298195" y="1140607"/>
                      <a:pt x="2297179" y="1144372"/>
                      <a:pt x="2295354" y="1147936"/>
                    </a:cubicBezTo>
                    <a:lnTo>
                      <a:pt x="1795000" y="2125198"/>
                    </a:lnTo>
                    <a:cubicBezTo>
                      <a:pt x="1793175" y="2128761"/>
                      <a:pt x="1790715" y="2131787"/>
                      <a:pt x="1787827" y="2134206"/>
                    </a:cubicBezTo>
                    <a:lnTo>
                      <a:pt x="1785283" y="2135611"/>
                    </a:lnTo>
                    <a:lnTo>
                      <a:pt x="1775510" y="2151719"/>
                    </a:lnTo>
                    <a:cubicBezTo>
                      <a:pt x="1759490" y="2171130"/>
                      <a:pt x="1735247" y="2183503"/>
                      <a:pt x="1708113" y="2183503"/>
                    </a:cubicBezTo>
                    <a:lnTo>
                      <a:pt x="1701230" y="2182809"/>
                    </a:lnTo>
                    <a:lnTo>
                      <a:pt x="1688432" y="2182809"/>
                    </a:lnTo>
                    <a:lnTo>
                      <a:pt x="1684993" y="2183503"/>
                    </a:lnTo>
                    <a:lnTo>
                      <a:pt x="604320" y="2183503"/>
                    </a:lnTo>
                    <a:lnTo>
                      <a:pt x="604126" y="2183464"/>
                    </a:lnTo>
                    <a:lnTo>
                      <a:pt x="603737" y="2183503"/>
                    </a:lnTo>
                    <a:lnTo>
                      <a:pt x="601268" y="2183130"/>
                    </a:lnTo>
                    <a:lnTo>
                      <a:pt x="597569" y="2183503"/>
                    </a:lnTo>
                    <a:cubicBezTo>
                      <a:pt x="561392" y="2183503"/>
                      <a:pt x="530352" y="2161507"/>
                      <a:pt x="517093" y="2130160"/>
                    </a:cubicBezTo>
                    <a:lnTo>
                      <a:pt x="517058" y="2129987"/>
                    </a:lnTo>
                    <a:lnTo>
                      <a:pt x="512216" y="2125843"/>
                    </a:lnTo>
                    <a:lnTo>
                      <a:pt x="359483" y="1825427"/>
                    </a:lnTo>
                    <a:lnTo>
                      <a:pt x="12527" y="1144487"/>
                    </a:lnTo>
                    <a:cubicBezTo>
                      <a:pt x="10709" y="1140920"/>
                      <a:pt x="9700" y="1137153"/>
                      <a:pt x="9433" y="1133395"/>
                    </a:cubicBezTo>
                    <a:lnTo>
                      <a:pt x="9831" y="1130149"/>
                    </a:lnTo>
                    <a:lnTo>
                      <a:pt x="6864" y="1125748"/>
                    </a:lnTo>
                    <a:cubicBezTo>
                      <a:pt x="2444" y="1115299"/>
                      <a:pt x="0" y="1103811"/>
                      <a:pt x="0" y="1091752"/>
                    </a:cubicBezTo>
                    <a:cubicBezTo>
                      <a:pt x="0" y="1079693"/>
                      <a:pt x="2444" y="1068204"/>
                      <a:pt x="6864" y="1057755"/>
                    </a:cubicBezTo>
                    <a:lnTo>
                      <a:pt x="13528" y="1047871"/>
                    </a:lnTo>
                    <a:lnTo>
                      <a:pt x="13381" y="1046654"/>
                    </a:lnTo>
                    <a:cubicBezTo>
                      <a:pt x="13656" y="1042897"/>
                      <a:pt x="14672" y="1039132"/>
                      <a:pt x="16496" y="1035568"/>
                    </a:cubicBezTo>
                    <a:lnTo>
                      <a:pt x="516850" y="58306"/>
                    </a:lnTo>
                    <a:cubicBezTo>
                      <a:pt x="518675" y="54742"/>
                      <a:pt x="521136" y="51716"/>
                      <a:pt x="524023" y="49297"/>
                    </a:cubicBezTo>
                    <a:lnTo>
                      <a:pt x="526568" y="47892"/>
                    </a:lnTo>
                    <a:lnTo>
                      <a:pt x="536341" y="31784"/>
                    </a:lnTo>
                    <a:cubicBezTo>
                      <a:pt x="552361" y="12373"/>
                      <a:pt x="576604" y="0"/>
                      <a:pt x="603737" y="0"/>
                    </a:cubicBezTo>
                    <a:lnTo>
                      <a:pt x="610620" y="695"/>
                    </a:lnTo>
                    <a:lnTo>
                      <a:pt x="623418" y="6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Text Box 1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B229BE42-2413-4702-877F-5BD50AC3F2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26106" y="3872415"/>
                <a:ext cx="1243968" cy="441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0960" tIns="30480" rIns="60960" bIns="3048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2000" dirty="0" smtClean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李    波</a:t>
                </a:r>
                <a:endParaRPr lang="en-US" sz="20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1692312" y="4293323"/>
                <a:ext cx="1934581" cy="6985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CLASSKULL</a:t>
                </a:r>
              </a:p>
              <a:p>
                <a:pPr algn="ctr"/>
                <a:r>
                  <a:rPr lang="zh-CN" altLang="en-US" sz="1600" dirty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专家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顾问</a:t>
                </a:r>
                <a:endParaRPr lang="en-US" altLang="zh-CN" sz="16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874783" y="1211798"/>
            <a:ext cx="3038884" cy="1654060"/>
            <a:chOff x="791899" y="1185205"/>
            <a:chExt cx="3038884" cy="1654060"/>
          </a:xfrm>
        </p:grpSpPr>
        <p:grpSp>
          <p:nvGrpSpPr>
            <p:cNvPr id="4" name="组合 3"/>
            <p:cNvGrpSpPr/>
            <p:nvPr/>
          </p:nvGrpSpPr>
          <p:grpSpPr>
            <a:xfrm>
              <a:off x="2030413" y="1185205"/>
              <a:ext cx="1800370" cy="959811"/>
              <a:chOff x="2492963" y="1320173"/>
              <a:chExt cx="2323255" cy="2325956"/>
            </a:xfrm>
          </p:grpSpPr>
          <p:sp>
            <p:nvSpPr>
              <p:cNvPr id="180" name="流程图: 库存数据 179"/>
              <p:cNvSpPr/>
              <p:nvPr/>
            </p:nvSpPr>
            <p:spPr>
              <a:xfrm rot="5400000">
                <a:off x="3504043" y="2302240"/>
                <a:ext cx="311548" cy="2224732"/>
              </a:xfrm>
              <a:prstGeom prst="flowChartOnlineStorage">
                <a:avLst/>
              </a:prstGeom>
              <a:solidFill>
                <a:schemeClr val="bg1">
                  <a:lumMod val="85000"/>
                  <a:alpha val="60000"/>
                </a:scheme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81" name="矩形 180"/>
              <p:cNvSpPr/>
              <p:nvPr/>
            </p:nvSpPr>
            <p:spPr>
              <a:xfrm>
                <a:off x="2492963" y="1320173"/>
                <a:ext cx="2323255" cy="219011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82" name="矩形 181"/>
              <p:cNvSpPr/>
              <p:nvPr/>
            </p:nvSpPr>
            <p:spPr>
              <a:xfrm>
                <a:off x="2603361" y="1333996"/>
                <a:ext cx="2102457" cy="2312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zh-CN" altLang="en-US" sz="14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湖南政协委员</a:t>
                </a:r>
                <a:endParaRPr lang="en-US" altLang="zh-CN" sz="14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lvl="0" algn="ctr"/>
                <a:r>
                  <a:rPr lang="zh-CN" altLang="en-US" sz="14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中国物理学会会员</a:t>
                </a:r>
                <a:endParaRPr lang="en-US" altLang="zh-CN" sz="14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lvl="0" algn="ctr"/>
                <a:r>
                  <a:rPr lang="zh-CN" altLang="en-US" sz="14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曾任中学校长</a:t>
                </a:r>
                <a:endParaRPr lang="en-US" altLang="zh-CN" sz="14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lvl="0" algn="ctr"/>
                <a:r>
                  <a:rPr lang="zh-CN" altLang="zh-CN" sz="14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专注于</a:t>
                </a:r>
                <a:r>
                  <a:rPr lang="zh-CN" altLang="en-US" sz="1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物理</a:t>
                </a:r>
                <a:endParaRPr lang="zh-CN" altLang="zh-CN" sz="14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791899" y="1376435"/>
              <a:ext cx="1619582" cy="1462830"/>
              <a:chOff x="1692312" y="3532902"/>
              <a:chExt cx="1934581" cy="1747342"/>
            </a:xfrm>
            <a:effectLst/>
          </p:grpSpPr>
          <p:sp>
            <p:nvSpPr>
              <p:cNvPr id="26" name="Freeform: Shape 3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283A9D04-E33A-439C-80A1-7A9781E8A5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48926" y="3646338"/>
                <a:ext cx="1609841" cy="1520470"/>
              </a:xfrm>
              <a:custGeom>
                <a:avLst/>
                <a:gdLst>
                  <a:gd name="connsiteX0" fmla="*/ 1462942 w 5395334"/>
                  <a:gd name="connsiteY0" fmla="*/ 0 h 5095799"/>
                  <a:gd name="connsiteX1" fmla="*/ 3984988 w 5395334"/>
                  <a:gd name="connsiteY1" fmla="*/ 0 h 5095799"/>
                  <a:gd name="connsiteX2" fmla="*/ 3985441 w 5395334"/>
                  <a:gd name="connsiteY2" fmla="*/ 92 h 5095799"/>
                  <a:gd name="connsiteX3" fmla="*/ 3986349 w 5395334"/>
                  <a:gd name="connsiteY3" fmla="*/ 0 h 5095799"/>
                  <a:gd name="connsiteX4" fmla="*/ 3992111 w 5395334"/>
                  <a:gd name="connsiteY4" fmla="*/ 871 h 5095799"/>
                  <a:gd name="connsiteX5" fmla="*/ 4000743 w 5395334"/>
                  <a:gd name="connsiteY5" fmla="*/ 1 h 5095799"/>
                  <a:gd name="connsiteX6" fmla="*/ 4158030 w 5395334"/>
                  <a:gd name="connsiteY6" fmla="*/ 74177 h 5095799"/>
                  <a:gd name="connsiteX7" fmla="*/ 4166080 w 5395334"/>
                  <a:gd name="connsiteY7" fmla="*/ 87444 h 5095799"/>
                  <a:gd name="connsiteX8" fmla="*/ 4186897 w 5395334"/>
                  <a:gd name="connsiteY8" fmla="*/ 105256 h 5095799"/>
                  <a:gd name="connsiteX9" fmla="*/ 4636731 w 5395334"/>
                  <a:gd name="connsiteY9" fmla="*/ 990052 h 5095799"/>
                  <a:gd name="connsiteX10" fmla="*/ 4637035 w 5395334"/>
                  <a:gd name="connsiteY10" fmla="*/ 993958 h 5095799"/>
                  <a:gd name="connsiteX11" fmla="*/ 5366099 w 5395334"/>
                  <a:gd name="connsiteY11" fmla="*/ 2424827 h 5095799"/>
                  <a:gd name="connsiteX12" fmla="*/ 5373320 w 5395334"/>
                  <a:gd name="connsiteY12" fmla="*/ 2450714 h 5095799"/>
                  <a:gd name="connsiteX13" fmla="*/ 5372392 w 5395334"/>
                  <a:gd name="connsiteY13" fmla="*/ 2458289 h 5095799"/>
                  <a:gd name="connsiteX14" fmla="*/ 5379316 w 5395334"/>
                  <a:gd name="connsiteY14" fmla="*/ 2468559 h 5095799"/>
                  <a:gd name="connsiteX15" fmla="*/ 5395334 w 5395334"/>
                  <a:gd name="connsiteY15" fmla="*/ 2547900 h 5095799"/>
                  <a:gd name="connsiteX16" fmla="*/ 5379316 w 5395334"/>
                  <a:gd name="connsiteY16" fmla="*/ 2627240 h 5095799"/>
                  <a:gd name="connsiteX17" fmla="*/ 5363764 w 5395334"/>
                  <a:gd name="connsiteY17" fmla="*/ 2650306 h 5095799"/>
                  <a:gd name="connsiteX18" fmla="*/ 5364107 w 5395334"/>
                  <a:gd name="connsiteY18" fmla="*/ 2653148 h 5095799"/>
                  <a:gd name="connsiteX19" fmla="*/ 5356836 w 5395334"/>
                  <a:gd name="connsiteY19" fmla="*/ 2679021 h 5095799"/>
                  <a:gd name="connsiteX20" fmla="*/ 4189123 w 5395334"/>
                  <a:gd name="connsiteY20" fmla="*/ 4959727 h 5095799"/>
                  <a:gd name="connsiteX21" fmla="*/ 4172383 w 5395334"/>
                  <a:gd name="connsiteY21" fmla="*/ 4980751 h 5095799"/>
                  <a:gd name="connsiteX22" fmla="*/ 4166445 w 5395334"/>
                  <a:gd name="connsiteY22" fmla="*/ 4984029 h 5095799"/>
                  <a:gd name="connsiteX23" fmla="*/ 4143637 w 5395334"/>
                  <a:gd name="connsiteY23" fmla="*/ 5021623 h 5095799"/>
                  <a:gd name="connsiteX24" fmla="*/ 3986349 w 5395334"/>
                  <a:gd name="connsiteY24" fmla="*/ 5095798 h 5095799"/>
                  <a:gd name="connsiteX25" fmla="*/ 3970285 w 5395334"/>
                  <a:gd name="connsiteY25" fmla="*/ 5094179 h 5095799"/>
                  <a:gd name="connsiteX26" fmla="*/ 3940417 w 5395334"/>
                  <a:gd name="connsiteY26" fmla="*/ 5094179 h 5095799"/>
                  <a:gd name="connsiteX27" fmla="*/ 3932392 w 5395334"/>
                  <a:gd name="connsiteY27" fmla="*/ 5095799 h 5095799"/>
                  <a:gd name="connsiteX28" fmla="*/ 1410346 w 5395334"/>
                  <a:gd name="connsiteY28" fmla="*/ 5095799 h 5095799"/>
                  <a:gd name="connsiteX29" fmla="*/ 1409893 w 5395334"/>
                  <a:gd name="connsiteY29" fmla="*/ 5095708 h 5095799"/>
                  <a:gd name="connsiteX30" fmla="*/ 1408985 w 5395334"/>
                  <a:gd name="connsiteY30" fmla="*/ 5095799 h 5095799"/>
                  <a:gd name="connsiteX31" fmla="*/ 1403223 w 5395334"/>
                  <a:gd name="connsiteY31" fmla="*/ 5094928 h 5095799"/>
                  <a:gd name="connsiteX32" fmla="*/ 1394591 w 5395334"/>
                  <a:gd name="connsiteY32" fmla="*/ 5095798 h 5095799"/>
                  <a:gd name="connsiteX33" fmla="*/ 1206778 w 5395334"/>
                  <a:gd name="connsiteY33" fmla="*/ 4971308 h 5095799"/>
                  <a:gd name="connsiteX34" fmla="*/ 1206697 w 5395334"/>
                  <a:gd name="connsiteY34" fmla="*/ 4970904 h 5095799"/>
                  <a:gd name="connsiteX35" fmla="*/ 1195395 w 5395334"/>
                  <a:gd name="connsiteY35" fmla="*/ 4961234 h 5095799"/>
                  <a:gd name="connsiteX36" fmla="*/ 838951 w 5395334"/>
                  <a:gd name="connsiteY36" fmla="*/ 4260131 h 5095799"/>
                  <a:gd name="connsiteX37" fmla="*/ 29235 w 5395334"/>
                  <a:gd name="connsiteY37" fmla="*/ 2670972 h 5095799"/>
                  <a:gd name="connsiteX38" fmla="*/ 22014 w 5395334"/>
                  <a:gd name="connsiteY38" fmla="*/ 2645085 h 5095799"/>
                  <a:gd name="connsiteX39" fmla="*/ 22942 w 5395334"/>
                  <a:gd name="connsiteY39" fmla="*/ 2637511 h 5095799"/>
                  <a:gd name="connsiteX40" fmla="*/ 16019 w 5395334"/>
                  <a:gd name="connsiteY40" fmla="*/ 2627240 h 5095799"/>
                  <a:gd name="connsiteX41" fmla="*/ 0 w 5395334"/>
                  <a:gd name="connsiteY41" fmla="*/ 2547900 h 5095799"/>
                  <a:gd name="connsiteX42" fmla="*/ 16019 w 5395334"/>
                  <a:gd name="connsiteY42" fmla="*/ 2468559 h 5095799"/>
                  <a:gd name="connsiteX43" fmla="*/ 31570 w 5395334"/>
                  <a:gd name="connsiteY43" fmla="*/ 2445493 h 5095799"/>
                  <a:gd name="connsiteX44" fmla="*/ 31227 w 5395334"/>
                  <a:gd name="connsiteY44" fmla="*/ 2442651 h 5095799"/>
                  <a:gd name="connsiteX45" fmla="*/ 38498 w 5395334"/>
                  <a:gd name="connsiteY45" fmla="*/ 2416779 h 5095799"/>
                  <a:gd name="connsiteX46" fmla="*/ 1206211 w 5395334"/>
                  <a:gd name="connsiteY46" fmla="*/ 136072 h 5095799"/>
                  <a:gd name="connsiteX47" fmla="*/ 1222951 w 5395334"/>
                  <a:gd name="connsiteY47" fmla="*/ 115048 h 5095799"/>
                  <a:gd name="connsiteX48" fmla="*/ 1228889 w 5395334"/>
                  <a:gd name="connsiteY48" fmla="*/ 111770 h 5095799"/>
                  <a:gd name="connsiteX49" fmla="*/ 1251698 w 5395334"/>
                  <a:gd name="connsiteY49" fmla="*/ 74176 h 5095799"/>
                  <a:gd name="connsiteX50" fmla="*/ 1408985 w 5395334"/>
                  <a:gd name="connsiteY50" fmla="*/ 1 h 5095799"/>
                  <a:gd name="connsiteX51" fmla="*/ 1425049 w 5395334"/>
                  <a:gd name="connsiteY51" fmla="*/ 1621 h 5095799"/>
                  <a:gd name="connsiteX52" fmla="*/ 1454917 w 5395334"/>
                  <a:gd name="connsiteY52" fmla="*/ 1621 h 509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395334" h="5095799">
                    <a:moveTo>
                      <a:pt x="1462942" y="0"/>
                    </a:moveTo>
                    <a:lnTo>
                      <a:pt x="3984988" y="0"/>
                    </a:lnTo>
                    <a:lnTo>
                      <a:pt x="3985441" y="92"/>
                    </a:lnTo>
                    <a:lnTo>
                      <a:pt x="3986349" y="0"/>
                    </a:lnTo>
                    <a:lnTo>
                      <a:pt x="3992111" y="871"/>
                    </a:lnTo>
                    <a:lnTo>
                      <a:pt x="4000743" y="1"/>
                    </a:lnTo>
                    <a:cubicBezTo>
                      <a:pt x="4064066" y="1"/>
                      <a:pt x="4120644" y="28876"/>
                      <a:pt x="4158030" y="74177"/>
                    </a:cubicBezTo>
                    <a:lnTo>
                      <a:pt x="4166080" y="87444"/>
                    </a:lnTo>
                    <a:lnTo>
                      <a:pt x="4186897" y="105256"/>
                    </a:lnTo>
                    <a:lnTo>
                      <a:pt x="4636731" y="990052"/>
                    </a:lnTo>
                    <a:lnTo>
                      <a:pt x="4637035" y="993958"/>
                    </a:lnTo>
                    <a:lnTo>
                      <a:pt x="5366099" y="2424827"/>
                    </a:lnTo>
                    <a:cubicBezTo>
                      <a:pt x="5370342" y="2433153"/>
                      <a:pt x="5372696" y="2441945"/>
                      <a:pt x="5373320" y="2450714"/>
                    </a:cubicBezTo>
                    <a:lnTo>
                      <a:pt x="5372392" y="2458289"/>
                    </a:lnTo>
                    <a:lnTo>
                      <a:pt x="5379316" y="2468559"/>
                    </a:lnTo>
                    <a:cubicBezTo>
                      <a:pt x="5389631" y="2492945"/>
                      <a:pt x="5395334" y="2519756"/>
                      <a:pt x="5395334" y="2547900"/>
                    </a:cubicBezTo>
                    <a:cubicBezTo>
                      <a:pt x="5395334" y="2576042"/>
                      <a:pt x="5389631" y="2602854"/>
                      <a:pt x="5379316" y="2627240"/>
                    </a:cubicBezTo>
                    <a:lnTo>
                      <a:pt x="5363764" y="2650306"/>
                    </a:lnTo>
                    <a:lnTo>
                      <a:pt x="5364107" y="2653148"/>
                    </a:lnTo>
                    <a:cubicBezTo>
                      <a:pt x="5363465" y="2661916"/>
                      <a:pt x="5361095" y="2670703"/>
                      <a:pt x="5356836" y="2679021"/>
                    </a:cubicBezTo>
                    <a:lnTo>
                      <a:pt x="4189123" y="4959727"/>
                    </a:lnTo>
                    <a:cubicBezTo>
                      <a:pt x="4184864" y="4968044"/>
                      <a:pt x="4179122" y="4975105"/>
                      <a:pt x="4172383" y="4980751"/>
                    </a:cubicBezTo>
                    <a:lnTo>
                      <a:pt x="4166445" y="4984029"/>
                    </a:lnTo>
                    <a:lnTo>
                      <a:pt x="4143637" y="5021623"/>
                    </a:lnTo>
                    <a:cubicBezTo>
                      <a:pt x="4106251" y="5066924"/>
                      <a:pt x="4049673" y="5095798"/>
                      <a:pt x="3986349" y="5095798"/>
                    </a:cubicBezTo>
                    <a:lnTo>
                      <a:pt x="3970285" y="5094179"/>
                    </a:lnTo>
                    <a:lnTo>
                      <a:pt x="3940417" y="5094179"/>
                    </a:lnTo>
                    <a:lnTo>
                      <a:pt x="3932392" y="5095799"/>
                    </a:lnTo>
                    <a:lnTo>
                      <a:pt x="1410346" y="5095799"/>
                    </a:lnTo>
                    <a:lnTo>
                      <a:pt x="1409893" y="5095708"/>
                    </a:lnTo>
                    <a:lnTo>
                      <a:pt x="1408985" y="5095799"/>
                    </a:lnTo>
                    <a:lnTo>
                      <a:pt x="1403223" y="5094928"/>
                    </a:lnTo>
                    <a:lnTo>
                      <a:pt x="1394591" y="5095798"/>
                    </a:lnTo>
                    <a:cubicBezTo>
                      <a:pt x="1310161" y="5095798"/>
                      <a:pt x="1237720" y="5044466"/>
                      <a:pt x="1206778" y="4971308"/>
                    </a:cubicBezTo>
                    <a:lnTo>
                      <a:pt x="1206697" y="4970904"/>
                    </a:lnTo>
                    <a:lnTo>
                      <a:pt x="1195395" y="4961234"/>
                    </a:lnTo>
                    <a:lnTo>
                      <a:pt x="838951" y="4260131"/>
                    </a:lnTo>
                    <a:lnTo>
                      <a:pt x="29235" y="2670972"/>
                    </a:lnTo>
                    <a:cubicBezTo>
                      <a:pt x="24992" y="2662646"/>
                      <a:pt x="22638" y="2653855"/>
                      <a:pt x="22014" y="2645085"/>
                    </a:cubicBezTo>
                    <a:lnTo>
                      <a:pt x="22942" y="2637511"/>
                    </a:lnTo>
                    <a:lnTo>
                      <a:pt x="16019" y="2627240"/>
                    </a:lnTo>
                    <a:cubicBezTo>
                      <a:pt x="5703" y="2602854"/>
                      <a:pt x="0" y="2576044"/>
                      <a:pt x="0" y="2547900"/>
                    </a:cubicBezTo>
                    <a:cubicBezTo>
                      <a:pt x="0" y="2519757"/>
                      <a:pt x="5703" y="2492945"/>
                      <a:pt x="16019" y="2468559"/>
                    </a:cubicBezTo>
                    <a:lnTo>
                      <a:pt x="31570" y="2445493"/>
                    </a:lnTo>
                    <a:lnTo>
                      <a:pt x="31227" y="2442651"/>
                    </a:lnTo>
                    <a:cubicBezTo>
                      <a:pt x="31869" y="2433883"/>
                      <a:pt x="34240" y="2425097"/>
                      <a:pt x="38498" y="2416779"/>
                    </a:cubicBezTo>
                    <a:lnTo>
                      <a:pt x="1206211" y="136072"/>
                    </a:lnTo>
                    <a:cubicBezTo>
                      <a:pt x="1210470" y="127755"/>
                      <a:pt x="1216212" y="120694"/>
                      <a:pt x="1222951" y="115048"/>
                    </a:cubicBezTo>
                    <a:lnTo>
                      <a:pt x="1228889" y="111770"/>
                    </a:lnTo>
                    <a:lnTo>
                      <a:pt x="1251698" y="74176"/>
                    </a:lnTo>
                    <a:cubicBezTo>
                      <a:pt x="1289084" y="28876"/>
                      <a:pt x="1345662" y="1"/>
                      <a:pt x="1408985" y="1"/>
                    </a:cubicBezTo>
                    <a:lnTo>
                      <a:pt x="1425049" y="1621"/>
                    </a:lnTo>
                    <a:lnTo>
                      <a:pt x="1454917" y="1621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solidFill>
                  <a:schemeClr val="bg1">
                    <a:alpha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7" name="Freeform: Shape 4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84517E22-53F6-41C6-8EED-7FDB159022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28821" y="3532902"/>
                <a:ext cx="1850051" cy="1747342"/>
              </a:xfrm>
              <a:custGeom>
                <a:avLst/>
                <a:gdLst>
                  <a:gd name="connsiteX0" fmla="*/ 719215 w 2311850"/>
                  <a:gd name="connsiteY0" fmla="*/ 190584 h 2183503"/>
                  <a:gd name="connsiteX1" fmla="*/ 716377 w 2311850"/>
                  <a:gd name="connsiteY1" fmla="*/ 191157 h 2183503"/>
                  <a:gd name="connsiteX2" fmla="*/ 705813 w 2311850"/>
                  <a:gd name="connsiteY2" fmla="*/ 191157 h 2183503"/>
                  <a:gd name="connsiteX3" fmla="*/ 700131 w 2311850"/>
                  <a:gd name="connsiteY3" fmla="*/ 190584 h 2183503"/>
                  <a:gd name="connsiteX4" fmla="*/ 644501 w 2311850"/>
                  <a:gd name="connsiteY4" fmla="*/ 216819 h 2183503"/>
                  <a:gd name="connsiteX5" fmla="*/ 636433 w 2311850"/>
                  <a:gd name="connsiteY5" fmla="*/ 230116 h 2183503"/>
                  <a:gd name="connsiteX6" fmla="*/ 634333 w 2311850"/>
                  <a:gd name="connsiteY6" fmla="*/ 231275 h 2183503"/>
                  <a:gd name="connsiteX7" fmla="*/ 628412 w 2311850"/>
                  <a:gd name="connsiteY7" fmla="*/ 238711 h 2183503"/>
                  <a:gd name="connsiteX8" fmla="*/ 215403 w 2311850"/>
                  <a:gd name="connsiteY8" fmla="*/ 1045376 h 2183503"/>
                  <a:gd name="connsiteX9" fmla="*/ 212832 w 2311850"/>
                  <a:gd name="connsiteY9" fmla="*/ 1054526 h 2183503"/>
                  <a:gd name="connsiteX10" fmla="*/ 212953 w 2311850"/>
                  <a:gd name="connsiteY10" fmla="*/ 1055531 h 2183503"/>
                  <a:gd name="connsiteX11" fmla="*/ 207453 w 2311850"/>
                  <a:gd name="connsiteY11" fmla="*/ 1063690 h 2183503"/>
                  <a:gd name="connsiteX12" fmla="*/ 201787 w 2311850"/>
                  <a:gd name="connsiteY12" fmla="*/ 1091752 h 2183503"/>
                  <a:gd name="connsiteX13" fmla="*/ 207453 w 2311850"/>
                  <a:gd name="connsiteY13" fmla="*/ 1119814 h 2183503"/>
                  <a:gd name="connsiteX14" fmla="*/ 209901 w 2311850"/>
                  <a:gd name="connsiteY14" fmla="*/ 1123446 h 2183503"/>
                  <a:gd name="connsiteX15" fmla="*/ 209573 w 2311850"/>
                  <a:gd name="connsiteY15" fmla="*/ 1126125 h 2183503"/>
                  <a:gd name="connsiteX16" fmla="*/ 212127 w 2311850"/>
                  <a:gd name="connsiteY16" fmla="*/ 1135281 h 2183503"/>
                  <a:gd name="connsiteX17" fmla="*/ 498516 w 2311850"/>
                  <a:gd name="connsiteY17" fmla="*/ 1697351 h 2183503"/>
                  <a:gd name="connsiteX18" fmla="*/ 624587 w 2311850"/>
                  <a:gd name="connsiteY18" fmla="*/ 1945325 h 2183503"/>
                  <a:gd name="connsiteX19" fmla="*/ 628584 w 2311850"/>
                  <a:gd name="connsiteY19" fmla="*/ 1948745 h 2183503"/>
                  <a:gd name="connsiteX20" fmla="*/ 628613 w 2311850"/>
                  <a:gd name="connsiteY20" fmla="*/ 1948888 h 2183503"/>
                  <a:gd name="connsiteX21" fmla="*/ 695040 w 2311850"/>
                  <a:gd name="connsiteY21" fmla="*/ 1992919 h 2183503"/>
                  <a:gd name="connsiteX22" fmla="*/ 698093 w 2311850"/>
                  <a:gd name="connsiteY22" fmla="*/ 1992611 h 2183503"/>
                  <a:gd name="connsiteX23" fmla="*/ 700131 w 2311850"/>
                  <a:gd name="connsiteY23" fmla="*/ 1992919 h 2183503"/>
                  <a:gd name="connsiteX24" fmla="*/ 700453 w 2311850"/>
                  <a:gd name="connsiteY24" fmla="*/ 1992887 h 2183503"/>
                  <a:gd name="connsiteX25" fmla="*/ 700613 w 2311850"/>
                  <a:gd name="connsiteY25" fmla="*/ 1992919 h 2183503"/>
                  <a:gd name="connsiteX26" fmla="*/ 1592636 w 2311850"/>
                  <a:gd name="connsiteY26" fmla="*/ 1992919 h 2183503"/>
                  <a:gd name="connsiteX27" fmla="*/ 1595474 w 2311850"/>
                  <a:gd name="connsiteY27" fmla="*/ 1992346 h 2183503"/>
                  <a:gd name="connsiteX28" fmla="*/ 1606038 w 2311850"/>
                  <a:gd name="connsiteY28" fmla="*/ 1992346 h 2183503"/>
                  <a:gd name="connsiteX29" fmla="*/ 1611720 w 2311850"/>
                  <a:gd name="connsiteY29" fmla="*/ 1992919 h 2183503"/>
                  <a:gd name="connsiteX30" fmla="*/ 1667351 w 2311850"/>
                  <a:gd name="connsiteY30" fmla="*/ 1966684 h 2183503"/>
                  <a:gd name="connsiteX31" fmla="*/ 1675418 w 2311850"/>
                  <a:gd name="connsiteY31" fmla="*/ 1953387 h 2183503"/>
                  <a:gd name="connsiteX32" fmla="*/ 1677518 w 2311850"/>
                  <a:gd name="connsiteY32" fmla="*/ 1952228 h 2183503"/>
                  <a:gd name="connsiteX33" fmla="*/ 1683439 w 2311850"/>
                  <a:gd name="connsiteY33" fmla="*/ 1944792 h 2183503"/>
                  <a:gd name="connsiteX34" fmla="*/ 2096448 w 2311850"/>
                  <a:gd name="connsiteY34" fmla="*/ 1138128 h 2183503"/>
                  <a:gd name="connsiteX35" fmla="*/ 2099020 w 2311850"/>
                  <a:gd name="connsiteY35" fmla="*/ 1128977 h 2183503"/>
                  <a:gd name="connsiteX36" fmla="*/ 2098898 w 2311850"/>
                  <a:gd name="connsiteY36" fmla="*/ 1127972 h 2183503"/>
                  <a:gd name="connsiteX37" fmla="*/ 2104399 w 2311850"/>
                  <a:gd name="connsiteY37" fmla="*/ 1119814 h 2183503"/>
                  <a:gd name="connsiteX38" fmla="*/ 2110064 w 2311850"/>
                  <a:gd name="connsiteY38" fmla="*/ 1091752 h 2183503"/>
                  <a:gd name="connsiteX39" fmla="*/ 2104399 w 2311850"/>
                  <a:gd name="connsiteY39" fmla="*/ 1063690 h 2183503"/>
                  <a:gd name="connsiteX40" fmla="*/ 2101950 w 2311850"/>
                  <a:gd name="connsiteY40" fmla="*/ 1060057 h 2183503"/>
                  <a:gd name="connsiteX41" fmla="*/ 2102278 w 2311850"/>
                  <a:gd name="connsiteY41" fmla="*/ 1057378 h 2183503"/>
                  <a:gd name="connsiteX42" fmla="*/ 2099724 w 2311850"/>
                  <a:gd name="connsiteY42" fmla="*/ 1048222 h 2183503"/>
                  <a:gd name="connsiteX43" fmla="*/ 1841861 w 2311850"/>
                  <a:gd name="connsiteY43" fmla="*/ 542137 h 2183503"/>
                  <a:gd name="connsiteX44" fmla="*/ 1841754 w 2311850"/>
                  <a:gd name="connsiteY44" fmla="*/ 540756 h 2183503"/>
                  <a:gd name="connsiteX45" fmla="*/ 1682652 w 2311850"/>
                  <a:gd name="connsiteY45" fmla="*/ 227812 h 2183503"/>
                  <a:gd name="connsiteX46" fmla="*/ 1675289 w 2311850"/>
                  <a:gd name="connsiteY46" fmla="*/ 221512 h 2183503"/>
                  <a:gd name="connsiteX47" fmla="*/ 1672442 w 2311850"/>
                  <a:gd name="connsiteY47" fmla="*/ 216820 h 2183503"/>
                  <a:gd name="connsiteX48" fmla="*/ 1616811 w 2311850"/>
                  <a:gd name="connsiteY48" fmla="*/ 190584 h 2183503"/>
                  <a:gd name="connsiteX49" fmla="*/ 1613758 w 2311850"/>
                  <a:gd name="connsiteY49" fmla="*/ 190892 h 2183503"/>
                  <a:gd name="connsiteX50" fmla="*/ 1611720 w 2311850"/>
                  <a:gd name="connsiteY50" fmla="*/ 190584 h 2183503"/>
                  <a:gd name="connsiteX51" fmla="*/ 1611399 w 2311850"/>
                  <a:gd name="connsiteY51" fmla="*/ 190617 h 2183503"/>
                  <a:gd name="connsiteX52" fmla="*/ 1611239 w 2311850"/>
                  <a:gd name="connsiteY52" fmla="*/ 190584 h 2183503"/>
                  <a:gd name="connsiteX53" fmla="*/ 626857 w 2311850"/>
                  <a:gd name="connsiteY53" fmla="*/ 0 h 2183503"/>
                  <a:gd name="connsiteX54" fmla="*/ 1707530 w 2311850"/>
                  <a:gd name="connsiteY54" fmla="*/ 0 h 2183503"/>
                  <a:gd name="connsiteX55" fmla="*/ 1707724 w 2311850"/>
                  <a:gd name="connsiteY55" fmla="*/ 39 h 2183503"/>
                  <a:gd name="connsiteX56" fmla="*/ 1708113 w 2311850"/>
                  <a:gd name="connsiteY56" fmla="*/ 0 h 2183503"/>
                  <a:gd name="connsiteX57" fmla="*/ 1710582 w 2311850"/>
                  <a:gd name="connsiteY57" fmla="*/ 373 h 2183503"/>
                  <a:gd name="connsiteX58" fmla="*/ 1714281 w 2311850"/>
                  <a:gd name="connsiteY58" fmla="*/ 0 h 2183503"/>
                  <a:gd name="connsiteX59" fmla="*/ 1781677 w 2311850"/>
                  <a:gd name="connsiteY59" fmla="*/ 31784 h 2183503"/>
                  <a:gd name="connsiteX60" fmla="*/ 1785126 w 2311850"/>
                  <a:gd name="connsiteY60" fmla="*/ 37469 h 2183503"/>
                  <a:gd name="connsiteX61" fmla="*/ 1794046 w 2311850"/>
                  <a:gd name="connsiteY61" fmla="*/ 45101 h 2183503"/>
                  <a:gd name="connsiteX62" fmla="*/ 1986796 w 2311850"/>
                  <a:gd name="connsiteY62" fmla="*/ 424228 h 2183503"/>
                  <a:gd name="connsiteX63" fmla="*/ 1986926 w 2311850"/>
                  <a:gd name="connsiteY63" fmla="*/ 425902 h 2183503"/>
                  <a:gd name="connsiteX64" fmla="*/ 2299323 w 2311850"/>
                  <a:gd name="connsiteY64" fmla="*/ 1039016 h 2183503"/>
                  <a:gd name="connsiteX65" fmla="*/ 2302417 w 2311850"/>
                  <a:gd name="connsiteY65" fmla="*/ 1050109 h 2183503"/>
                  <a:gd name="connsiteX66" fmla="*/ 2302020 w 2311850"/>
                  <a:gd name="connsiteY66" fmla="*/ 1053354 h 2183503"/>
                  <a:gd name="connsiteX67" fmla="*/ 2304987 w 2311850"/>
                  <a:gd name="connsiteY67" fmla="*/ 1057755 h 2183503"/>
                  <a:gd name="connsiteX68" fmla="*/ 2311850 w 2311850"/>
                  <a:gd name="connsiteY68" fmla="*/ 1091752 h 2183503"/>
                  <a:gd name="connsiteX69" fmla="*/ 2304987 w 2311850"/>
                  <a:gd name="connsiteY69" fmla="*/ 1125748 h 2183503"/>
                  <a:gd name="connsiteX70" fmla="*/ 2298323 w 2311850"/>
                  <a:gd name="connsiteY70" fmla="*/ 1135632 h 2183503"/>
                  <a:gd name="connsiteX71" fmla="*/ 2298470 w 2311850"/>
                  <a:gd name="connsiteY71" fmla="*/ 1136850 h 2183503"/>
                  <a:gd name="connsiteX72" fmla="*/ 2295354 w 2311850"/>
                  <a:gd name="connsiteY72" fmla="*/ 1147936 h 2183503"/>
                  <a:gd name="connsiteX73" fmla="*/ 1795000 w 2311850"/>
                  <a:gd name="connsiteY73" fmla="*/ 2125198 h 2183503"/>
                  <a:gd name="connsiteX74" fmla="*/ 1787827 w 2311850"/>
                  <a:gd name="connsiteY74" fmla="*/ 2134206 h 2183503"/>
                  <a:gd name="connsiteX75" fmla="*/ 1785283 w 2311850"/>
                  <a:gd name="connsiteY75" fmla="*/ 2135611 h 2183503"/>
                  <a:gd name="connsiteX76" fmla="*/ 1775510 w 2311850"/>
                  <a:gd name="connsiteY76" fmla="*/ 2151719 h 2183503"/>
                  <a:gd name="connsiteX77" fmla="*/ 1708113 w 2311850"/>
                  <a:gd name="connsiteY77" fmla="*/ 2183503 h 2183503"/>
                  <a:gd name="connsiteX78" fmla="*/ 1701230 w 2311850"/>
                  <a:gd name="connsiteY78" fmla="*/ 2182809 h 2183503"/>
                  <a:gd name="connsiteX79" fmla="*/ 1688432 w 2311850"/>
                  <a:gd name="connsiteY79" fmla="*/ 2182809 h 2183503"/>
                  <a:gd name="connsiteX80" fmla="*/ 1684993 w 2311850"/>
                  <a:gd name="connsiteY80" fmla="*/ 2183503 h 2183503"/>
                  <a:gd name="connsiteX81" fmla="*/ 604320 w 2311850"/>
                  <a:gd name="connsiteY81" fmla="*/ 2183503 h 2183503"/>
                  <a:gd name="connsiteX82" fmla="*/ 604126 w 2311850"/>
                  <a:gd name="connsiteY82" fmla="*/ 2183464 h 2183503"/>
                  <a:gd name="connsiteX83" fmla="*/ 603737 w 2311850"/>
                  <a:gd name="connsiteY83" fmla="*/ 2183503 h 2183503"/>
                  <a:gd name="connsiteX84" fmla="*/ 601268 w 2311850"/>
                  <a:gd name="connsiteY84" fmla="*/ 2183130 h 2183503"/>
                  <a:gd name="connsiteX85" fmla="*/ 597569 w 2311850"/>
                  <a:gd name="connsiteY85" fmla="*/ 2183503 h 2183503"/>
                  <a:gd name="connsiteX86" fmla="*/ 517093 w 2311850"/>
                  <a:gd name="connsiteY86" fmla="*/ 2130160 h 2183503"/>
                  <a:gd name="connsiteX87" fmla="*/ 517058 w 2311850"/>
                  <a:gd name="connsiteY87" fmla="*/ 2129987 h 2183503"/>
                  <a:gd name="connsiteX88" fmla="*/ 512216 w 2311850"/>
                  <a:gd name="connsiteY88" fmla="*/ 2125843 h 2183503"/>
                  <a:gd name="connsiteX89" fmla="*/ 359483 w 2311850"/>
                  <a:gd name="connsiteY89" fmla="*/ 1825427 h 2183503"/>
                  <a:gd name="connsiteX90" fmla="*/ 12527 w 2311850"/>
                  <a:gd name="connsiteY90" fmla="*/ 1144487 h 2183503"/>
                  <a:gd name="connsiteX91" fmla="*/ 9433 w 2311850"/>
                  <a:gd name="connsiteY91" fmla="*/ 1133395 h 2183503"/>
                  <a:gd name="connsiteX92" fmla="*/ 9831 w 2311850"/>
                  <a:gd name="connsiteY92" fmla="*/ 1130149 h 2183503"/>
                  <a:gd name="connsiteX93" fmla="*/ 6864 w 2311850"/>
                  <a:gd name="connsiteY93" fmla="*/ 1125748 h 2183503"/>
                  <a:gd name="connsiteX94" fmla="*/ 0 w 2311850"/>
                  <a:gd name="connsiteY94" fmla="*/ 1091752 h 2183503"/>
                  <a:gd name="connsiteX95" fmla="*/ 6864 w 2311850"/>
                  <a:gd name="connsiteY95" fmla="*/ 1057755 h 2183503"/>
                  <a:gd name="connsiteX96" fmla="*/ 13528 w 2311850"/>
                  <a:gd name="connsiteY96" fmla="*/ 1047871 h 2183503"/>
                  <a:gd name="connsiteX97" fmla="*/ 13381 w 2311850"/>
                  <a:gd name="connsiteY97" fmla="*/ 1046654 h 2183503"/>
                  <a:gd name="connsiteX98" fmla="*/ 16496 w 2311850"/>
                  <a:gd name="connsiteY98" fmla="*/ 1035568 h 2183503"/>
                  <a:gd name="connsiteX99" fmla="*/ 516850 w 2311850"/>
                  <a:gd name="connsiteY99" fmla="*/ 58306 h 2183503"/>
                  <a:gd name="connsiteX100" fmla="*/ 524023 w 2311850"/>
                  <a:gd name="connsiteY100" fmla="*/ 49297 h 2183503"/>
                  <a:gd name="connsiteX101" fmla="*/ 526568 w 2311850"/>
                  <a:gd name="connsiteY101" fmla="*/ 47892 h 2183503"/>
                  <a:gd name="connsiteX102" fmla="*/ 536341 w 2311850"/>
                  <a:gd name="connsiteY102" fmla="*/ 31784 h 2183503"/>
                  <a:gd name="connsiteX103" fmla="*/ 603737 w 2311850"/>
                  <a:gd name="connsiteY103" fmla="*/ 0 h 2183503"/>
                  <a:gd name="connsiteX104" fmla="*/ 610620 w 2311850"/>
                  <a:gd name="connsiteY104" fmla="*/ 695 h 2183503"/>
                  <a:gd name="connsiteX105" fmla="*/ 623418 w 2311850"/>
                  <a:gd name="connsiteY105" fmla="*/ 695 h 2183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311850" h="2183503">
                    <a:moveTo>
                      <a:pt x="719215" y="190584"/>
                    </a:moveTo>
                    <a:lnTo>
                      <a:pt x="716377" y="191157"/>
                    </a:lnTo>
                    <a:lnTo>
                      <a:pt x="705813" y="191157"/>
                    </a:lnTo>
                    <a:lnTo>
                      <a:pt x="700131" y="190584"/>
                    </a:lnTo>
                    <a:cubicBezTo>
                      <a:pt x="677735" y="190584"/>
                      <a:pt x="657724" y="200797"/>
                      <a:pt x="644501" y="216819"/>
                    </a:cubicBezTo>
                    <a:lnTo>
                      <a:pt x="636433" y="230116"/>
                    </a:lnTo>
                    <a:lnTo>
                      <a:pt x="634333" y="231275"/>
                    </a:lnTo>
                    <a:cubicBezTo>
                      <a:pt x="631949" y="233272"/>
                      <a:pt x="629919" y="235770"/>
                      <a:pt x="628412" y="238711"/>
                    </a:cubicBezTo>
                    <a:lnTo>
                      <a:pt x="215403" y="1045376"/>
                    </a:lnTo>
                    <a:cubicBezTo>
                      <a:pt x="213897" y="1048318"/>
                      <a:pt x="213059" y="1051425"/>
                      <a:pt x="212832" y="1054526"/>
                    </a:cubicBezTo>
                    <a:lnTo>
                      <a:pt x="212953" y="1055531"/>
                    </a:lnTo>
                    <a:lnTo>
                      <a:pt x="207453" y="1063690"/>
                    </a:lnTo>
                    <a:cubicBezTo>
                      <a:pt x="203804" y="1072315"/>
                      <a:pt x="201787" y="1081798"/>
                      <a:pt x="201787" y="1091752"/>
                    </a:cubicBezTo>
                    <a:cubicBezTo>
                      <a:pt x="201787" y="1101706"/>
                      <a:pt x="203804" y="1111189"/>
                      <a:pt x="207453" y="1119814"/>
                    </a:cubicBezTo>
                    <a:lnTo>
                      <a:pt x="209901" y="1123446"/>
                    </a:lnTo>
                    <a:lnTo>
                      <a:pt x="209573" y="1126125"/>
                    </a:lnTo>
                    <a:cubicBezTo>
                      <a:pt x="209794" y="1129227"/>
                      <a:pt x="210627" y="1132336"/>
                      <a:pt x="212127" y="1135281"/>
                    </a:cubicBezTo>
                    <a:lnTo>
                      <a:pt x="498516" y="1697351"/>
                    </a:lnTo>
                    <a:lnTo>
                      <a:pt x="624587" y="1945325"/>
                    </a:lnTo>
                    <a:lnTo>
                      <a:pt x="628584" y="1948745"/>
                    </a:lnTo>
                    <a:lnTo>
                      <a:pt x="628613" y="1948888"/>
                    </a:lnTo>
                    <a:cubicBezTo>
                      <a:pt x="639557" y="1974763"/>
                      <a:pt x="665178" y="1992919"/>
                      <a:pt x="695040" y="1992919"/>
                    </a:cubicBezTo>
                    <a:lnTo>
                      <a:pt x="698093" y="1992611"/>
                    </a:lnTo>
                    <a:lnTo>
                      <a:pt x="700131" y="1992919"/>
                    </a:lnTo>
                    <a:lnTo>
                      <a:pt x="700453" y="1992887"/>
                    </a:lnTo>
                    <a:lnTo>
                      <a:pt x="700613" y="1992919"/>
                    </a:lnTo>
                    <a:lnTo>
                      <a:pt x="1592636" y="1992919"/>
                    </a:lnTo>
                    <a:lnTo>
                      <a:pt x="1595474" y="1992346"/>
                    </a:lnTo>
                    <a:lnTo>
                      <a:pt x="1606038" y="1992346"/>
                    </a:lnTo>
                    <a:lnTo>
                      <a:pt x="1611720" y="1992919"/>
                    </a:lnTo>
                    <a:cubicBezTo>
                      <a:pt x="1634117" y="1992919"/>
                      <a:pt x="1654128" y="1982706"/>
                      <a:pt x="1667351" y="1966684"/>
                    </a:cubicBezTo>
                    <a:lnTo>
                      <a:pt x="1675418" y="1953387"/>
                    </a:lnTo>
                    <a:lnTo>
                      <a:pt x="1677518" y="1952228"/>
                    </a:lnTo>
                    <a:cubicBezTo>
                      <a:pt x="1679902" y="1950231"/>
                      <a:pt x="1681933" y="1947733"/>
                      <a:pt x="1683439" y="1944792"/>
                    </a:cubicBezTo>
                    <a:lnTo>
                      <a:pt x="2096448" y="1138128"/>
                    </a:lnTo>
                    <a:cubicBezTo>
                      <a:pt x="2097954" y="1135186"/>
                      <a:pt x="2098792" y="1132078"/>
                      <a:pt x="2099020" y="1128977"/>
                    </a:cubicBezTo>
                    <a:lnTo>
                      <a:pt x="2098898" y="1127972"/>
                    </a:lnTo>
                    <a:lnTo>
                      <a:pt x="2104399" y="1119814"/>
                    </a:lnTo>
                    <a:cubicBezTo>
                      <a:pt x="2108047" y="1111189"/>
                      <a:pt x="2110064" y="1101705"/>
                      <a:pt x="2110064" y="1091752"/>
                    </a:cubicBezTo>
                    <a:cubicBezTo>
                      <a:pt x="2110064" y="1081798"/>
                      <a:pt x="2108047" y="1072315"/>
                      <a:pt x="2104399" y="1063690"/>
                    </a:cubicBezTo>
                    <a:lnTo>
                      <a:pt x="2101950" y="1060057"/>
                    </a:lnTo>
                    <a:lnTo>
                      <a:pt x="2102278" y="1057378"/>
                    </a:lnTo>
                    <a:cubicBezTo>
                      <a:pt x="2102057" y="1054277"/>
                      <a:pt x="2101225" y="1051167"/>
                      <a:pt x="2099724" y="1048222"/>
                    </a:cubicBezTo>
                    <a:lnTo>
                      <a:pt x="1841861" y="542137"/>
                    </a:lnTo>
                    <a:lnTo>
                      <a:pt x="1841754" y="540756"/>
                    </a:lnTo>
                    <a:lnTo>
                      <a:pt x="1682652" y="227812"/>
                    </a:lnTo>
                    <a:lnTo>
                      <a:pt x="1675289" y="221512"/>
                    </a:lnTo>
                    <a:lnTo>
                      <a:pt x="1672442" y="216820"/>
                    </a:lnTo>
                    <a:cubicBezTo>
                      <a:pt x="1659219" y="200797"/>
                      <a:pt x="1639208" y="190584"/>
                      <a:pt x="1616811" y="190584"/>
                    </a:cubicBezTo>
                    <a:lnTo>
                      <a:pt x="1613758" y="190892"/>
                    </a:lnTo>
                    <a:lnTo>
                      <a:pt x="1611720" y="190584"/>
                    </a:lnTo>
                    <a:lnTo>
                      <a:pt x="1611399" y="190617"/>
                    </a:lnTo>
                    <a:lnTo>
                      <a:pt x="1611239" y="190584"/>
                    </a:lnTo>
                    <a:close/>
                    <a:moveTo>
                      <a:pt x="626857" y="0"/>
                    </a:moveTo>
                    <a:lnTo>
                      <a:pt x="1707530" y="0"/>
                    </a:lnTo>
                    <a:lnTo>
                      <a:pt x="1707724" y="39"/>
                    </a:lnTo>
                    <a:lnTo>
                      <a:pt x="1708113" y="0"/>
                    </a:lnTo>
                    <a:lnTo>
                      <a:pt x="1710582" y="373"/>
                    </a:lnTo>
                    <a:lnTo>
                      <a:pt x="1714281" y="0"/>
                    </a:lnTo>
                    <a:cubicBezTo>
                      <a:pt x="1741414" y="0"/>
                      <a:pt x="1765657" y="12373"/>
                      <a:pt x="1781677" y="31784"/>
                    </a:cubicBezTo>
                    <a:lnTo>
                      <a:pt x="1785126" y="37469"/>
                    </a:lnTo>
                    <a:lnTo>
                      <a:pt x="1794046" y="45101"/>
                    </a:lnTo>
                    <a:lnTo>
                      <a:pt x="1986796" y="424228"/>
                    </a:lnTo>
                    <a:lnTo>
                      <a:pt x="1986926" y="425902"/>
                    </a:lnTo>
                    <a:lnTo>
                      <a:pt x="2299323" y="1039016"/>
                    </a:lnTo>
                    <a:cubicBezTo>
                      <a:pt x="2301141" y="1042584"/>
                      <a:pt x="2302150" y="1046351"/>
                      <a:pt x="2302417" y="1050109"/>
                    </a:cubicBezTo>
                    <a:lnTo>
                      <a:pt x="2302020" y="1053354"/>
                    </a:lnTo>
                    <a:lnTo>
                      <a:pt x="2304987" y="1057755"/>
                    </a:lnTo>
                    <a:cubicBezTo>
                      <a:pt x="2309406" y="1068204"/>
                      <a:pt x="2311850" y="1079692"/>
                      <a:pt x="2311850" y="1091752"/>
                    </a:cubicBezTo>
                    <a:cubicBezTo>
                      <a:pt x="2311850" y="1103810"/>
                      <a:pt x="2309406" y="1115299"/>
                      <a:pt x="2304987" y="1125748"/>
                    </a:cubicBezTo>
                    <a:lnTo>
                      <a:pt x="2298323" y="1135632"/>
                    </a:lnTo>
                    <a:lnTo>
                      <a:pt x="2298470" y="1136850"/>
                    </a:lnTo>
                    <a:cubicBezTo>
                      <a:pt x="2298195" y="1140607"/>
                      <a:pt x="2297179" y="1144372"/>
                      <a:pt x="2295354" y="1147936"/>
                    </a:cubicBezTo>
                    <a:lnTo>
                      <a:pt x="1795000" y="2125198"/>
                    </a:lnTo>
                    <a:cubicBezTo>
                      <a:pt x="1793175" y="2128761"/>
                      <a:pt x="1790715" y="2131787"/>
                      <a:pt x="1787827" y="2134206"/>
                    </a:cubicBezTo>
                    <a:lnTo>
                      <a:pt x="1785283" y="2135611"/>
                    </a:lnTo>
                    <a:lnTo>
                      <a:pt x="1775510" y="2151719"/>
                    </a:lnTo>
                    <a:cubicBezTo>
                      <a:pt x="1759490" y="2171130"/>
                      <a:pt x="1735247" y="2183503"/>
                      <a:pt x="1708113" y="2183503"/>
                    </a:cubicBezTo>
                    <a:lnTo>
                      <a:pt x="1701230" y="2182809"/>
                    </a:lnTo>
                    <a:lnTo>
                      <a:pt x="1688432" y="2182809"/>
                    </a:lnTo>
                    <a:lnTo>
                      <a:pt x="1684993" y="2183503"/>
                    </a:lnTo>
                    <a:lnTo>
                      <a:pt x="604320" y="2183503"/>
                    </a:lnTo>
                    <a:lnTo>
                      <a:pt x="604126" y="2183464"/>
                    </a:lnTo>
                    <a:lnTo>
                      <a:pt x="603737" y="2183503"/>
                    </a:lnTo>
                    <a:lnTo>
                      <a:pt x="601268" y="2183130"/>
                    </a:lnTo>
                    <a:lnTo>
                      <a:pt x="597569" y="2183503"/>
                    </a:lnTo>
                    <a:cubicBezTo>
                      <a:pt x="561392" y="2183503"/>
                      <a:pt x="530352" y="2161507"/>
                      <a:pt x="517093" y="2130160"/>
                    </a:cubicBezTo>
                    <a:lnTo>
                      <a:pt x="517058" y="2129987"/>
                    </a:lnTo>
                    <a:lnTo>
                      <a:pt x="512216" y="2125843"/>
                    </a:lnTo>
                    <a:lnTo>
                      <a:pt x="359483" y="1825427"/>
                    </a:lnTo>
                    <a:lnTo>
                      <a:pt x="12527" y="1144487"/>
                    </a:lnTo>
                    <a:cubicBezTo>
                      <a:pt x="10709" y="1140920"/>
                      <a:pt x="9700" y="1137153"/>
                      <a:pt x="9433" y="1133395"/>
                    </a:cubicBezTo>
                    <a:lnTo>
                      <a:pt x="9831" y="1130149"/>
                    </a:lnTo>
                    <a:lnTo>
                      <a:pt x="6864" y="1125748"/>
                    </a:lnTo>
                    <a:cubicBezTo>
                      <a:pt x="2444" y="1115299"/>
                      <a:pt x="0" y="1103811"/>
                      <a:pt x="0" y="1091752"/>
                    </a:cubicBezTo>
                    <a:cubicBezTo>
                      <a:pt x="0" y="1079693"/>
                      <a:pt x="2444" y="1068204"/>
                      <a:pt x="6864" y="1057755"/>
                    </a:cubicBezTo>
                    <a:lnTo>
                      <a:pt x="13528" y="1047871"/>
                    </a:lnTo>
                    <a:lnTo>
                      <a:pt x="13381" y="1046654"/>
                    </a:lnTo>
                    <a:cubicBezTo>
                      <a:pt x="13656" y="1042897"/>
                      <a:pt x="14672" y="1039132"/>
                      <a:pt x="16496" y="1035568"/>
                    </a:cubicBezTo>
                    <a:lnTo>
                      <a:pt x="516850" y="58306"/>
                    </a:lnTo>
                    <a:cubicBezTo>
                      <a:pt x="518675" y="54742"/>
                      <a:pt x="521136" y="51716"/>
                      <a:pt x="524023" y="49297"/>
                    </a:cubicBezTo>
                    <a:lnTo>
                      <a:pt x="526568" y="47892"/>
                    </a:lnTo>
                    <a:lnTo>
                      <a:pt x="536341" y="31784"/>
                    </a:lnTo>
                    <a:cubicBezTo>
                      <a:pt x="552361" y="12373"/>
                      <a:pt x="576604" y="0"/>
                      <a:pt x="603737" y="0"/>
                    </a:cubicBezTo>
                    <a:lnTo>
                      <a:pt x="610620" y="695"/>
                    </a:lnTo>
                    <a:lnTo>
                      <a:pt x="623418" y="6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8" name="Text Box 1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B229BE42-2413-4702-877F-5BD50AC3F2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26106" y="3872415"/>
                <a:ext cx="1243968" cy="441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0960" tIns="30480" rIns="60960" bIns="3048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2000" dirty="0" smtClean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丁时祺</a:t>
                </a:r>
                <a:endParaRPr lang="en-US" sz="20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692312" y="4293323"/>
                <a:ext cx="1934581" cy="6985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CLASSKULL</a:t>
                </a:r>
              </a:p>
              <a:p>
                <a:pPr algn="ctr"/>
                <a:r>
                  <a:rPr lang="zh-CN" altLang="en-US" sz="1600" dirty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专家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顾问</a:t>
                </a:r>
                <a:endParaRPr lang="en-US" altLang="zh-CN" sz="16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240" name="组合 239"/>
          <p:cNvGrpSpPr/>
          <p:nvPr/>
        </p:nvGrpSpPr>
        <p:grpSpPr>
          <a:xfrm>
            <a:off x="8319349" y="1282220"/>
            <a:ext cx="3006078" cy="1542764"/>
            <a:chOff x="4601152" y="2629658"/>
            <a:chExt cx="3006078" cy="1542764"/>
          </a:xfrm>
        </p:grpSpPr>
        <p:grpSp>
          <p:nvGrpSpPr>
            <p:cNvPr id="199" name="组合 198"/>
            <p:cNvGrpSpPr/>
            <p:nvPr/>
          </p:nvGrpSpPr>
          <p:grpSpPr>
            <a:xfrm>
              <a:off x="5806860" y="2629658"/>
              <a:ext cx="1800370" cy="822711"/>
              <a:chOff x="6042378" y="1143643"/>
              <a:chExt cx="1800370" cy="928554"/>
            </a:xfrm>
          </p:grpSpPr>
          <p:sp>
            <p:nvSpPr>
              <p:cNvPr id="200" name="流程图: 库存数据 199"/>
              <p:cNvSpPr/>
              <p:nvPr/>
            </p:nvSpPr>
            <p:spPr>
              <a:xfrm rot="5400000">
                <a:off x="6882333" y="1145906"/>
                <a:ext cx="128561" cy="1724021"/>
              </a:xfrm>
              <a:prstGeom prst="flowChartOnlineStorage">
                <a:avLst/>
              </a:prstGeom>
              <a:solidFill>
                <a:schemeClr val="bg1">
                  <a:lumMod val="85000"/>
                  <a:alpha val="60000"/>
                </a:scheme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01" name="矩形 200"/>
              <p:cNvSpPr/>
              <p:nvPr/>
            </p:nvSpPr>
            <p:spPr>
              <a:xfrm>
                <a:off x="6042378" y="1143643"/>
                <a:ext cx="1800370" cy="90375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02" name="矩形 201"/>
              <p:cNvSpPr/>
              <p:nvPr/>
            </p:nvSpPr>
            <p:spPr>
              <a:xfrm>
                <a:off x="6127929" y="1149347"/>
                <a:ext cx="1629266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zh-CN" altLang="en-US" sz="14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贵阳十七中</a:t>
                </a:r>
                <a:endParaRPr lang="en-US" altLang="zh-CN" sz="14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lvl="0" algn="ctr"/>
                <a:r>
                  <a:rPr lang="zh-CN" altLang="zh-CN" sz="14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高中教师</a:t>
                </a:r>
                <a:endParaRPr lang="en-US" altLang="zh-CN" sz="14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lvl="0" algn="ctr"/>
                <a:r>
                  <a:rPr lang="zh-CN" altLang="en-US" sz="1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数学</a:t>
                </a:r>
                <a:endParaRPr lang="en-US" altLang="zh-CN" sz="14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4601152" y="2709592"/>
              <a:ext cx="1619582" cy="1462830"/>
              <a:chOff x="1692312" y="3532902"/>
              <a:chExt cx="1934581" cy="1747342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283A9D04-E33A-439C-80A1-7A9781E8A5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48926" y="3646338"/>
                <a:ext cx="1609841" cy="1520470"/>
              </a:xfrm>
              <a:custGeom>
                <a:avLst/>
                <a:gdLst>
                  <a:gd name="connsiteX0" fmla="*/ 1462942 w 5395334"/>
                  <a:gd name="connsiteY0" fmla="*/ 0 h 5095799"/>
                  <a:gd name="connsiteX1" fmla="*/ 3984988 w 5395334"/>
                  <a:gd name="connsiteY1" fmla="*/ 0 h 5095799"/>
                  <a:gd name="connsiteX2" fmla="*/ 3985441 w 5395334"/>
                  <a:gd name="connsiteY2" fmla="*/ 92 h 5095799"/>
                  <a:gd name="connsiteX3" fmla="*/ 3986349 w 5395334"/>
                  <a:gd name="connsiteY3" fmla="*/ 0 h 5095799"/>
                  <a:gd name="connsiteX4" fmla="*/ 3992111 w 5395334"/>
                  <a:gd name="connsiteY4" fmla="*/ 871 h 5095799"/>
                  <a:gd name="connsiteX5" fmla="*/ 4000743 w 5395334"/>
                  <a:gd name="connsiteY5" fmla="*/ 1 h 5095799"/>
                  <a:gd name="connsiteX6" fmla="*/ 4158030 w 5395334"/>
                  <a:gd name="connsiteY6" fmla="*/ 74177 h 5095799"/>
                  <a:gd name="connsiteX7" fmla="*/ 4166080 w 5395334"/>
                  <a:gd name="connsiteY7" fmla="*/ 87444 h 5095799"/>
                  <a:gd name="connsiteX8" fmla="*/ 4186897 w 5395334"/>
                  <a:gd name="connsiteY8" fmla="*/ 105256 h 5095799"/>
                  <a:gd name="connsiteX9" fmla="*/ 4636731 w 5395334"/>
                  <a:gd name="connsiteY9" fmla="*/ 990052 h 5095799"/>
                  <a:gd name="connsiteX10" fmla="*/ 4637035 w 5395334"/>
                  <a:gd name="connsiteY10" fmla="*/ 993958 h 5095799"/>
                  <a:gd name="connsiteX11" fmla="*/ 5366099 w 5395334"/>
                  <a:gd name="connsiteY11" fmla="*/ 2424827 h 5095799"/>
                  <a:gd name="connsiteX12" fmla="*/ 5373320 w 5395334"/>
                  <a:gd name="connsiteY12" fmla="*/ 2450714 h 5095799"/>
                  <a:gd name="connsiteX13" fmla="*/ 5372392 w 5395334"/>
                  <a:gd name="connsiteY13" fmla="*/ 2458289 h 5095799"/>
                  <a:gd name="connsiteX14" fmla="*/ 5379316 w 5395334"/>
                  <a:gd name="connsiteY14" fmla="*/ 2468559 h 5095799"/>
                  <a:gd name="connsiteX15" fmla="*/ 5395334 w 5395334"/>
                  <a:gd name="connsiteY15" fmla="*/ 2547900 h 5095799"/>
                  <a:gd name="connsiteX16" fmla="*/ 5379316 w 5395334"/>
                  <a:gd name="connsiteY16" fmla="*/ 2627240 h 5095799"/>
                  <a:gd name="connsiteX17" fmla="*/ 5363764 w 5395334"/>
                  <a:gd name="connsiteY17" fmla="*/ 2650306 h 5095799"/>
                  <a:gd name="connsiteX18" fmla="*/ 5364107 w 5395334"/>
                  <a:gd name="connsiteY18" fmla="*/ 2653148 h 5095799"/>
                  <a:gd name="connsiteX19" fmla="*/ 5356836 w 5395334"/>
                  <a:gd name="connsiteY19" fmla="*/ 2679021 h 5095799"/>
                  <a:gd name="connsiteX20" fmla="*/ 4189123 w 5395334"/>
                  <a:gd name="connsiteY20" fmla="*/ 4959727 h 5095799"/>
                  <a:gd name="connsiteX21" fmla="*/ 4172383 w 5395334"/>
                  <a:gd name="connsiteY21" fmla="*/ 4980751 h 5095799"/>
                  <a:gd name="connsiteX22" fmla="*/ 4166445 w 5395334"/>
                  <a:gd name="connsiteY22" fmla="*/ 4984029 h 5095799"/>
                  <a:gd name="connsiteX23" fmla="*/ 4143637 w 5395334"/>
                  <a:gd name="connsiteY23" fmla="*/ 5021623 h 5095799"/>
                  <a:gd name="connsiteX24" fmla="*/ 3986349 w 5395334"/>
                  <a:gd name="connsiteY24" fmla="*/ 5095798 h 5095799"/>
                  <a:gd name="connsiteX25" fmla="*/ 3970285 w 5395334"/>
                  <a:gd name="connsiteY25" fmla="*/ 5094179 h 5095799"/>
                  <a:gd name="connsiteX26" fmla="*/ 3940417 w 5395334"/>
                  <a:gd name="connsiteY26" fmla="*/ 5094179 h 5095799"/>
                  <a:gd name="connsiteX27" fmla="*/ 3932392 w 5395334"/>
                  <a:gd name="connsiteY27" fmla="*/ 5095799 h 5095799"/>
                  <a:gd name="connsiteX28" fmla="*/ 1410346 w 5395334"/>
                  <a:gd name="connsiteY28" fmla="*/ 5095799 h 5095799"/>
                  <a:gd name="connsiteX29" fmla="*/ 1409893 w 5395334"/>
                  <a:gd name="connsiteY29" fmla="*/ 5095708 h 5095799"/>
                  <a:gd name="connsiteX30" fmla="*/ 1408985 w 5395334"/>
                  <a:gd name="connsiteY30" fmla="*/ 5095799 h 5095799"/>
                  <a:gd name="connsiteX31" fmla="*/ 1403223 w 5395334"/>
                  <a:gd name="connsiteY31" fmla="*/ 5094928 h 5095799"/>
                  <a:gd name="connsiteX32" fmla="*/ 1394591 w 5395334"/>
                  <a:gd name="connsiteY32" fmla="*/ 5095798 h 5095799"/>
                  <a:gd name="connsiteX33" fmla="*/ 1206778 w 5395334"/>
                  <a:gd name="connsiteY33" fmla="*/ 4971308 h 5095799"/>
                  <a:gd name="connsiteX34" fmla="*/ 1206697 w 5395334"/>
                  <a:gd name="connsiteY34" fmla="*/ 4970904 h 5095799"/>
                  <a:gd name="connsiteX35" fmla="*/ 1195395 w 5395334"/>
                  <a:gd name="connsiteY35" fmla="*/ 4961234 h 5095799"/>
                  <a:gd name="connsiteX36" fmla="*/ 838951 w 5395334"/>
                  <a:gd name="connsiteY36" fmla="*/ 4260131 h 5095799"/>
                  <a:gd name="connsiteX37" fmla="*/ 29235 w 5395334"/>
                  <a:gd name="connsiteY37" fmla="*/ 2670972 h 5095799"/>
                  <a:gd name="connsiteX38" fmla="*/ 22014 w 5395334"/>
                  <a:gd name="connsiteY38" fmla="*/ 2645085 h 5095799"/>
                  <a:gd name="connsiteX39" fmla="*/ 22942 w 5395334"/>
                  <a:gd name="connsiteY39" fmla="*/ 2637511 h 5095799"/>
                  <a:gd name="connsiteX40" fmla="*/ 16019 w 5395334"/>
                  <a:gd name="connsiteY40" fmla="*/ 2627240 h 5095799"/>
                  <a:gd name="connsiteX41" fmla="*/ 0 w 5395334"/>
                  <a:gd name="connsiteY41" fmla="*/ 2547900 h 5095799"/>
                  <a:gd name="connsiteX42" fmla="*/ 16019 w 5395334"/>
                  <a:gd name="connsiteY42" fmla="*/ 2468559 h 5095799"/>
                  <a:gd name="connsiteX43" fmla="*/ 31570 w 5395334"/>
                  <a:gd name="connsiteY43" fmla="*/ 2445493 h 5095799"/>
                  <a:gd name="connsiteX44" fmla="*/ 31227 w 5395334"/>
                  <a:gd name="connsiteY44" fmla="*/ 2442651 h 5095799"/>
                  <a:gd name="connsiteX45" fmla="*/ 38498 w 5395334"/>
                  <a:gd name="connsiteY45" fmla="*/ 2416779 h 5095799"/>
                  <a:gd name="connsiteX46" fmla="*/ 1206211 w 5395334"/>
                  <a:gd name="connsiteY46" fmla="*/ 136072 h 5095799"/>
                  <a:gd name="connsiteX47" fmla="*/ 1222951 w 5395334"/>
                  <a:gd name="connsiteY47" fmla="*/ 115048 h 5095799"/>
                  <a:gd name="connsiteX48" fmla="*/ 1228889 w 5395334"/>
                  <a:gd name="connsiteY48" fmla="*/ 111770 h 5095799"/>
                  <a:gd name="connsiteX49" fmla="*/ 1251698 w 5395334"/>
                  <a:gd name="connsiteY49" fmla="*/ 74176 h 5095799"/>
                  <a:gd name="connsiteX50" fmla="*/ 1408985 w 5395334"/>
                  <a:gd name="connsiteY50" fmla="*/ 1 h 5095799"/>
                  <a:gd name="connsiteX51" fmla="*/ 1425049 w 5395334"/>
                  <a:gd name="connsiteY51" fmla="*/ 1621 h 5095799"/>
                  <a:gd name="connsiteX52" fmla="*/ 1454917 w 5395334"/>
                  <a:gd name="connsiteY52" fmla="*/ 1621 h 509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395334" h="5095799">
                    <a:moveTo>
                      <a:pt x="1462942" y="0"/>
                    </a:moveTo>
                    <a:lnTo>
                      <a:pt x="3984988" y="0"/>
                    </a:lnTo>
                    <a:lnTo>
                      <a:pt x="3985441" y="92"/>
                    </a:lnTo>
                    <a:lnTo>
                      <a:pt x="3986349" y="0"/>
                    </a:lnTo>
                    <a:lnTo>
                      <a:pt x="3992111" y="871"/>
                    </a:lnTo>
                    <a:lnTo>
                      <a:pt x="4000743" y="1"/>
                    </a:lnTo>
                    <a:cubicBezTo>
                      <a:pt x="4064066" y="1"/>
                      <a:pt x="4120644" y="28876"/>
                      <a:pt x="4158030" y="74177"/>
                    </a:cubicBezTo>
                    <a:lnTo>
                      <a:pt x="4166080" y="87444"/>
                    </a:lnTo>
                    <a:lnTo>
                      <a:pt x="4186897" y="105256"/>
                    </a:lnTo>
                    <a:lnTo>
                      <a:pt x="4636731" y="990052"/>
                    </a:lnTo>
                    <a:lnTo>
                      <a:pt x="4637035" y="993958"/>
                    </a:lnTo>
                    <a:lnTo>
                      <a:pt x="5366099" y="2424827"/>
                    </a:lnTo>
                    <a:cubicBezTo>
                      <a:pt x="5370342" y="2433153"/>
                      <a:pt x="5372696" y="2441945"/>
                      <a:pt x="5373320" y="2450714"/>
                    </a:cubicBezTo>
                    <a:lnTo>
                      <a:pt x="5372392" y="2458289"/>
                    </a:lnTo>
                    <a:lnTo>
                      <a:pt x="5379316" y="2468559"/>
                    </a:lnTo>
                    <a:cubicBezTo>
                      <a:pt x="5389631" y="2492945"/>
                      <a:pt x="5395334" y="2519756"/>
                      <a:pt x="5395334" y="2547900"/>
                    </a:cubicBezTo>
                    <a:cubicBezTo>
                      <a:pt x="5395334" y="2576042"/>
                      <a:pt x="5389631" y="2602854"/>
                      <a:pt x="5379316" y="2627240"/>
                    </a:cubicBezTo>
                    <a:lnTo>
                      <a:pt x="5363764" y="2650306"/>
                    </a:lnTo>
                    <a:lnTo>
                      <a:pt x="5364107" y="2653148"/>
                    </a:lnTo>
                    <a:cubicBezTo>
                      <a:pt x="5363465" y="2661916"/>
                      <a:pt x="5361095" y="2670703"/>
                      <a:pt x="5356836" y="2679021"/>
                    </a:cubicBezTo>
                    <a:lnTo>
                      <a:pt x="4189123" y="4959727"/>
                    </a:lnTo>
                    <a:cubicBezTo>
                      <a:pt x="4184864" y="4968044"/>
                      <a:pt x="4179122" y="4975105"/>
                      <a:pt x="4172383" y="4980751"/>
                    </a:cubicBezTo>
                    <a:lnTo>
                      <a:pt x="4166445" y="4984029"/>
                    </a:lnTo>
                    <a:lnTo>
                      <a:pt x="4143637" y="5021623"/>
                    </a:lnTo>
                    <a:cubicBezTo>
                      <a:pt x="4106251" y="5066924"/>
                      <a:pt x="4049673" y="5095798"/>
                      <a:pt x="3986349" y="5095798"/>
                    </a:cubicBezTo>
                    <a:lnTo>
                      <a:pt x="3970285" y="5094179"/>
                    </a:lnTo>
                    <a:lnTo>
                      <a:pt x="3940417" y="5094179"/>
                    </a:lnTo>
                    <a:lnTo>
                      <a:pt x="3932392" y="5095799"/>
                    </a:lnTo>
                    <a:lnTo>
                      <a:pt x="1410346" y="5095799"/>
                    </a:lnTo>
                    <a:lnTo>
                      <a:pt x="1409893" y="5095708"/>
                    </a:lnTo>
                    <a:lnTo>
                      <a:pt x="1408985" y="5095799"/>
                    </a:lnTo>
                    <a:lnTo>
                      <a:pt x="1403223" y="5094928"/>
                    </a:lnTo>
                    <a:lnTo>
                      <a:pt x="1394591" y="5095798"/>
                    </a:lnTo>
                    <a:cubicBezTo>
                      <a:pt x="1310161" y="5095798"/>
                      <a:pt x="1237720" y="5044466"/>
                      <a:pt x="1206778" y="4971308"/>
                    </a:cubicBezTo>
                    <a:lnTo>
                      <a:pt x="1206697" y="4970904"/>
                    </a:lnTo>
                    <a:lnTo>
                      <a:pt x="1195395" y="4961234"/>
                    </a:lnTo>
                    <a:lnTo>
                      <a:pt x="838951" y="4260131"/>
                    </a:lnTo>
                    <a:lnTo>
                      <a:pt x="29235" y="2670972"/>
                    </a:lnTo>
                    <a:cubicBezTo>
                      <a:pt x="24992" y="2662646"/>
                      <a:pt x="22638" y="2653855"/>
                      <a:pt x="22014" y="2645085"/>
                    </a:cubicBezTo>
                    <a:lnTo>
                      <a:pt x="22942" y="2637511"/>
                    </a:lnTo>
                    <a:lnTo>
                      <a:pt x="16019" y="2627240"/>
                    </a:lnTo>
                    <a:cubicBezTo>
                      <a:pt x="5703" y="2602854"/>
                      <a:pt x="0" y="2576044"/>
                      <a:pt x="0" y="2547900"/>
                    </a:cubicBezTo>
                    <a:cubicBezTo>
                      <a:pt x="0" y="2519757"/>
                      <a:pt x="5703" y="2492945"/>
                      <a:pt x="16019" y="2468559"/>
                    </a:cubicBezTo>
                    <a:lnTo>
                      <a:pt x="31570" y="2445493"/>
                    </a:lnTo>
                    <a:lnTo>
                      <a:pt x="31227" y="2442651"/>
                    </a:lnTo>
                    <a:cubicBezTo>
                      <a:pt x="31869" y="2433883"/>
                      <a:pt x="34240" y="2425097"/>
                      <a:pt x="38498" y="2416779"/>
                    </a:cubicBezTo>
                    <a:lnTo>
                      <a:pt x="1206211" y="136072"/>
                    </a:lnTo>
                    <a:cubicBezTo>
                      <a:pt x="1210470" y="127755"/>
                      <a:pt x="1216212" y="120694"/>
                      <a:pt x="1222951" y="115048"/>
                    </a:cubicBezTo>
                    <a:lnTo>
                      <a:pt x="1228889" y="111770"/>
                    </a:lnTo>
                    <a:lnTo>
                      <a:pt x="1251698" y="74176"/>
                    </a:lnTo>
                    <a:cubicBezTo>
                      <a:pt x="1289084" y="28876"/>
                      <a:pt x="1345662" y="1"/>
                      <a:pt x="1408985" y="1"/>
                    </a:cubicBezTo>
                    <a:lnTo>
                      <a:pt x="1425049" y="1621"/>
                    </a:lnTo>
                    <a:lnTo>
                      <a:pt x="1454917" y="1621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bg1">
                    <a:alpha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: Shape 4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84517E22-53F6-41C6-8EED-7FDB159022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28821" y="3532902"/>
                <a:ext cx="1850051" cy="1747342"/>
              </a:xfrm>
              <a:custGeom>
                <a:avLst/>
                <a:gdLst>
                  <a:gd name="connsiteX0" fmla="*/ 719215 w 2311850"/>
                  <a:gd name="connsiteY0" fmla="*/ 190584 h 2183503"/>
                  <a:gd name="connsiteX1" fmla="*/ 716377 w 2311850"/>
                  <a:gd name="connsiteY1" fmla="*/ 191157 h 2183503"/>
                  <a:gd name="connsiteX2" fmla="*/ 705813 w 2311850"/>
                  <a:gd name="connsiteY2" fmla="*/ 191157 h 2183503"/>
                  <a:gd name="connsiteX3" fmla="*/ 700131 w 2311850"/>
                  <a:gd name="connsiteY3" fmla="*/ 190584 h 2183503"/>
                  <a:gd name="connsiteX4" fmla="*/ 644501 w 2311850"/>
                  <a:gd name="connsiteY4" fmla="*/ 216819 h 2183503"/>
                  <a:gd name="connsiteX5" fmla="*/ 636433 w 2311850"/>
                  <a:gd name="connsiteY5" fmla="*/ 230116 h 2183503"/>
                  <a:gd name="connsiteX6" fmla="*/ 634333 w 2311850"/>
                  <a:gd name="connsiteY6" fmla="*/ 231275 h 2183503"/>
                  <a:gd name="connsiteX7" fmla="*/ 628412 w 2311850"/>
                  <a:gd name="connsiteY7" fmla="*/ 238711 h 2183503"/>
                  <a:gd name="connsiteX8" fmla="*/ 215403 w 2311850"/>
                  <a:gd name="connsiteY8" fmla="*/ 1045376 h 2183503"/>
                  <a:gd name="connsiteX9" fmla="*/ 212832 w 2311850"/>
                  <a:gd name="connsiteY9" fmla="*/ 1054526 h 2183503"/>
                  <a:gd name="connsiteX10" fmla="*/ 212953 w 2311850"/>
                  <a:gd name="connsiteY10" fmla="*/ 1055531 h 2183503"/>
                  <a:gd name="connsiteX11" fmla="*/ 207453 w 2311850"/>
                  <a:gd name="connsiteY11" fmla="*/ 1063690 h 2183503"/>
                  <a:gd name="connsiteX12" fmla="*/ 201787 w 2311850"/>
                  <a:gd name="connsiteY12" fmla="*/ 1091752 h 2183503"/>
                  <a:gd name="connsiteX13" fmla="*/ 207453 w 2311850"/>
                  <a:gd name="connsiteY13" fmla="*/ 1119814 h 2183503"/>
                  <a:gd name="connsiteX14" fmla="*/ 209901 w 2311850"/>
                  <a:gd name="connsiteY14" fmla="*/ 1123446 h 2183503"/>
                  <a:gd name="connsiteX15" fmla="*/ 209573 w 2311850"/>
                  <a:gd name="connsiteY15" fmla="*/ 1126125 h 2183503"/>
                  <a:gd name="connsiteX16" fmla="*/ 212127 w 2311850"/>
                  <a:gd name="connsiteY16" fmla="*/ 1135281 h 2183503"/>
                  <a:gd name="connsiteX17" fmla="*/ 498516 w 2311850"/>
                  <a:gd name="connsiteY17" fmla="*/ 1697351 h 2183503"/>
                  <a:gd name="connsiteX18" fmla="*/ 624587 w 2311850"/>
                  <a:gd name="connsiteY18" fmla="*/ 1945325 h 2183503"/>
                  <a:gd name="connsiteX19" fmla="*/ 628584 w 2311850"/>
                  <a:gd name="connsiteY19" fmla="*/ 1948745 h 2183503"/>
                  <a:gd name="connsiteX20" fmla="*/ 628613 w 2311850"/>
                  <a:gd name="connsiteY20" fmla="*/ 1948888 h 2183503"/>
                  <a:gd name="connsiteX21" fmla="*/ 695040 w 2311850"/>
                  <a:gd name="connsiteY21" fmla="*/ 1992919 h 2183503"/>
                  <a:gd name="connsiteX22" fmla="*/ 698093 w 2311850"/>
                  <a:gd name="connsiteY22" fmla="*/ 1992611 h 2183503"/>
                  <a:gd name="connsiteX23" fmla="*/ 700131 w 2311850"/>
                  <a:gd name="connsiteY23" fmla="*/ 1992919 h 2183503"/>
                  <a:gd name="connsiteX24" fmla="*/ 700453 w 2311850"/>
                  <a:gd name="connsiteY24" fmla="*/ 1992887 h 2183503"/>
                  <a:gd name="connsiteX25" fmla="*/ 700613 w 2311850"/>
                  <a:gd name="connsiteY25" fmla="*/ 1992919 h 2183503"/>
                  <a:gd name="connsiteX26" fmla="*/ 1592636 w 2311850"/>
                  <a:gd name="connsiteY26" fmla="*/ 1992919 h 2183503"/>
                  <a:gd name="connsiteX27" fmla="*/ 1595474 w 2311850"/>
                  <a:gd name="connsiteY27" fmla="*/ 1992346 h 2183503"/>
                  <a:gd name="connsiteX28" fmla="*/ 1606038 w 2311850"/>
                  <a:gd name="connsiteY28" fmla="*/ 1992346 h 2183503"/>
                  <a:gd name="connsiteX29" fmla="*/ 1611720 w 2311850"/>
                  <a:gd name="connsiteY29" fmla="*/ 1992919 h 2183503"/>
                  <a:gd name="connsiteX30" fmla="*/ 1667351 w 2311850"/>
                  <a:gd name="connsiteY30" fmla="*/ 1966684 h 2183503"/>
                  <a:gd name="connsiteX31" fmla="*/ 1675418 w 2311850"/>
                  <a:gd name="connsiteY31" fmla="*/ 1953387 h 2183503"/>
                  <a:gd name="connsiteX32" fmla="*/ 1677518 w 2311850"/>
                  <a:gd name="connsiteY32" fmla="*/ 1952228 h 2183503"/>
                  <a:gd name="connsiteX33" fmla="*/ 1683439 w 2311850"/>
                  <a:gd name="connsiteY33" fmla="*/ 1944792 h 2183503"/>
                  <a:gd name="connsiteX34" fmla="*/ 2096448 w 2311850"/>
                  <a:gd name="connsiteY34" fmla="*/ 1138128 h 2183503"/>
                  <a:gd name="connsiteX35" fmla="*/ 2099020 w 2311850"/>
                  <a:gd name="connsiteY35" fmla="*/ 1128977 h 2183503"/>
                  <a:gd name="connsiteX36" fmla="*/ 2098898 w 2311850"/>
                  <a:gd name="connsiteY36" fmla="*/ 1127972 h 2183503"/>
                  <a:gd name="connsiteX37" fmla="*/ 2104399 w 2311850"/>
                  <a:gd name="connsiteY37" fmla="*/ 1119814 h 2183503"/>
                  <a:gd name="connsiteX38" fmla="*/ 2110064 w 2311850"/>
                  <a:gd name="connsiteY38" fmla="*/ 1091752 h 2183503"/>
                  <a:gd name="connsiteX39" fmla="*/ 2104399 w 2311850"/>
                  <a:gd name="connsiteY39" fmla="*/ 1063690 h 2183503"/>
                  <a:gd name="connsiteX40" fmla="*/ 2101950 w 2311850"/>
                  <a:gd name="connsiteY40" fmla="*/ 1060057 h 2183503"/>
                  <a:gd name="connsiteX41" fmla="*/ 2102278 w 2311850"/>
                  <a:gd name="connsiteY41" fmla="*/ 1057378 h 2183503"/>
                  <a:gd name="connsiteX42" fmla="*/ 2099724 w 2311850"/>
                  <a:gd name="connsiteY42" fmla="*/ 1048222 h 2183503"/>
                  <a:gd name="connsiteX43" fmla="*/ 1841861 w 2311850"/>
                  <a:gd name="connsiteY43" fmla="*/ 542137 h 2183503"/>
                  <a:gd name="connsiteX44" fmla="*/ 1841754 w 2311850"/>
                  <a:gd name="connsiteY44" fmla="*/ 540756 h 2183503"/>
                  <a:gd name="connsiteX45" fmla="*/ 1682652 w 2311850"/>
                  <a:gd name="connsiteY45" fmla="*/ 227812 h 2183503"/>
                  <a:gd name="connsiteX46" fmla="*/ 1675289 w 2311850"/>
                  <a:gd name="connsiteY46" fmla="*/ 221512 h 2183503"/>
                  <a:gd name="connsiteX47" fmla="*/ 1672442 w 2311850"/>
                  <a:gd name="connsiteY47" fmla="*/ 216820 h 2183503"/>
                  <a:gd name="connsiteX48" fmla="*/ 1616811 w 2311850"/>
                  <a:gd name="connsiteY48" fmla="*/ 190584 h 2183503"/>
                  <a:gd name="connsiteX49" fmla="*/ 1613758 w 2311850"/>
                  <a:gd name="connsiteY49" fmla="*/ 190892 h 2183503"/>
                  <a:gd name="connsiteX50" fmla="*/ 1611720 w 2311850"/>
                  <a:gd name="connsiteY50" fmla="*/ 190584 h 2183503"/>
                  <a:gd name="connsiteX51" fmla="*/ 1611399 w 2311850"/>
                  <a:gd name="connsiteY51" fmla="*/ 190617 h 2183503"/>
                  <a:gd name="connsiteX52" fmla="*/ 1611239 w 2311850"/>
                  <a:gd name="connsiteY52" fmla="*/ 190584 h 2183503"/>
                  <a:gd name="connsiteX53" fmla="*/ 626857 w 2311850"/>
                  <a:gd name="connsiteY53" fmla="*/ 0 h 2183503"/>
                  <a:gd name="connsiteX54" fmla="*/ 1707530 w 2311850"/>
                  <a:gd name="connsiteY54" fmla="*/ 0 h 2183503"/>
                  <a:gd name="connsiteX55" fmla="*/ 1707724 w 2311850"/>
                  <a:gd name="connsiteY55" fmla="*/ 39 h 2183503"/>
                  <a:gd name="connsiteX56" fmla="*/ 1708113 w 2311850"/>
                  <a:gd name="connsiteY56" fmla="*/ 0 h 2183503"/>
                  <a:gd name="connsiteX57" fmla="*/ 1710582 w 2311850"/>
                  <a:gd name="connsiteY57" fmla="*/ 373 h 2183503"/>
                  <a:gd name="connsiteX58" fmla="*/ 1714281 w 2311850"/>
                  <a:gd name="connsiteY58" fmla="*/ 0 h 2183503"/>
                  <a:gd name="connsiteX59" fmla="*/ 1781677 w 2311850"/>
                  <a:gd name="connsiteY59" fmla="*/ 31784 h 2183503"/>
                  <a:gd name="connsiteX60" fmla="*/ 1785126 w 2311850"/>
                  <a:gd name="connsiteY60" fmla="*/ 37469 h 2183503"/>
                  <a:gd name="connsiteX61" fmla="*/ 1794046 w 2311850"/>
                  <a:gd name="connsiteY61" fmla="*/ 45101 h 2183503"/>
                  <a:gd name="connsiteX62" fmla="*/ 1986796 w 2311850"/>
                  <a:gd name="connsiteY62" fmla="*/ 424228 h 2183503"/>
                  <a:gd name="connsiteX63" fmla="*/ 1986926 w 2311850"/>
                  <a:gd name="connsiteY63" fmla="*/ 425902 h 2183503"/>
                  <a:gd name="connsiteX64" fmla="*/ 2299323 w 2311850"/>
                  <a:gd name="connsiteY64" fmla="*/ 1039016 h 2183503"/>
                  <a:gd name="connsiteX65" fmla="*/ 2302417 w 2311850"/>
                  <a:gd name="connsiteY65" fmla="*/ 1050109 h 2183503"/>
                  <a:gd name="connsiteX66" fmla="*/ 2302020 w 2311850"/>
                  <a:gd name="connsiteY66" fmla="*/ 1053354 h 2183503"/>
                  <a:gd name="connsiteX67" fmla="*/ 2304987 w 2311850"/>
                  <a:gd name="connsiteY67" fmla="*/ 1057755 h 2183503"/>
                  <a:gd name="connsiteX68" fmla="*/ 2311850 w 2311850"/>
                  <a:gd name="connsiteY68" fmla="*/ 1091752 h 2183503"/>
                  <a:gd name="connsiteX69" fmla="*/ 2304987 w 2311850"/>
                  <a:gd name="connsiteY69" fmla="*/ 1125748 h 2183503"/>
                  <a:gd name="connsiteX70" fmla="*/ 2298323 w 2311850"/>
                  <a:gd name="connsiteY70" fmla="*/ 1135632 h 2183503"/>
                  <a:gd name="connsiteX71" fmla="*/ 2298470 w 2311850"/>
                  <a:gd name="connsiteY71" fmla="*/ 1136850 h 2183503"/>
                  <a:gd name="connsiteX72" fmla="*/ 2295354 w 2311850"/>
                  <a:gd name="connsiteY72" fmla="*/ 1147936 h 2183503"/>
                  <a:gd name="connsiteX73" fmla="*/ 1795000 w 2311850"/>
                  <a:gd name="connsiteY73" fmla="*/ 2125198 h 2183503"/>
                  <a:gd name="connsiteX74" fmla="*/ 1787827 w 2311850"/>
                  <a:gd name="connsiteY74" fmla="*/ 2134206 h 2183503"/>
                  <a:gd name="connsiteX75" fmla="*/ 1785283 w 2311850"/>
                  <a:gd name="connsiteY75" fmla="*/ 2135611 h 2183503"/>
                  <a:gd name="connsiteX76" fmla="*/ 1775510 w 2311850"/>
                  <a:gd name="connsiteY76" fmla="*/ 2151719 h 2183503"/>
                  <a:gd name="connsiteX77" fmla="*/ 1708113 w 2311850"/>
                  <a:gd name="connsiteY77" fmla="*/ 2183503 h 2183503"/>
                  <a:gd name="connsiteX78" fmla="*/ 1701230 w 2311850"/>
                  <a:gd name="connsiteY78" fmla="*/ 2182809 h 2183503"/>
                  <a:gd name="connsiteX79" fmla="*/ 1688432 w 2311850"/>
                  <a:gd name="connsiteY79" fmla="*/ 2182809 h 2183503"/>
                  <a:gd name="connsiteX80" fmla="*/ 1684993 w 2311850"/>
                  <a:gd name="connsiteY80" fmla="*/ 2183503 h 2183503"/>
                  <a:gd name="connsiteX81" fmla="*/ 604320 w 2311850"/>
                  <a:gd name="connsiteY81" fmla="*/ 2183503 h 2183503"/>
                  <a:gd name="connsiteX82" fmla="*/ 604126 w 2311850"/>
                  <a:gd name="connsiteY82" fmla="*/ 2183464 h 2183503"/>
                  <a:gd name="connsiteX83" fmla="*/ 603737 w 2311850"/>
                  <a:gd name="connsiteY83" fmla="*/ 2183503 h 2183503"/>
                  <a:gd name="connsiteX84" fmla="*/ 601268 w 2311850"/>
                  <a:gd name="connsiteY84" fmla="*/ 2183130 h 2183503"/>
                  <a:gd name="connsiteX85" fmla="*/ 597569 w 2311850"/>
                  <a:gd name="connsiteY85" fmla="*/ 2183503 h 2183503"/>
                  <a:gd name="connsiteX86" fmla="*/ 517093 w 2311850"/>
                  <a:gd name="connsiteY86" fmla="*/ 2130160 h 2183503"/>
                  <a:gd name="connsiteX87" fmla="*/ 517058 w 2311850"/>
                  <a:gd name="connsiteY87" fmla="*/ 2129987 h 2183503"/>
                  <a:gd name="connsiteX88" fmla="*/ 512216 w 2311850"/>
                  <a:gd name="connsiteY88" fmla="*/ 2125843 h 2183503"/>
                  <a:gd name="connsiteX89" fmla="*/ 359483 w 2311850"/>
                  <a:gd name="connsiteY89" fmla="*/ 1825427 h 2183503"/>
                  <a:gd name="connsiteX90" fmla="*/ 12527 w 2311850"/>
                  <a:gd name="connsiteY90" fmla="*/ 1144487 h 2183503"/>
                  <a:gd name="connsiteX91" fmla="*/ 9433 w 2311850"/>
                  <a:gd name="connsiteY91" fmla="*/ 1133395 h 2183503"/>
                  <a:gd name="connsiteX92" fmla="*/ 9831 w 2311850"/>
                  <a:gd name="connsiteY92" fmla="*/ 1130149 h 2183503"/>
                  <a:gd name="connsiteX93" fmla="*/ 6864 w 2311850"/>
                  <a:gd name="connsiteY93" fmla="*/ 1125748 h 2183503"/>
                  <a:gd name="connsiteX94" fmla="*/ 0 w 2311850"/>
                  <a:gd name="connsiteY94" fmla="*/ 1091752 h 2183503"/>
                  <a:gd name="connsiteX95" fmla="*/ 6864 w 2311850"/>
                  <a:gd name="connsiteY95" fmla="*/ 1057755 h 2183503"/>
                  <a:gd name="connsiteX96" fmla="*/ 13528 w 2311850"/>
                  <a:gd name="connsiteY96" fmla="*/ 1047871 h 2183503"/>
                  <a:gd name="connsiteX97" fmla="*/ 13381 w 2311850"/>
                  <a:gd name="connsiteY97" fmla="*/ 1046654 h 2183503"/>
                  <a:gd name="connsiteX98" fmla="*/ 16496 w 2311850"/>
                  <a:gd name="connsiteY98" fmla="*/ 1035568 h 2183503"/>
                  <a:gd name="connsiteX99" fmla="*/ 516850 w 2311850"/>
                  <a:gd name="connsiteY99" fmla="*/ 58306 h 2183503"/>
                  <a:gd name="connsiteX100" fmla="*/ 524023 w 2311850"/>
                  <a:gd name="connsiteY100" fmla="*/ 49297 h 2183503"/>
                  <a:gd name="connsiteX101" fmla="*/ 526568 w 2311850"/>
                  <a:gd name="connsiteY101" fmla="*/ 47892 h 2183503"/>
                  <a:gd name="connsiteX102" fmla="*/ 536341 w 2311850"/>
                  <a:gd name="connsiteY102" fmla="*/ 31784 h 2183503"/>
                  <a:gd name="connsiteX103" fmla="*/ 603737 w 2311850"/>
                  <a:gd name="connsiteY103" fmla="*/ 0 h 2183503"/>
                  <a:gd name="connsiteX104" fmla="*/ 610620 w 2311850"/>
                  <a:gd name="connsiteY104" fmla="*/ 695 h 2183503"/>
                  <a:gd name="connsiteX105" fmla="*/ 623418 w 2311850"/>
                  <a:gd name="connsiteY105" fmla="*/ 695 h 2183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311850" h="2183503">
                    <a:moveTo>
                      <a:pt x="719215" y="190584"/>
                    </a:moveTo>
                    <a:lnTo>
                      <a:pt x="716377" y="191157"/>
                    </a:lnTo>
                    <a:lnTo>
                      <a:pt x="705813" y="191157"/>
                    </a:lnTo>
                    <a:lnTo>
                      <a:pt x="700131" y="190584"/>
                    </a:lnTo>
                    <a:cubicBezTo>
                      <a:pt x="677735" y="190584"/>
                      <a:pt x="657724" y="200797"/>
                      <a:pt x="644501" y="216819"/>
                    </a:cubicBezTo>
                    <a:lnTo>
                      <a:pt x="636433" y="230116"/>
                    </a:lnTo>
                    <a:lnTo>
                      <a:pt x="634333" y="231275"/>
                    </a:lnTo>
                    <a:cubicBezTo>
                      <a:pt x="631949" y="233272"/>
                      <a:pt x="629919" y="235770"/>
                      <a:pt x="628412" y="238711"/>
                    </a:cubicBezTo>
                    <a:lnTo>
                      <a:pt x="215403" y="1045376"/>
                    </a:lnTo>
                    <a:cubicBezTo>
                      <a:pt x="213897" y="1048318"/>
                      <a:pt x="213059" y="1051425"/>
                      <a:pt x="212832" y="1054526"/>
                    </a:cubicBezTo>
                    <a:lnTo>
                      <a:pt x="212953" y="1055531"/>
                    </a:lnTo>
                    <a:lnTo>
                      <a:pt x="207453" y="1063690"/>
                    </a:lnTo>
                    <a:cubicBezTo>
                      <a:pt x="203804" y="1072315"/>
                      <a:pt x="201787" y="1081798"/>
                      <a:pt x="201787" y="1091752"/>
                    </a:cubicBezTo>
                    <a:cubicBezTo>
                      <a:pt x="201787" y="1101706"/>
                      <a:pt x="203804" y="1111189"/>
                      <a:pt x="207453" y="1119814"/>
                    </a:cubicBezTo>
                    <a:lnTo>
                      <a:pt x="209901" y="1123446"/>
                    </a:lnTo>
                    <a:lnTo>
                      <a:pt x="209573" y="1126125"/>
                    </a:lnTo>
                    <a:cubicBezTo>
                      <a:pt x="209794" y="1129227"/>
                      <a:pt x="210627" y="1132336"/>
                      <a:pt x="212127" y="1135281"/>
                    </a:cubicBezTo>
                    <a:lnTo>
                      <a:pt x="498516" y="1697351"/>
                    </a:lnTo>
                    <a:lnTo>
                      <a:pt x="624587" y="1945325"/>
                    </a:lnTo>
                    <a:lnTo>
                      <a:pt x="628584" y="1948745"/>
                    </a:lnTo>
                    <a:lnTo>
                      <a:pt x="628613" y="1948888"/>
                    </a:lnTo>
                    <a:cubicBezTo>
                      <a:pt x="639557" y="1974763"/>
                      <a:pt x="665178" y="1992919"/>
                      <a:pt x="695040" y="1992919"/>
                    </a:cubicBezTo>
                    <a:lnTo>
                      <a:pt x="698093" y="1992611"/>
                    </a:lnTo>
                    <a:lnTo>
                      <a:pt x="700131" y="1992919"/>
                    </a:lnTo>
                    <a:lnTo>
                      <a:pt x="700453" y="1992887"/>
                    </a:lnTo>
                    <a:lnTo>
                      <a:pt x="700613" y="1992919"/>
                    </a:lnTo>
                    <a:lnTo>
                      <a:pt x="1592636" y="1992919"/>
                    </a:lnTo>
                    <a:lnTo>
                      <a:pt x="1595474" y="1992346"/>
                    </a:lnTo>
                    <a:lnTo>
                      <a:pt x="1606038" y="1992346"/>
                    </a:lnTo>
                    <a:lnTo>
                      <a:pt x="1611720" y="1992919"/>
                    </a:lnTo>
                    <a:cubicBezTo>
                      <a:pt x="1634117" y="1992919"/>
                      <a:pt x="1654128" y="1982706"/>
                      <a:pt x="1667351" y="1966684"/>
                    </a:cubicBezTo>
                    <a:lnTo>
                      <a:pt x="1675418" y="1953387"/>
                    </a:lnTo>
                    <a:lnTo>
                      <a:pt x="1677518" y="1952228"/>
                    </a:lnTo>
                    <a:cubicBezTo>
                      <a:pt x="1679902" y="1950231"/>
                      <a:pt x="1681933" y="1947733"/>
                      <a:pt x="1683439" y="1944792"/>
                    </a:cubicBezTo>
                    <a:lnTo>
                      <a:pt x="2096448" y="1138128"/>
                    </a:lnTo>
                    <a:cubicBezTo>
                      <a:pt x="2097954" y="1135186"/>
                      <a:pt x="2098792" y="1132078"/>
                      <a:pt x="2099020" y="1128977"/>
                    </a:cubicBezTo>
                    <a:lnTo>
                      <a:pt x="2098898" y="1127972"/>
                    </a:lnTo>
                    <a:lnTo>
                      <a:pt x="2104399" y="1119814"/>
                    </a:lnTo>
                    <a:cubicBezTo>
                      <a:pt x="2108047" y="1111189"/>
                      <a:pt x="2110064" y="1101705"/>
                      <a:pt x="2110064" y="1091752"/>
                    </a:cubicBezTo>
                    <a:cubicBezTo>
                      <a:pt x="2110064" y="1081798"/>
                      <a:pt x="2108047" y="1072315"/>
                      <a:pt x="2104399" y="1063690"/>
                    </a:cubicBezTo>
                    <a:lnTo>
                      <a:pt x="2101950" y="1060057"/>
                    </a:lnTo>
                    <a:lnTo>
                      <a:pt x="2102278" y="1057378"/>
                    </a:lnTo>
                    <a:cubicBezTo>
                      <a:pt x="2102057" y="1054277"/>
                      <a:pt x="2101225" y="1051167"/>
                      <a:pt x="2099724" y="1048222"/>
                    </a:cubicBezTo>
                    <a:lnTo>
                      <a:pt x="1841861" y="542137"/>
                    </a:lnTo>
                    <a:lnTo>
                      <a:pt x="1841754" y="540756"/>
                    </a:lnTo>
                    <a:lnTo>
                      <a:pt x="1682652" y="227812"/>
                    </a:lnTo>
                    <a:lnTo>
                      <a:pt x="1675289" y="221512"/>
                    </a:lnTo>
                    <a:lnTo>
                      <a:pt x="1672442" y="216820"/>
                    </a:lnTo>
                    <a:cubicBezTo>
                      <a:pt x="1659219" y="200797"/>
                      <a:pt x="1639208" y="190584"/>
                      <a:pt x="1616811" y="190584"/>
                    </a:cubicBezTo>
                    <a:lnTo>
                      <a:pt x="1613758" y="190892"/>
                    </a:lnTo>
                    <a:lnTo>
                      <a:pt x="1611720" y="190584"/>
                    </a:lnTo>
                    <a:lnTo>
                      <a:pt x="1611399" y="190617"/>
                    </a:lnTo>
                    <a:lnTo>
                      <a:pt x="1611239" y="190584"/>
                    </a:lnTo>
                    <a:close/>
                    <a:moveTo>
                      <a:pt x="626857" y="0"/>
                    </a:moveTo>
                    <a:lnTo>
                      <a:pt x="1707530" y="0"/>
                    </a:lnTo>
                    <a:lnTo>
                      <a:pt x="1707724" y="39"/>
                    </a:lnTo>
                    <a:lnTo>
                      <a:pt x="1708113" y="0"/>
                    </a:lnTo>
                    <a:lnTo>
                      <a:pt x="1710582" y="373"/>
                    </a:lnTo>
                    <a:lnTo>
                      <a:pt x="1714281" y="0"/>
                    </a:lnTo>
                    <a:cubicBezTo>
                      <a:pt x="1741414" y="0"/>
                      <a:pt x="1765657" y="12373"/>
                      <a:pt x="1781677" y="31784"/>
                    </a:cubicBezTo>
                    <a:lnTo>
                      <a:pt x="1785126" y="37469"/>
                    </a:lnTo>
                    <a:lnTo>
                      <a:pt x="1794046" y="45101"/>
                    </a:lnTo>
                    <a:lnTo>
                      <a:pt x="1986796" y="424228"/>
                    </a:lnTo>
                    <a:lnTo>
                      <a:pt x="1986926" y="425902"/>
                    </a:lnTo>
                    <a:lnTo>
                      <a:pt x="2299323" y="1039016"/>
                    </a:lnTo>
                    <a:cubicBezTo>
                      <a:pt x="2301141" y="1042584"/>
                      <a:pt x="2302150" y="1046351"/>
                      <a:pt x="2302417" y="1050109"/>
                    </a:cubicBezTo>
                    <a:lnTo>
                      <a:pt x="2302020" y="1053354"/>
                    </a:lnTo>
                    <a:lnTo>
                      <a:pt x="2304987" y="1057755"/>
                    </a:lnTo>
                    <a:cubicBezTo>
                      <a:pt x="2309406" y="1068204"/>
                      <a:pt x="2311850" y="1079692"/>
                      <a:pt x="2311850" y="1091752"/>
                    </a:cubicBezTo>
                    <a:cubicBezTo>
                      <a:pt x="2311850" y="1103810"/>
                      <a:pt x="2309406" y="1115299"/>
                      <a:pt x="2304987" y="1125748"/>
                    </a:cubicBezTo>
                    <a:lnTo>
                      <a:pt x="2298323" y="1135632"/>
                    </a:lnTo>
                    <a:lnTo>
                      <a:pt x="2298470" y="1136850"/>
                    </a:lnTo>
                    <a:cubicBezTo>
                      <a:pt x="2298195" y="1140607"/>
                      <a:pt x="2297179" y="1144372"/>
                      <a:pt x="2295354" y="1147936"/>
                    </a:cubicBezTo>
                    <a:lnTo>
                      <a:pt x="1795000" y="2125198"/>
                    </a:lnTo>
                    <a:cubicBezTo>
                      <a:pt x="1793175" y="2128761"/>
                      <a:pt x="1790715" y="2131787"/>
                      <a:pt x="1787827" y="2134206"/>
                    </a:cubicBezTo>
                    <a:lnTo>
                      <a:pt x="1785283" y="2135611"/>
                    </a:lnTo>
                    <a:lnTo>
                      <a:pt x="1775510" y="2151719"/>
                    </a:lnTo>
                    <a:cubicBezTo>
                      <a:pt x="1759490" y="2171130"/>
                      <a:pt x="1735247" y="2183503"/>
                      <a:pt x="1708113" y="2183503"/>
                    </a:cubicBezTo>
                    <a:lnTo>
                      <a:pt x="1701230" y="2182809"/>
                    </a:lnTo>
                    <a:lnTo>
                      <a:pt x="1688432" y="2182809"/>
                    </a:lnTo>
                    <a:lnTo>
                      <a:pt x="1684993" y="2183503"/>
                    </a:lnTo>
                    <a:lnTo>
                      <a:pt x="604320" y="2183503"/>
                    </a:lnTo>
                    <a:lnTo>
                      <a:pt x="604126" y="2183464"/>
                    </a:lnTo>
                    <a:lnTo>
                      <a:pt x="603737" y="2183503"/>
                    </a:lnTo>
                    <a:lnTo>
                      <a:pt x="601268" y="2183130"/>
                    </a:lnTo>
                    <a:lnTo>
                      <a:pt x="597569" y="2183503"/>
                    </a:lnTo>
                    <a:cubicBezTo>
                      <a:pt x="561392" y="2183503"/>
                      <a:pt x="530352" y="2161507"/>
                      <a:pt x="517093" y="2130160"/>
                    </a:cubicBezTo>
                    <a:lnTo>
                      <a:pt x="517058" y="2129987"/>
                    </a:lnTo>
                    <a:lnTo>
                      <a:pt x="512216" y="2125843"/>
                    </a:lnTo>
                    <a:lnTo>
                      <a:pt x="359483" y="1825427"/>
                    </a:lnTo>
                    <a:lnTo>
                      <a:pt x="12527" y="1144487"/>
                    </a:lnTo>
                    <a:cubicBezTo>
                      <a:pt x="10709" y="1140920"/>
                      <a:pt x="9700" y="1137153"/>
                      <a:pt x="9433" y="1133395"/>
                    </a:cubicBezTo>
                    <a:lnTo>
                      <a:pt x="9831" y="1130149"/>
                    </a:lnTo>
                    <a:lnTo>
                      <a:pt x="6864" y="1125748"/>
                    </a:lnTo>
                    <a:cubicBezTo>
                      <a:pt x="2444" y="1115299"/>
                      <a:pt x="0" y="1103811"/>
                      <a:pt x="0" y="1091752"/>
                    </a:cubicBezTo>
                    <a:cubicBezTo>
                      <a:pt x="0" y="1079693"/>
                      <a:pt x="2444" y="1068204"/>
                      <a:pt x="6864" y="1057755"/>
                    </a:cubicBezTo>
                    <a:lnTo>
                      <a:pt x="13528" y="1047871"/>
                    </a:lnTo>
                    <a:lnTo>
                      <a:pt x="13381" y="1046654"/>
                    </a:lnTo>
                    <a:cubicBezTo>
                      <a:pt x="13656" y="1042897"/>
                      <a:pt x="14672" y="1039132"/>
                      <a:pt x="16496" y="1035568"/>
                    </a:cubicBezTo>
                    <a:lnTo>
                      <a:pt x="516850" y="58306"/>
                    </a:lnTo>
                    <a:cubicBezTo>
                      <a:pt x="518675" y="54742"/>
                      <a:pt x="521136" y="51716"/>
                      <a:pt x="524023" y="49297"/>
                    </a:cubicBezTo>
                    <a:lnTo>
                      <a:pt x="526568" y="47892"/>
                    </a:lnTo>
                    <a:lnTo>
                      <a:pt x="536341" y="31784"/>
                    </a:lnTo>
                    <a:cubicBezTo>
                      <a:pt x="552361" y="12373"/>
                      <a:pt x="576604" y="0"/>
                      <a:pt x="603737" y="0"/>
                    </a:cubicBezTo>
                    <a:lnTo>
                      <a:pt x="610620" y="695"/>
                    </a:lnTo>
                    <a:lnTo>
                      <a:pt x="623418" y="6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Text Box 1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B229BE42-2413-4702-877F-5BD50AC3F2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26106" y="3872415"/>
                <a:ext cx="1243968" cy="441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0960" tIns="30480" rIns="60960" bIns="3048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2000" dirty="0" smtClean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林    宁</a:t>
                </a:r>
                <a:endParaRPr lang="en-US" sz="20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1692312" y="4293323"/>
                <a:ext cx="1934581" cy="6985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CLASSKULL</a:t>
                </a:r>
              </a:p>
              <a:p>
                <a:pPr algn="ctr"/>
                <a:r>
                  <a:rPr lang="zh-CN" altLang="en-US" sz="1600" dirty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教师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顾问</a:t>
                </a:r>
                <a:endParaRPr lang="en-US" altLang="zh-CN" sz="16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241" name="组合 240"/>
          <p:cNvGrpSpPr/>
          <p:nvPr/>
        </p:nvGrpSpPr>
        <p:grpSpPr>
          <a:xfrm>
            <a:off x="4067650" y="3150215"/>
            <a:ext cx="2971913" cy="1537310"/>
            <a:chOff x="4639367" y="3968269"/>
            <a:chExt cx="2971913" cy="1537310"/>
          </a:xfrm>
        </p:grpSpPr>
        <p:grpSp>
          <p:nvGrpSpPr>
            <p:cNvPr id="203" name="组合 202"/>
            <p:cNvGrpSpPr/>
            <p:nvPr/>
          </p:nvGrpSpPr>
          <p:grpSpPr>
            <a:xfrm>
              <a:off x="5810910" y="3968269"/>
              <a:ext cx="1800370" cy="822711"/>
              <a:chOff x="6042378" y="1143643"/>
              <a:chExt cx="1800370" cy="928554"/>
            </a:xfrm>
          </p:grpSpPr>
          <p:sp>
            <p:nvSpPr>
              <p:cNvPr id="204" name="流程图: 库存数据 203"/>
              <p:cNvSpPr/>
              <p:nvPr/>
            </p:nvSpPr>
            <p:spPr>
              <a:xfrm rot="5400000">
                <a:off x="6882333" y="1145906"/>
                <a:ext cx="128561" cy="1724021"/>
              </a:xfrm>
              <a:prstGeom prst="flowChartOnlineStorage">
                <a:avLst/>
              </a:prstGeom>
              <a:solidFill>
                <a:schemeClr val="bg1">
                  <a:lumMod val="85000"/>
                  <a:alpha val="60000"/>
                </a:scheme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05" name="矩形 204"/>
              <p:cNvSpPr/>
              <p:nvPr/>
            </p:nvSpPr>
            <p:spPr>
              <a:xfrm>
                <a:off x="6042378" y="1143643"/>
                <a:ext cx="1800370" cy="90375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06" name="矩形 205"/>
              <p:cNvSpPr/>
              <p:nvPr/>
            </p:nvSpPr>
            <p:spPr>
              <a:xfrm>
                <a:off x="6127929" y="1149347"/>
                <a:ext cx="162926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zh-CN" altLang="en-US" sz="14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长沙某中学</a:t>
                </a:r>
                <a:endParaRPr lang="en-US" altLang="zh-CN" sz="14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lvl="0" algn="ctr"/>
                <a:r>
                  <a:rPr lang="zh-CN" altLang="en-US" sz="14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教务处主任</a:t>
                </a:r>
                <a:endParaRPr lang="en-US" altLang="zh-CN" sz="14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4639367" y="4042749"/>
              <a:ext cx="1619582" cy="1462830"/>
              <a:chOff x="1692312" y="3532902"/>
              <a:chExt cx="1934581" cy="1747342"/>
            </a:xfrm>
            <a:effectLst/>
          </p:grpSpPr>
          <p:sp>
            <p:nvSpPr>
              <p:cNvPr id="34" name="Freeform: Shape 3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283A9D04-E33A-439C-80A1-7A9781E8A5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48926" y="3646338"/>
                <a:ext cx="1609841" cy="1520470"/>
              </a:xfrm>
              <a:custGeom>
                <a:avLst/>
                <a:gdLst>
                  <a:gd name="connsiteX0" fmla="*/ 1462942 w 5395334"/>
                  <a:gd name="connsiteY0" fmla="*/ 0 h 5095799"/>
                  <a:gd name="connsiteX1" fmla="*/ 3984988 w 5395334"/>
                  <a:gd name="connsiteY1" fmla="*/ 0 h 5095799"/>
                  <a:gd name="connsiteX2" fmla="*/ 3985441 w 5395334"/>
                  <a:gd name="connsiteY2" fmla="*/ 92 h 5095799"/>
                  <a:gd name="connsiteX3" fmla="*/ 3986349 w 5395334"/>
                  <a:gd name="connsiteY3" fmla="*/ 0 h 5095799"/>
                  <a:gd name="connsiteX4" fmla="*/ 3992111 w 5395334"/>
                  <a:gd name="connsiteY4" fmla="*/ 871 h 5095799"/>
                  <a:gd name="connsiteX5" fmla="*/ 4000743 w 5395334"/>
                  <a:gd name="connsiteY5" fmla="*/ 1 h 5095799"/>
                  <a:gd name="connsiteX6" fmla="*/ 4158030 w 5395334"/>
                  <a:gd name="connsiteY6" fmla="*/ 74177 h 5095799"/>
                  <a:gd name="connsiteX7" fmla="*/ 4166080 w 5395334"/>
                  <a:gd name="connsiteY7" fmla="*/ 87444 h 5095799"/>
                  <a:gd name="connsiteX8" fmla="*/ 4186897 w 5395334"/>
                  <a:gd name="connsiteY8" fmla="*/ 105256 h 5095799"/>
                  <a:gd name="connsiteX9" fmla="*/ 4636731 w 5395334"/>
                  <a:gd name="connsiteY9" fmla="*/ 990052 h 5095799"/>
                  <a:gd name="connsiteX10" fmla="*/ 4637035 w 5395334"/>
                  <a:gd name="connsiteY10" fmla="*/ 993958 h 5095799"/>
                  <a:gd name="connsiteX11" fmla="*/ 5366099 w 5395334"/>
                  <a:gd name="connsiteY11" fmla="*/ 2424827 h 5095799"/>
                  <a:gd name="connsiteX12" fmla="*/ 5373320 w 5395334"/>
                  <a:gd name="connsiteY12" fmla="*/ 2450714 h 5095799"/>
                  <a:gd name="connsiteX13" fmla="*/ 5372392 w 5395334"/>
                  <a:gd name="connsiteY13" fmla="*/ 2458289 h 5095799"/>
                  <a:gd name="connsiteX14" fmla="*/ 5379316 w 5395334"/>
                  <a:gd name="connsiteY14" fmla="*/ 2468559 h 5095799"/>
                  <a:gd name="connsiteX15" fmla="*/ 5395334 w 5395334"/>
                  <a:gd name="connsiteY15" fmla="*/ 2547900 h 5095799"/>
                  <a:gd name="connsiteX16" fmla="*/ 5379316 w 5395334"/>
                  <a:gd name="connsiteY16" fmla="*/ 2627240 h 5095799"/>
                  <a:gd name="connsiteX17" fmla="*/ 5363764 w 5395334"/>
                  <a:gd name="connsiteY17" fmla="*/ 2650306 h 5095799"/>
                  <a:gd name="connsiteX18" fmla="*/ 5364107 w 5395334"/>
                  <a:gd name="connsiteY18" fmla="*/ 2653148 h 5095799"/>
                  <a:gd name="connsiteX19" fmla="*/ 5356836 w 5395334"/>
                  <a:gd name="connsiteY19" fmla="*/ 2679021 h 5095799"/>
                  <a:gd name="connsiteX20" fmla="*/ 4189123 w 5395334"/>
                  <a:gd name="connsiteY20" fmla="*/ 4959727 h 5095799"/>
                  <a:gd name="connsiteX21" fmla="*/ 4172383 w 5395334"/>
                  <a:gd name="connsiteY21" fmla="*/ 4980751 h 5095799"/>
                  <a:gd name="connsiteX22" fmla="*/ 4166445 w 5395334"/>
                  <a:gd name="connsiteY22" fmla="*/ 4984029 h 5095799"/>
                  <a:gd name="connsiteX23" fmla="*/ 4143637 w 5395334"/>
                  <a:gd name="connsiteY23" fmla="*/ 5021623 h 5095799"/>
                  <a:gd name="connsiteX24" fmla="*/ 3986349 w 5395334"/>
                  <a:gd name="connsiteY24" fmla="*/ 5095798 h 5095799"/>
                  <a:gd name="connsiteX25" fmla="*/ 3970285 w 5395334"/>
                  <a:gd name="connsiteY25" fmla="*/ 5094179 h 5095799"/>
                  <a:gd name="connsiteX26" fmla="*/ 3940417 w 5395334"/>
                  <a:gd name="connsiteY26" fmla="*/ 5094179 h 5095799"/>
                  <a:gd name="connsiteX27" fmla="*/ 3932392 w 5395334"/>
                  <a:gd name="connsiteY27" fmla="*/ 5095799 h 5095799"/>
                  <a:gd name="connsiteX28" fmla="*/ 1410346 w 5395334"/>
                  <a:gd name="connsiteY28" fmla="*/ 5095799 h 5095799"/>
                  <a:gd name="connsiteX29" fmla="*/ 1409893 w 5395334"/>
                  <a:gd name="connsiteY29" fmla="*/ 5095708 h 5095799"/>
                  <a:gd name="connsiteX30" fmla="*/ 1408985 w 5395334"/>
                  <a:gd name="connsiteY30" fmla="*/ 5095799 h 5095799"/>
                  <a:gd name="connsiteX31" fmla="*/ 1403223 w 5395334"/>
                  <a:gd name="connsiteY31" fmla="*/ 5094928 h 5095799"/>
                  <a:gd name="connsiteX32" fmla="*/ 1394591 w 5395334"/>
                  <a:gd name="connsiteY32" fmla="*/ 5095798 h 5095799"/>
                  <a:gd name="connsiteX33" fmla="*/ 1206778 w 5395334"/>
                  <a:gd name="connsiteY33" fmla="*/ 4971308 h 5095799"/>
                  <a:gd name="connsiteX34" fmla="*/ 1206697 w 5395334"/>
                  <a:gd name="connsiteY34" fmla="*/ 4970904 h 5095799"/>
                  <a:gd name="connsiteX35" fmla="*/ 1195395 w 5395334"/>
                  <a:gd name="connsiteY35" fmla="*/ 4961234 h 5095799"/>
                  <a:gd name="connsiteX36" fmla="*/ 838951 w 5395334"/>
                  <a:gd name="connsiteY36" fmla="*/ 4260131 h 5095799"/>
                  <a:gd name="connsiteX37" fmla="*/ 29235 w 5395334"/>
                  <a:gd name="connsiteY37" fmla="*/ 2670972 h 5095799"/>
                  <a:gd name="connsiteX38" fmla="*/ 22014 w 5395334"/>
                  <a:gd name="connsiteY38" fmla="*/ 2645085 h 5095799"/>
                  <a:gd name="connsiteX39" fmla="*/ 22942 w 5395334"/>
                  <a:gd name="connsiteY39" fmla="*/ 2637511 h 5095799"/>
                  <a:gd name="connsiteX40" fmla="*/ 16019 w 5395334"/>
                  <a:gd name="connsiteY40" fmla="*/ 2627240 h 5095799"/>
                  <a:gd name="connsiteX41" fmla="*/ 0 w 5395334"/>
                  <a:gd name="connsiteY41" fmla="*/ 2547900 h 5095799"/>
                  <a:gd name="connsiteX42" fmla="*/ 16019 w 5395334"/>
                  <a:gd name="connsiteY42" fmla="*/ 2468559 h 5095799"/>
                  <a:gd name="connsiteX43" fmla="*/ 31570 w 5395334"/>
                  <a:gd name="connsiteY43" fmla="*/ 2445493 h 5095799"/>
                  <a:gd name="connsiteX44" fmla="*/ 31227 w 5395334"/>
                  <a:gd name="connsiteY44" fmla="*/ 2442651 h 5095799"/>
                  <a:gd name="connsiteX45" fmla="*/ 38498 w 5395334"/>
                  <a:gd name="connsiteY45" fmla="*/ 2416779 h 5095799"/>
                  <a:gd name="connsiteX46" fmla="*/ 1206211 w 5395334"/>
                  <a:gd name="connsiteY46" fmla="*/ 136072 h 5095799"/>
                  <a:gd name="connsiteX47" fmla="*/ 1222951 w 5395334"/>
                  <a:gd name="connsiteY47" fmla="*/ 115048 h 5095799"/>
                  <a:gd name="connsiteX48" fmla="*/ 1228889 w 5395334"/>
                  <a:gd name="connsiteY48" fmla="*/ 111770 h 5095799"/>
                  <a:gd name="connsiteX49" fmla="*/ 1251698 w 5395334"/>
                  <a:gd name="connsiteY49" fmla="*/ 74176 h 5095799"/>
                  <a:gd name="connsiteX50" fmla="*/ 1408985 w 5395334"/>
                  <a:gd name="connsiteY50" fmla="*/ 1 h 5095799"/>
                  <a:gd name="connsiteX51" fmla="*/ 1425049 w 5395334"/>
                  <a:gd name="connsiteY51" fmla="*/ 1621 h 5095799"/>
                  <a:gd name="connsiteX52" fmla="*/ 1454917 w 5395334"/>
                  <a:gd name="connsiteY52" fmla="*/ 1621 h 509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395334" h="5095799">
                    <a:moveTo>
                      <a:pt x="1462942" y="0"/>
                    </a:moveTo>
                    <a:lnTo>
                      <a:pt x="3984988" y="0"/>
                    </a:lnTo>
                    <a:lnTo>
                      <a:pt x="3985441" y="92"/>
                    </a:lnTo>
                    <a:lnTo>
                      <a:pt x="3986349" y="0"/>
                    </a:lnTo>
                    <a:lnTo>
                      <a:pt x="3992111" y="871"/>
                    </a:lnTo>
                    <a:lnTo>
                      <a:pt x="4000743" y="1"/>
                    </a:lnTo>
                    <a:cubicBezTo>
                      <a:pt x="4064066" y="1"/>
                      <a:pt x="4120644" y="28876"/>
                      <a:pt x="4158030" y="74177"/>
                    </a:cubicBezTo>
                    <a:lnTo>
                      <a:pt x="4166080" y="87444"/>
                    </a:lnTo>
                    <a:lnTo>
                      <a:pt x="4186897" y="105256"/>
                    </a:lnTo>
                    <a:lnTo>
                      <a:pt x="4636731" y="990052"/>
                    </a:lnTo>
                    <a:lnTo>
                      <a:pt x="4637035" y="993958"/>
                    </a:lnTo>
                    <a:lnTo>
                      <a:pt x="5366099" y="2424827"/>
                    </a:lnTo>
                    <a:cubicBezTo>
                      <a:pt x="5370342" y="2433153"/>
                      <a:pt x="5372696" y="2441945"/>
                      <a:pt x="5373320" y="2450714"/>
                    </a:cubicBezTo>
                    <a:lnTo>
                      <a:pt x="5372392" y="2458289"/>
                    </a:lnTo>
                    <a:lnTo>
                      <a:pt x="5379316" y="2468559"/>
                    </a:lnTo>
                    <a:cubicBezTo>
                      <a:pt x="5389631" y="2492945"/>
                      <a:pt x="5395334" y="2519756"/>
                      <a:pt x="5395334" y="2547900"/>
                    </a:cubicBezTo>
                    <a:cubicBezTo>
                      <a:pt x="5395334" y="2576042"/>
                      <a:pt x="5389631" y="2602854"/>
                      <a:pt x="5379316" y="2627240"/>
                    </a:cubicBezTo>
                    <a:lnTo>
                      <a:pt x="5363764" y="2650306"/>
                    </a:lnTo>
                    <a:lnTo>
                      <a:pt x="5364107" y="2653148"/>
                    </a:lnTo>
                    <a:cubicBezTo>
                      <a:pt x="5363465" y="2661916"/>
                      <a:pt x="5361095" y="2670703"/>
                      <a:pt x="5356836" y="2679021"/>
                    </a:cubicBezTo>
                    <a:lnTo>
                      <a:pt x="4189123" y="4959727"/>
                    </a:lnTo>
                    <a:cubicBezTo>
                      <a:pt x="4184864" y="4968044"/>
                      <a:pt x="4179122" y="4975105"/>
                      <a:pt x="4172383" y="4980751"/>
                    </a:cubicBezTo>
                    <a:lnTo>
                      <a:pt x="4166445" y="4984029"/>
                    </a:lnTo>
                    <a:lnTo>
                      <a:pt x="4143637" y="5021623"/>
                    </a:lnTo>
                    <a:cubicBezTo>
                      <a:pt x="4106251" y="5066924"/>
                      <a:pt x="4049673" y="5095798"/>
                      <a:pt x="3986349" y="5095798"/>
                    </a:cubicBezTo>
                    <a:lnTo>
                      <a:pt x="3970285" y="5094179"/>
                    </a:lnTo>
                    <a:lnTo>
                      <a:pt x="3940417" y="5094179"/>
                    </a:lnTo>
                    <a:lnTo>
                      <a:pt x="3932392" y="5095799"/>
                    </a:lnTo>
                    <a:lnTo>
                      <a:pt x="1410346" y="5095799"/>
                    </a:lnTo>
                    <a:lnTo>
                      <a:pt x="1409893" y="5095708"/>
                    </a:lnTo>
                    <a:lnTo>
                      <a:pt x="1408985" y="5095799"/>
                    </a:lnTo>
                    <a:lnTo>
                      <a:pt x="1403223" y="5094928"/>
                    </a:lnTo>
                    <a:lnTo>
                      <a:pt x="1394591" y="5095798"/>
                    </a:lnTo>
                    <a:cubicBezTo>
                      <a:pt x="1310161" y="5095798"/>
                      <a:pt x="1237720" y="5044466"/>
                      <a:pt x="1206778" y="4971308"/>
                    </a:cubicBezTo>
                    <a:lnTo>
                      <a:pt x="1206697" y="4970904"/>
                    </a:lnTo>
                    <a:lnTo>
                      <a:pt x="1195395" y="4961234"/>
                    </a:lnTo>
                    <a:lnTo>
                      <a:pt x="838951" y="4260131"/>
                    </a:lnTo>
                    <a:lnTo>
                      <a:pt x="29235" y="2670972"/>
                    </a:lnTo>
                    <a:cubicBezTo>
                      <a:pt x="24992" y="2662646"/>
                      <a:pt x="22638" y="2653855"/>
                      <a:pt x="22014" y="2645085"/>
                    </a:cubicBezTo>
                    <a:lnTo>
                      <a:pt x="22942" y="2637511"/>
                    </a:lnTo>
                    <a:lnTo>
                      <a:pt x="16019" y="2627240"/>
                    </a:lnTo>
                    <a:cubicBezTo>
                      <a:pt x="5703" y="2602854"/>
                      <a:pt x="0" y="2576044"/>
                      <a:pt x="0" y="2547900"/>
                    </a:cubicBezTo>
                    <a:cubicBezTo>
                      <a:pt x="0" y="2519757"/>
                      <a:pt x="5703" y="2492945"/>
                      <a:pt x="16019" y="2468559"/>
                    </a:cubicBezTo>
                    <a:lnTo>
                      <a:pt x="31570" y="2445493"/>
                    </a:lnTo>
                    <a:lnTo>
                      <a:pt x="31227" y="2442651"/>
                    </a:lnTo>
                    <a:cubicBezTo>
                      <a:pt x="31869" y="2433883"/>
                      <a:pt x="34240" y="2425097"/>
                      <a:pt x="38498" y="2416779"/>
                    </a:cubicBezTo>
                    <a:lnTo>
                      <a:pt x="1206211" y="136072"/>
                    </a:lnTo>
                    <a:cubicBezTo>
                      <a:pt x="1210470" y="127755"/>
                      <a:pt x="1216212" y="120694"/>
                      <a:pt x="1222951" y="115048"/>
                    </a:cubicBezTo>
                    <a:lnTo>
                      <a:pt x="1228889" y="111770"/>
                    </a:lnTo>
                    <a:lnTo>
                      <a:pt x="1251698" y="74176"/>
                    </a:lnTo>
                    <a:cubicBezTo>
                      <a:pt x="1289084" y="28876"/>
                      <a:pt x="1345662" y="1"/>
                      <a:pt x="1408985" y="1"/>
                    </a:cubicBezTo>
                    <a:lnTo>
                      <a:pt x="1425049" y="1621"/>
                    </a:lnTo>
                    <a:lnTo>
                      <a:pt x="1454917" y="1621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bg1">
                    <a:alpha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: Shape 4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84517E22-53F6-41C6-8EED-7FDB159022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28821" y="3532902"/>
                <a:ext cx="1850051" cy="1747342"/>
              </a:xfrm>
              <a:custGeom>
                <a:avLst/>
                <a:gdLst>
                  <a:gd name="connsiteX0" fmla="*/ 719215 w 2311850"/>
                  <a:gd name="connsiteY0" fmla="*/ 190584 h 2183503"/>
                  <a:gd name="connsiteX1" fmla="*/ 716377 w 2311850"/>
                  <a:gd name="connsiteY1" fmla="*/ 191157 h 2183503"/>
                  <a:gd name="connsiteX2" fmla="*/ 705813 w 2311850"/>
                  <a:gd name="connsiteY2" fmla="*/ 191157 h 2183503"/>
                  <a:gd name="connsiteX3" fmla="*/ 700131 w 2311850"/>
                  <a:gd name="connsiteY3" fmla="*/ 190584 h 2183503"/>
                  <a:gd name="connsiteX4" fmla="*/ 644501 w 2311850"/>
                  <a:gd name="connsiteY4" fmla="*/ 216819 h 2183503"/>
                  <a:gd name="connsiteX5" fmla="*/ 636433 w 2311850"/>
                  <a:gd name="connsiteY5" fmla="*/ 230116 h 2183503"/>
                  <a:gd name="connsiteX6" fmla="*/ 634333 w 2311850"/>
                  <a:gd name="connsiteY6" fmla="*/ 231275 h 2183503"/>
                  <a:gd name="connsiteX7" fmla="*/ 628412 w 2311850"/>
                  <a:gd name="connsiteY7" fmla="*/ 238711 h 2183503"/>
                  <a:gd name="connsiteX8" fmla="*/ 215403 w 2311850"/>
                  <a:gd name="connsiteY8" fmla="*/ 1045376 h 2183503"/>
                  <a:gd name="connsiteX9" fmla="*/ 212832 w 2311850"/>
                  <a:gd name="connsiteY9" fmla="*/ 1054526 h 2183503"/>
                  <a:gd name="connsiteX10" fmla="*/ 212953 w 2311850"/>
                  <a:gd name="connsiteY10" fmla="*/ 1055531 h 2183503"/>
                  <a:gd name="connsiteX11" fmla="*/ 207453 w 2311850"/>
                  <a:gd name="connsiteY11" fmla="*/ 1063690 h 2183503"/>
                  <a:gd name="connsiteX12" fmla="*/ 201787 w 2311850"/>
                  <a:gd name="connsiteY12" fmla="*/ 1091752 h 2183503"/>
                  <a:gd name="connsiteX13" fmla="*/ 207453 w 2311850"/>
                  <a:gd name="connsiteY13" fmla="*/ 1119814 h 2183503"/>
                  <a:gd name="connsiteX14" fmla="*/ 209901 w 2311850"/>
                  <a:gd name="connsiteY14" fmla="*/ 1123446 h 2183503"/>
                  <a:gd name="connsiteX15" fmla="*/ 209573 w 2311850"/>
                  <a:gd name="connsiteY15" fmla="*/ 1126125 h 2183503"/>
                  <a:gd name="connsiteX16" fmla="*/ 212127 w 2311850"/>
                  <a:gd name="connsiteY16" fmla="*/ 1135281 h 2183503"/>
                  <a:gd name="connsiteX17" fmla="*/ 498516 w 2311850"/>
                  <a:gd name="connsiteY17" fmla="*/ 1697351 h 2183503"/>
                  <a:gd name="connsiteX18" fmla="*/ 624587 w 2311850"/>
                  <a:gd name="connsiteY18" fmla="*/ 1945325 h 2183503"/>
                  <a:gd name="connsiteX19" fmla="*/ 628584 w 2311850"/>
                  <a:gd name="connsiteY19" fmla="*/ 1948745 h 2183503"/>
                  <a:gd name="connsiteX20" fmla="*/ 628613 w 2311850"/>
                  <a:gd name="connsiteY20" fmla="*/ 1948888 h 2183503"/>
                  <a:gd name="connsiteX21" fmla="*/ 695040 w 2311850"/>
                  <a:gd name="connsiteY21" fmla="*/ 1992919 h 2183503"/>
                  <a:gd name="connsiteX22" fmla="*/ 698093 w 2311850"/>
                  <a:gd name="connsiteY22" fmla="*/ 1992611 h 2183503"/>
                  <a:gd name="connsiteX23" fmla="*/ 700131 w 2311850"/>
                  <a:gd name="connsiteY23" fmla="*/ 1992919 h 2183503"/>
                  <a:gd name="connsiteX24" fmla="*/ 700453 w 2311850"/>
                  <a:gd name="connsiteY24" fmla="*/ 1992887 h 2183503"/>
                  <a:gd name="connsiteX25" fmla="*/ 700613 w 2311850"/>
                  <a:gd name="connsiteY25" fmla="*/ 1992919 h 2183503"/>
                  <a:gd name="connsiteX26" fmla="*/ 1592636 w 2311850"/>
                  <a:gd name="connsiteY26" fmla="*/ 1992919 h 2183503"/>
                  <a:gd name="connsiteX27" fmla="*/ 1595474 w 2311850"/>
                  <a:gd name="connsiteY27" fmla="*/ 1992346 h 2183503"/>
                  <a:gd name="connsiteX28" fmla="*/ 1606038 w 2311850"/>
                  <a:gd name="connsiteY28" fmla="*/ 1992346 h 2183503"/>
                  <a:gd name="connsiteX29" fmla="*/ 1611720 w 2311850"/>
                  <a:gd name="connsiteY29" fmla="*/ 1992919 h 2183503"/>
                  <a:gd name="connsiteX30" fmla="*/ 1667351 w 2311850"/>
                  <a:gd name="connsiteY30" fmla="*/ 1966684 h 2183503"/>
                  <a:gd name="connsiteX31" fmla="*/ 1675418 w 2311850"/>
                  <a:gd name="connsiteY31" fmla="*/ 1953387 h 2183503"/>
                  <a:gd name="connsiteX32" fmla="*/ 1677518 w 2311850"/>
                  <a:gd name="connsiteY32" fmla="*/ 1952228 h 2183503"/>
                  <a:gd name="connsiteX33" fmla="*/ 1683439 w 2311850"/>
                  <a:gd name="connsiteY33" fmla="*/ 1944792 h 2183503"/>
                  <a:gd name="connsiteX34" fmla="*/ 2096448 w 2311850"/>
                  <a:gd name="connsiteY34" fmla="*/ 1138128 h 2183503"/>
                  <a:gd name="connsiteX35" fmla="*/ 2099020 w 2311850"/>
                  <a:gd name="connsiteY35" fmla="*/ 1128977 h 2183503"/>
                  <a:gd name="connsiteX36" fmla="*/ 2098898 w 2311850"/>
                  <a:gd name="connsiteY36" fmla="*/ 1127972 h 2183503"/>
                  <a:gd name="connsiteX37" fmla="*/ 2104399 w 2311850"/>
                  <a:gd name="connsiteY37" fmla="*/ 1119814 h 2183503"/>
                  <a:gd name="connsiteX38" fmla="*/ 2110064 w 2311850"/>
                  <a:gd name="connsiteY38" fmla="*/ 1091752 h 2183503"/>
                  <a:gd name="connsiteX39" fmla="*/ 2104399 w 2311850"/>
                  <a:gd name="connsiteY39" fmla="*/ 1063690 h 2183503"/>
                  <a:gd name="connsiteX40" fmla="*/ 2101950 w 2311850"/>
                  <a:gd name="connsiteY40" fmla="*/ 1060057 h 2183503"/>
                  <a:gd name="connsiteX41" fmla="*/ 2102278 w 2311850"/>
                  <a:gd name="connsiteY41" fmla="*/ 1057378 h 2183503"/>
                  <a:gd name="connsiteX42" fmla="*/ 2099724 w 2311850"/>
                  <a:gd name="connsiteY42" fmla="*/ 1048222 h 2183503"/>
                  <a:gd name="connsiteX43" fmla="*/ 1841861 w 2311850"/>
                  <a:gd name="connsiteY43" fmla="*/ 542137 h 2183503"/>
                  <a:gd name="connsiteX44" fmla="*/ 1841754 w 2311850"/>
                  <a:gd name="connsiteY44" fmla="*/ 540756 h 2183503"/>
                  <a:gd name="connsiteX45" fmla="*/ 1682652 w 2311850"/>
                  <a:gd name="connsiteY45" fmla="*/ 227812 h 2183503"/>
                  <a:gd name="connsiteX46" fmla="*/ 1675289 w 2311850"/>
                  <a:gd name="connsiteY46" fmla="*/ 221512 h 2183503"/>
                  <a:gd name="connsiteX47" fmla="*/ 1672442 w 2311850"/>
                  <a:gd name="connsiteY47" fmla="*/ 216820 h 2183503"/>
                  <a:gd name="connsiteX48" fmla="*/ 1616811 w 2311850"/>
                  <a:gd name="connsiteY48" fmla="*/ 190584 h 2183503"/>
                  <a:gd name="connsiteX49" fmla="*/ 1613758 w 2311850"/>
                  <a:gd name="connsiteY49" fmla="*/ 190892 h 2183503"/>
                  <a:gd name="connsiteX50" fmla="*/ 1611720 w 2311850"/>
                  <a:gd name="connsiteY50" fmla="*/ 190584 h 2183503"/>
                  <a:gd name="connsiteX51" fmla="*/ 1611399 w 2311850"/>
                  <a:gd name="connsiteY51" fmla="*/ 190617 h 2183503"/>
                  <a:gd name="connsiteX52" fmla="*/ 1611239 w 2311850"/>
                  <a:gd name="connsiteY52" fmla="*/ 190584 h 2183503"/>
                  <a:gd name="connsiteX53" fmla="*/ 626857 w 2311850"/>
                  <a:gd name="connsiteY53" fmla="*/ 0 h 2183503"/>
                  <a:gd name="connsiteX54" fmla="*/ 1707530 w 2311850"/>
                  <a:gd name="connsiteY54" fmla="*/ 0 h 2183503"/>
                  <a:gd name="connsiteX55" fmla="*/ 1707724 w 2311850"/>
                  <a:gd name="connsiteY55" fmla="*/ 39 h 2183503"/>
                  <a:gd name="connsiteX56" fmla="*/ 1708113 w 2311850"/>
                  <a:gd name="connsiteY56" fmla="*/ 0 h 2183503"/>
                  <a:gd name="connsiteX57" fmla="*/ 1710582 w 2311850"/>
                  <a:gd name="connsiteY57" fmla="*/ 373 h 2183503"/>
                  <a:gd name="connsiteX58" fmla="*/ 1714281 w 2311850"/>
                  <a:gd name="connsiteY58" fmla="*/ 0 h 2183503"/>
                  <a:gd name="connsiteX59" fmla="*/ 1781677 w 2311850"/>
                  <a:gd name="connsiteY59" fmla="*/ 31784 h 2183503"/>
                  <a:gd name="connsiteX60" fmla="*/ 1785126 w 2311850"/>
                  <a:gd name="connsiteY60" fmla="*/ 37469 h 2183503"/>
                  <a:gd name="connsiteX61" fmla="*/ 1794046 w 2311850"/>
                  <a:gd name="connsiteY61" fmla="*/ 45101 h 2183503"/>
                  <a:gd name="connsiteX62" fmla="*/ 1986796 w 2311850"/>
                  <a:gd name="connsiteY62" fmla="*/ 424228 h 2183503"/>
                  <a:gd name="connsiteX63" fmla="*/ 1986926 w 2311850"/>
                  <a:gd name="connsiteY63" fmla="*/ 425902 h 2183503"/>
                  <a:gd name="connsiteX64" fmla="*/ 2299323 w 2311850"/>
                  <a:gd name="connsiteY64" fmla="*/ 1039016 h 2183503"/>
                  <a:gd name="connsiteX65" fmla="*/ 2302417 w 2311850"/>
                  <a:gd name="connsiteY65" fmla="*/ 1050109 h 2183503"/>
                  <a:gd name="connsiteX66" fmla="*/ 2302020 w 2311850"/>
                  <a:gd name="connsiteY66" fmla="*/ 1053354 h 2183503"/>
                  <a:gd name="connsiteX67" fmla="*/ 2304987 w 2311850"/>
                  <a:gd name="connsiteY67" fmla="*/ 1057755 h 2183503"/>
                  <a:gd name="connsiteX68" fmla="*/ 2311850 w 2311850"/>
                  <a:gd name="connsiteY68" fmla="*/ 1091752 h 2183503"/>
                  <a:gd name="connsiteX69" fmla="*/ 2304987 w 2311850"/>
                  <a:gd name="connsiteY69" fmla="*/ 1125748 h 2183503"/>
                  <a:gd name="connsiteX70" fmla="*/ 2298323 w 2311850"/>
                  <a:gd name="connsiteY70" fmla="*/ 1135632 h 2183503"/>
                  <a:gd name="connsiteX71" fmla="*/ 2298470 w 2311850"/>
                  <a:gd name="connsiteY71" fmla="*/ 1136850 h 2183503"/>
                  <a:gd name="connsiteX72" fmla="*/ 2295354 w 2311850"/>
                  <a:gd name="connsiteY72" fmla="*/ 1147936 h 2183503"/>
                  <a:gd name="connsiteX73" fmla="*/ 1795000 w 2311850"/>
                  <a:gd name="connsiteY73" fmla="*/ 2125198 h 2183503"/>
                  <a:gd name="connsiteX74" fmla="*/ 1787827 w 2311850"/>
                  <a:gd name="connsiteY74" fmla="*/ 2134206 h 2183503"/>
                  <a:gd name="connsiteX75" fmla="*/ 1785283 w 2311850"/>
                  <a:gd name="connsiteY75" fmla="*/ 2135611 h 2183503"/>
                  <a:gd name="connsiteX76" fmla="*/ 1775510 w 2311850"/>
                  <a:gd name="connsiteY76" fmla="*/ 2151719 h 2183503"/>
                  <a:gd name="connsiteX77" fmla="*/ 1708113 w 2311850"/>
                  <a:gd name="connsiteY77" fmla="*/ 2183503 h 2183503"/>
                  <a:gd name="connsiteX78" fmla="*/ 1701230 w 2311850"/>
                  <a:gd name="connsiteY78" fmla="*/ 2182809 h 2183503"/>
                  <a:gd name="connsiteX79" fmla="*/ 1688432 w 2311850"/>
                  <a:gd name="connsiteY79" fmla="*/ 2182809 h 2183503"/>
                  <a:gd name="connsiteX80" fmla="*/ 1684993 w 2311850"/>
                  <a:gd name="connsiteY80" fmla="*/ 2183503 h 2183503"/>
                  <a:gd name="connsiteX81" fmla="*/ 604320 w 2311850"/>
                  <a:gd name="connsiteY81" fmla="*/ 2183503 h 2183503"/>
                  <a:gd name="connsiteX82" fmla="*/ 604126 w 2311850"/>
                  <a:gd name="connsiteY82" fmla="*/ 2183464 h 2183503"/>
                  <a:gd name="connsiteX83" fmla="*/ 603737 w 2311850"/>
                  <a:gd name="connsiteY83" fmla="*/ 2183503 h 2183503"/>
                  <a:gd name="connsiteX84" fmla="*/ 601268 w 2311850"/>
                  <a:gd name="connsiteY84" fmla="*/ 2183130 h 2183503"/>
                  <a:gd name="connsiteX85" fmla="*/ 597569 w 2311850"/>
                  <a:gd name="connsiteY85" fmla="*/ 2183503 h 2183503"/>
                  <a:gd name="connsiteX86" fmla="*/ 517093 w 2311850"/>
                  <a:gd name="connsiteY86" fmla="*/ 2130160 h 2183503"/>
                  <a:gd name="connsiteX87" fmla="*/ 517058 w 2311850"/>
                  <a:gd name="connsiteY87" fmla="*/ 2129987 h 2183503"/>
                  <a:gd name="connsiteX88" fmla="*/ 512216 w 2311850"/>
                  <a:gd name="connsiteY88" fmla="*/ 2125843 h 2183503"/>
                  <a:gd name="connsiteX89" fmla="*/ 359483 w 2311850"/>
                  <a:gd name="connsiteY89" fmla="*/ 1825427 h 2183503"/>
                  <a:gd name="connsiteX90" fmla="*/ 12527 w 2311850"/>
                  <a:gd name="connsiteY90" fmla="*/ 1144487 h 2183503"/>
                  <a:gd name="connsiteX91" fmla="*/ 9433 w 2311850"/>
                  <a:gd name="connsiteY91" fmla="*/ 1133395 h 2183503"/>
                  <a:gd name="connsiteX92" fmla="*/ 9831 w 2311850"/>
                  <a:gd name="connsiteY92" fmla="*/ 1130149 h 2183503"/>
                  <a:gd name="connsiteX93" fmla="*/ 6864 w 2311850"/>
                  <a:gd name="connsiteY93" fmla="*/ 1125748 h 2183503"/>
                  <a:gd name="connsiteX94" fmla="*/ 0 w 2311850"/>
                  <a:gd name="connsiteY94" fmla="*/ 1091752 h 2183503"/>
                  <a:gd name="connsiteX95" fmla="*/ 6864 w 2311850"/>
                  <a:gd name="connsiteY95" fmla="*/ 1057755 h 2183503"/>
                  <a:gd name="connsiteX96" fmla="*/ 13528 w 2311850"/>
                  <a:gd name="connsiteY96" fmla="*/ 1047871 h 2183503"/>
                  <a:gd name="connsiteX97" fmla="*/ 13381 w 2311850"/>
                  <a:gd name="connsiteY97" fmla="*/ 1046654 h 2183503"/>
                  <a:gd name="connsiteX98" fmla="*/ 16496 w 2311850"/>
                  <a:gd name="connsiteY98" fmla="*/ 1035568 h 2183503"/>
                  <a:gd name="connsiteX99" fmla="*/ 516850 w 2311850"/>
                  <a:gd name="connsiteY99" fmla="*/ 58306 h 2183503"/>
                  <a:gd name="connsiteX100" fmla="*/ 524023 w 2311850"/>
                  <a:gd name="connsiteY100" fmla="*/ 49297 h 2183503"/>
                  <a:gd name="connsiteX101" fmla="*/ 526568 w 2311850"/>
                  <a:gd name="connsiteY101" fmla="*/ 47892 h 2183503"/>
                  <a:gd name="connsiteX102" fmla="*/ 536341 w 2311850"/>
                  <a:gd name="connsiteY102" fmla="*/ 31784 h 2183503"/>
                  <a:gd name="connsiteX103" fmla="*/ 603737 w 2311850"/>
                  <a:gd name="connsiteY103" fmla="*/ 0 h 2183503"/>
                  <a:gd name="connsiteX104" fmla="*/ 610620 w 2311850"/>
                  <a:gd name="connsiteY104" fmla="*/ 695 h 2183503"/>
                  <a:gd name="connsiteX105" fmla="*/ 623418 w 2311850"/>
                  <a:gd name="connsiteY105" fmla="*/ 695 h 2183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311850" h="2183503">
                    <a:moveTo>
                      <a:pt x="719215" y="190584"/>
                    </a:moveTo>
                    <a:lnTo>
                      <a:pt x="716377" y="191157"/>
                    </a:lnTo>
                    <a:lnTo>
                      <a:pt x="705813" y="191157"/>
                    </a:lnTo>
                    <a:lnTo>
                      <a:pt x="700131" y="190584"/>
                    </a:lnTo>
                    <a:cubicBezTo>
                      <a:pt x="677735" y="190584"/>
                      <a:pt x="657724" y="200797"/>
                      <a:pt x="644501" y="216819"/>
                    </a:cubicBezTo>
                    <a:lnTo>
                      <a:pt x="636433" y="230116"/>
                    </a:lnTo>
                    <a:lnTo>
                      <a:pt x="634333" y="231275"/>
                    </a:lnTo>
                    <a:cubicBezTo>
                      <a:pt x="631949" y="233272"/>
                      <a:pt x="629919" y="235770"/>
                      <a:pt x="628412" y="238711"/>
                    </a:cubicBezTo>
                    <a:lnTo>
                      <a:pt x="215403" y="1045376"/>
                    </a:lnTo>
                    <a:cubicBezTo>
                      <a:pt x="213897" y="1048318"/>
                      <a:pt x="213059" y="1051425"/>
                      <a:pt x="212832" y="1054526"/>
                    </a:cubicBezTo>
                    <a:lnTo>
                      <a:pt x="212953" y="1055531"/>
                    </a:lnTo>
                    <a:lnTo>
                      <a:pt x="207453" y="1063690"/>
                    </a:lnTo>
                    <a:cubicBezTo>
                      <a:pt x="203804" y="1072315"/>
                      <a:pt x="201787" y="1081798"/>
                      <a:pt x="201787" y="1091752"/>
                    </a:cubicBezTo>
                    <a:cubicBezTo>
                      <a:pt x="201787" y="1101706"/>
                      <a:pt x="203804" y="1111189"/>
                      <a:pt x="207453" y="1119814"/>
                    </a:cubicBezTo>
                    <a:lnTo>
                      <a:pt x="209901" y="1123446"/>
                    </a:lnTo>
                    <a:lnTo>
                      <a:pt x="209573" y="1126125"/>
                    </a:lnTo>
                    <a:cubicBezTo>
                      <a:pt x="209794" y="1129227"/>
                      <a:pt x="210627" y="1132336"/>
                      <a:pt x="212127" y="1135281"/>
                    </a:cubicBezTo>
                    <a:lnTo>
                      <a:pt x="498516" y="1697351"/>
                    </a:lnTo>
                    <a:lnTo>
                      <a:pt x="624587" y="1945325"/>
                    </a:lnTo>
                    <a:lnTo>
                      <a:pt x="628584" y="1948745"/>
                    </a:lnTo>
                    <a:lnTo>
                      <a:pt x="628613" y="1948888"/>
                    </a:lnTo>
                    <a:cubicBezTo>
                      <a:pt x="639557" y="1974763"/>
                      <a:pt x="665178" y="1992919"/>
                      <a:pt x="695040" y="1992919"/>
                    </a:cubicBezTo>
                    <a:lnTo>
                      <a:pt x="698093" y="1992611"/>
                    </a:lnTo>
                    <a:lnTo>
                      <a:pt x="700131" y="1992919"/>
                    </a:lnTo>
                    <a:lnTo>
                      <a:pt x="700453" y="1992887"/>
                    </a:lnTo>
                    <a:lnTo>
                      <a:pt x="700613" y="1992919"/>
                    </a:lnTo>
                    <a:lnTo>
                      <a:pt x="1592636" y="1992919"/>
                    </a:lnTo>
                    <a:lnTo>
                      <a:pt x="1595474" y="1992346"/>
                    </a:lnTo>
                    <a:lnTo>
                      <a:pt x="1606038" y="1992346"/>
                    </a:lnTo>
                    <a:lnTo>
                      <a:pt x="1611720" y="1992919"/>
                    </a:lnTo>
                    <a:cubicBezTo>
                      <a:pt x="1634117" y="1992919"/>
                      <a:pt x="1654128" y="1982706"/>
                      <a:pt x="1667351" y="1966684"/>
                    </a:cubicBezTo>
                    <a:lnTo>
                      <a:pt x="1675418" y="1953387"/>
                    </a:lnTo>
                    <a:lnTo>
                      <a:pt x="1677518" y="1952228"/>
                    </a:lnTo>
                    <a:cubicBezTo>
                      <a:pt x="1679902" y="1950231"/>
                      <a:pt x="1681933" y="1947733"/>
                      <a:pt x="1683439" y="1944792"/>
                    </a:cubicBezTo>
                    <a:lnTo>
                      <a:pt x="2096448" y="1138128"/>
                    </a:lnTo>
                    <a:cubicBezTo>
                      <a:pt x="2097954" y="1135186"/>
                      <a:pt x="2098792" y="1132078"/>
                      <a:pt x="2099020" y="1128977"/>
                    </a:cubicBezTo>
                    <a:lnTo>
                      <a:pt x="2098898" y="1127972"/>
                    </a:lnTo>
                    <a:lnTo>
                      <a:pt x="2104399" y="1119814"/>
                    </a:lnTo>
                    <a:cubicBezTo>
                      <a:pt x="2108047" y="1111189"/>
                      <a:pt x="2110064" y="1101705"/>
                      <a:pt x="2110064" y="1091752"/>
                    </a:cubicBezTo>
                    <a:cubicBezTo>
                      <a:pt x="2110064" y="1081798"/>
                      <a:pt x="2108047" y="1072315"/>
                      <a:pt x="2104399" y="1063690"/>
                    </a:cubicBezTo>
                    <a:lnTo>
                      <a:pt x="2101950" y="1060057"/>
                    </a:lnTo>
                    <a:lnTo>
                      <a:pt x="2102278" y="1057378"/>
                    </a:lnTo>
                    <a:cubicBezTo>
                      <a:pt x="2102057" y="1054277"/>
                      <a:pt x="2101225" y="1051167"/>
                      <a:pt x="2099724" y="1048222"/>
                    </a:cubicBezTo>
                    <a:lnTo>
                      <a:pt x="1841861" y="542137"/>
                    </a:lnTo>
                    <a:lnTo>
                      <a:pt x="1841754" y="540756"/>
                    </a:lnTo>
                    <a:lnTo>
                      <a:pt x="1682652" y="227812"/>
                    </a:lnTo>
                    <a:lnTo>
                      <a:pt x="1675289" y="221512"/>
                    </a:lnTo>
                    <a:lnTo>
                      <a:pt x="1672442" y="216820"/>
                    </a:lnTo>
                    <a:cubicBezTo>
                      <a:pt x="1659219" y="200797"/>
                      <a:pt x="1639208" y="190584"/>
                      <a:pt x="1616811" y="190584"/>
                    </a:cubicBezTo>
                    <a:lnTo>
                      <a:pt x="1613758" y="190892"/>
                    </a:lnTo>
                    <a:lnTo>
                      <a:pt x="1611720" y="190584"/>
                    </a:lnTo>
                    <a:lnTo>
                      <a:pt x="1611399" y="190617"/>
                    </a:lnTo>
                    <a:lnTo>
                      <a:pt x="1611239" y="190584"/>
                    </a:lnTo>
                    <a:close/>
                    <a:moveTo>
                      <a:pt x="626857" y="0"/>
                    </a:moveTo>
                    <a:lnTo>
                      <a:pt x="1707530" y="0"/>
                    </a:lnTo>
                    <a:lnTo>
                      <a:pt x="1707724" y="39"/>
                    </a:lnTo>
                    <a:lnTo>
                      <a:pt x="1708113" y="0"/>
                    </a:lnTo>
                    <a:lnTo>
                      <a:pt x="1710582" y="373"/>
                    </a:lnTo>
                    <a:lnTo>
                      <a:pt x="1714281" y="0"/>
                    </a:lnTo>
                    <a:cubicBezTo>
                      <a:pt x="1741414" y="0"/>
                      <a:pt x="1765657" y="12373"/>
                      <a:pt x="1781677" y="31784"/>
                    </a:cubicBezTo>
                    <a:lnTo>
                      <a:pt x="1785126" y="37469"/>
                    </a:lnTo>
                    <a:lnTo>
                      <a:pt x="1794046" y="45101"/>
                    </a:lnTo>
                    <a:lnTo>
                      <a:pt x="1986796" y="424228"/>
                    </a:lnTo>
                    <a:lnTo>
                      <a:pt x="1986926" y="425902"/>
                    </a:lnTo>
                    <a:lnTo>
                      <a:pt x="2299323" y="1039016"/>
                    </a:lnTo>
                    <a:cubicBezTo>
                      <a:pt x="2301141" y="1042584"/>
                      <a:pt x="2302150" y="1046351"/>
                      <a:pt x="2302417" y="1050109"/>
                    </a:cubicBezTo>
                    <a:lnTo>
                      <a:pt x="2302020" y="1053354"/>
                    </a:lnTo>
                    <a:lnTo>
                      <a:pt x="2304987" y="1057755"/>
                    </a:lnTo>
                    <a:cubicBezTo>
                      <a:pt x="2309406" y="1068204"/>
                      <a:pt x="2311850" y="1079692"/>
                      <a:pt x="2311850" y="1091752"/>
                    </a:cubicBezTo>
                    <a:cubicBezTo>
                      <a:pt x="2311850" y="1103810"/>
                      <a:pt x="2309406" y="1115299"/>
                      <a:pt x="2304987" y="1125748"/>
                    </a:cubicBezTo>
                    <a:lnTo>
                      <a:pt x="2298323" y="1135632"/>
                    </a:lnTo>
                    <a:lnTo>
                      <a:pt x="2298470" y="1136850"/>
                    </a:lnTo>
                    <a:cubicBezTo>
                      <a:pt x="2298195" y="1140607"/>
                      <a:pt x="2297179" y="1144372"/>
                      <a:pt x="2295354" y="1147936"/>
                    </a:cubicBezTo>
                    <a:lnTo>
                      <a:pt x="1795000" y="2125198"/>
                    </a:lnTo>
                    <a:cubicBezTo>
                      <a:pt x="1793175" y="2128761"/>
                      <a:pt x="1790715" y="2131787"/>
                      <a:pt x="1787827" y="2134206"/>
                    </a:cubicBezTo>
                    <a:lnTo>
                      <a:pt x="1785283" y="2135611"/>
                    </a:lnTo>
                    <a:lnTo>
                      <a:pt x="1775510" y="2151719"/>
                    </a:lnTo>
                    <a:cubicBezTo>
                      <a:pt x="1759490" y="2171130"/>
                      <a:pt x="1735247" y="2183503"/>
                      <a:pt x="1708113" y="2183503"/>
                    </a:cubicBezTo>
                    <a:lnTo>
                      <a:pt x="1701230" y="2182809"/>
                    </a:lnTo>
                    <a:lnTo>
                      <a:pt x="1688432" y="2182809"/>
                    </a:lnTo>
                    <a:lnTo>
                      <a:pt x="1684993" y="2183503"/>
                    </a:lnTo>
                    <a:lnTo>
                      <a:pt x="604320" y="2183503"/>
                    </a:lnTo>
                    <a:lnTo>
                      <a:pt x="604126" y="2183464"/>
                    </a:lnTo>
                    <a:lnTo>
                      <a:pt x="603737" y="2183503"/>
                    </a:lnTo>
                    <a:lnTo>
                      <a:pt x="601268" y="2183130"/>
                    </a:lnTo>
                    <a:lnTo>
                      <a:pt x="597569" y="2183503"/>
                    </a:lnTo>
                    <a:cubicBezTo>
                      <a:pt x="561392" y="2183503"/>
                      <a:pt x="530352" y="2161507"/>
                      <a:pt x="517093" y="2130160"/>
                    </a:cubicBezTo>
                    <a:lnTo>
                      <a:pt x="517058" y="2129987"/>
                    </a:lnTo>
                    <a:lnTo>
                      <a:pt x="512216" y="2125843"/>
                    </a:lnTo>
                    <a:lnTo>
                      <a:pt x="359483" y="1825427"/>
                    </a:lnTo>
                    <a:lnTo>
                      <a:pt x="12527" y="1144487"/>
                    </a:lnTo>
                    <a:cubicBezTo>
                      <a:pt x="10709" y="1140920"/>
                      <a:pt x="9700" y="1137153"/>
                      <a:pt x="9433" y="1133395"/>
                    </a:cubicBezTo>
                    <a:lnTo>
                      <a:pt x="9831" y="1130149"/>
                    </a:lnTo>
                    <a:lnTo>
                      <a:pt x="6864" y="1125748"/>
                    </a:lnTo>
                    <a:cubicBezTo>
                      <a:pt x="2444" y="1115299"/>
                      <a:pt x="0" y="1103811"/>
                      <a:pt x="0" y="1091752"/>
                    </a:cubicBezTo>
                    <a:cubicBezTo>
                      <a:pt x="0" y="1079693"/>
                      <a:pt x="2444" y="1068204"/>
                      <a:pt x="6864" y="1057755"/>
                    </a:cubicBezTo>
                    <a:lnTo>
                      <a:pt x="13528" y="1047871"/>
                    </a:lnTo>
                    <a:lnTo>
                      <a:pt x="13381" y="1046654"/>
                    </a:lnTo>
                    <a:cubicBezTo>
                      <a:pt x="13656" y="1042897"/>
                      <a:pt x="14672" y="1039132"/>
                      <a:pt x="16496" y="1035568"/>
                    </a:cubicBezTo>
                    <a:lnTo>
                      <a:pt x="516850" y="58306"/>
                    </a:lnTo>
                    <a:cubicBezTo>
                      <a:pt x="518675" y="54742"/>
                      <a:pt x="521136" y="51716"/>
                      <a:pt x="524023" y="49297"/>
                    </a:cubicBezTo>
                    <a:lnTo>
                      <a:pt x="526568" y="47892"/>
                    </a:lnTo>
                    <a:lnTo>
                      <a:pt x="536341" y="31784"/>
                    </a:lnTo>
                    <a:cubicBezTo>
                      <a:pt x="552361" y="12373"/>
                      <a:pt x="576604" y="0"/>
                      <a:pt x="603737" y="0"/>
                    </a:cubicBezTo>
                    <a:lnTo>
                      <a:pt x="610620" y="695"/>
                    </a:lnTo>
                    <a:lnTo>
                      <a:pt x="623418" y="6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Text Box 1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B229BE42-2413-4702-877F-5BD50AC3F2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26106" y="3872415"/>
                <a:ext cx="1243968" cy="441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0960" tIns="30480" rIns="60960" bIns="3048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2000" dirty="0" smtClean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张主任</a:t>
                </a:r>
                <a:endParaRPr lang="en-US" sz="20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1692312" y="4293323"/>
                <a:ext cx="1934581" cy="6985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CLASSKULL</a:t>
                </a:r>
              </a:p>
              <a:p>
                <a:pPr algn="ctr"/>
                <a:r>
                  <a:rPr lang="zh-CN" altLang="en-US" sz="1600" dirty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教师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顾问</a:t>
                </a:r>
                <a:endParaRPr lang="en-US" altLang="zh-CN" sz="16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239" name="组合 238"/>
          <p:cNvGrpSpPr/>
          <p:nvPr/>
        </p:nvGrpSpPr>
        <p:grpSpPr>
          <a:xfrm>
            <a:off x="1255220" y="4179104"/>
            <a:ext cx="3043683" cy="1527437"/>
            <a:chOff x="4563547" y="1311828"/>
            <a:chExt cx="3043683" cy="1527437"/>
          </a:xfrm>
        </p:grpSpPr>
        <p:grpSp>
          <p:nvGrpSpPr>
            <p:cNvPr id="59" name="组合 58"/>
            <p:cNvGrpSpPr/>
            <p:nvPr/>
          </p:nvGrpSpPr>
          <p:grpSpPr>
            <a:xfrm>
              <a:off x="5806860" y="1311828"/>
              <a:ext cx="1800370" cy="822711"/>
              <a:chOff x="6042378" y="1143643"/>
              <a:chExt cx="1800370" cy="928554"/>
            </a:xfrm>
          </p:grpSpPr>
          <p:sp>
            <p:nvSpPr>
              <p:cNvPr id="196" name="流程图: 库存数据 195"/>
              <p:cNvSpPr/>
              <p:nvPr/>
            </p:nvSpPr>
            <p:spPr>
              <a:xfrm rot="5400000">
                <a:off x="6882333" y="1145906"/>
                <a:ext cx="128561" cy="1724021"/>
              </a:xfrm>
              <a:prstGeom prst="flowChartOnlineStorage">
                <a:avLst/>
              </a:prstGeom>
              <a:solidFill>
                <a:schemeClr val="bg1">
                  <a:lumMod val="85000"/>
                  <a:alpha val="60000"/>
                </a:scheme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97" name="矩形 196"/>
              <p:cNvSpPr/>
              <p:nvPr/>
            </p:nvSpPr>
            <p:spPr>
              <a:xfrm>
                <a:off x="6042378" y="1143643"/>
                <a:ext cx="1800370" cy="90375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98" name="矩形 197"/>
              <p:cNvSpPr/>
              <p:nvPr/>
            </p:nvSpPr>
            <p:spPr>
              <a:xfrm>
                <a:off x="6127929" y="1149347"/>
                <a:ext cx="1629266" cy="5905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zh-CN" altLang="zh-CN" sz="14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深圳</a:t>
                </a:r>
                <a:r>
                  <a:rPr lang="zh-CN" altLang="en-US" sz="14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南山某</a:t>
                </a:r>
                <a:r>
                  <a:rPr lang="zh-CN" altLang="zh-CN" sz="14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中学</a:t>
                </a:r>
                <a:endParaRPr lang="en-US" altLang="zh-CN" sz="14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lvl="0" algn="ctr"/>
                <a:r>
                  <a:rPr lang="zh-CN" altLang="en-US" sz="1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备课</a:t>
                </a:r>
                <a:r>
                  <a:rPr lang="zh-CN" altLang="zh-CN" sz="14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组</a:t>
                </a:r>
                <a:r>
                  <a:rPr lang="zh-CN" altLang="zh-CN" sz="1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组长</a:t>
                </a:r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4563547" y="1376435"/>
              <a:ext cx="1619582" cy="1462830"/>
              <a:chOff x="1692312" y="3532902"/>
              <a:chExt cx="1934581" cy="1747342"/>
            </a:xfrm>
            <a:effectLst/>
          </p:grpSpPr>
          <p:sp>
            <p:nvSpPr>
              <p:cNvPr id="74" name="Freeform: Shape 3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283A9D04-E33A-439C-80A1-7A9781E8A5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48926" y="3646338"/>
                <a:ext cx="1609841" cy="1520470"/>
              </a:xfrm>
              <a:custGeom>
                <a:avLst/>
                <a:gdLst>
                  <a:gd name="connsiteX0" fmla="*/ 1462942 w 5395334"/>
                  <a:gd name="connsiteY0" fmla="*/ 0 h 5095799"/>
                  <a:gd name="connsiteX1" fmla="*/ 3984988 w 5395334"/>
                  <a:gd name="connsiteY1" fmla="*/ 0 h 5095799"/>
                  <a:gd name="connsiteX2" fmla="*/ 3985441 w 5395334"/>
                  <a:gd name="connsiteY2" fmla="*/ 92 h 5095799"/>
                  <a:gd name="connsiteX3" fmla="*/ 3986349 w 5395334"/>
                  <a:gd name="connsiteY3" fmla="*/ 0 h 5095799"/>
                  <a:gd name="connsiteX4" fmla="*/ 3992111 w 5395334"/>
                  <a:gd name="connsiteY4" fmla="*/ 871 h 5095799"/>
                  <a:gd name="connsiteX5" fmla="*/ 4000743 w 5395334"/>
                  <a:gd name="connsiteY5" fmla="*/ 1 h 5095799"/>
                  <a:gd name="connsiteX6" fmla="*/ 4158030 w 5395334"/>
                  <a:gd name="connsiteY6" fmla="*/ 74177 h 5095799"/>
                  <a:gd name="connsiteX7" fmla="*/ 4166080 w 5395334"/>
                  <a:gd name="connsiteY7" fmla="*/ 87444 h 5095799"/>
                  <a:gd name="connsiteX8" fmla="*/ 4186897 w 5395334"/>
                  <a:gd name="connsiteY8" fmla="*/ 105256 h 5095799"/>
                  <a:gd name="connsiteX9" fmla="*/ 4636731 w 5395334"/>
                  <a:gd name="connsiteY9" fmla="*/ 990052 h 5095799"/>
                  <a:gd name="connsiteX10" fmla="*/ 4637035 w 5395334"/>
                  <a:gd name="connsiteY10" fmla="*/ 993958 h 5095799"/>
                  <a:gd name="connsiteX11" fmla="*/ 5366099 w 5395334"/>
                  <a:gd name="connsiteY11" fmla="*/ 2424827 h 5095799"/>
                  <a:gd name="connsiteX12" fmla="*/ 5373320 w 5395334"/>
                  <a:gd name="connsiteY12" fmla="*/ 2450714 h 5095799"/>
                  <a:gd name="connsiteX13" fmla="*/ 5372392 w 5395334"/>
                  <a:gd name="connsiteY13" fmla="*/ 2458289 h 5095799"/>
                  <a:gd name="connsiteX14" fmla="*/ 5379316 w 5395334"/>
                  <a:gd name="connsiteY14" fmla="*/ 2468559 h 5095799"/>
                  <a:gd name="connsiteX15" fmla="*/ 5395334 w 5395334"/>
                  <a:gd name="connsiteY15" fmla="*/ 2547900 h 5095799"/>
                  <a:gd name="connsiteX16" fmla="*/ 5379316 w 5395334"/>
                  <a:gd name="connsiteY16" fmla="*/ 2627240 h 5095799"/>
                  <a:gd name="connsiteX17" fmla="*/ 5363764 w 5395334"/>
                  <a:gd name="connsiteY17" fmla="*/ 2650306 h 5095799"/>
                  <a:gd name="connsiteX18" fmla="*/ 5364107 w 5395334"/>
                  <a:gd name="connsiteY18" fmla="*/ 2653148 h 5095799"/>
                  <a:gd name="connsiteX19" fmla="*/ 5356836 w 5395334"/>
                  <a:gd name="connsiteY19" fmla="*/ 2679021 h 5095799"/>
                  <a:gd name="connsiteX20" fmla="*/ 4189123 w 5395334"/>
                  <a:gd name="connsiteY20" fmla="*/ 4959727 h 5095799"/>
                  <a:gd name="connsiteX21" fmla="*/ 4172383 w 5395334"/>
                  <a:gd name="connsiteY21" fmla="*/ 4980751 h 5095799"/>
                  <a:gd name="connsiteX22" fmla="*/ 4166445 w 5395334"/>
                  <a:gd name="connsiteY22" fmla="*/ 4984029 h 5095799"/>
                  <a:gd name="connsiteX23" fmla="*/ 4143637 w 5395334"/>
                  <a:gd name="connsiteY23" fmla="*/ 5021623 h 5095799"/>
                  <a:gd name="connsiteX24" fmla="*/ 3986349 w 5395334"/>
                  <a:gd name="connsiteY24" fmla="*/ 5095798 h 5095799"/>
                  <a:gd name="connsiteX25" fmla="*/ 3970285 w 5395334"/>
                  <a:gd name="connsiteY25" fmla="*/ 5094179 h 5095799"/>
                  <a:gd name="connsiteX26" fmla="*/ 3940417 w 5395334"/>
                  <a:gd name="connsiteY26" fmla="*/ 5094179 h 5095799"/>
                  <a:gd name="connsiteX27" fmla="*/ 3932392 w 5395334"/>
                  <a:gd name="connsiteY27" fmla="*/ 5095799 h 5095799"/>
                  <a:gd name="connsiteX28" fmla="*/ 1410346 w 5395334"/>
                  <a:gd name="connsiteY28" fmla="*/ 5095799 h 5095799"/>
                  <a:gd name="connsiteX29" fmla="*/ 1409893 w 5395334"/>
                  <a:gd name="connsiteY29" fmla="*/ 5095708 h 5095799"/>
                  <a:gd name="connsiteX30" fmla="*/ 1408985 w 5395334"/>
                  <a:gd name="connsiteY30" fmla="*/ 5095799 h 5095799"/>
                  <a:gd name="connsiteX31" fmla="*/ 1403223 w 5395334"/>
                  <a:gd name="connsiteY31" fmla="*/ 5094928 h 5095799"/>
                  <a:gd name="connsiteX32" fmla="*/ 1394591 w 5395334"/>
                  <a:gd name="connsiteY32" fmla="*/ 5095798 h 5095799"/>
                  <a:gd name="connsiteX33" fmla="*/ 1206778 w 5395334"/>
                  <a:gd name="connsiteY33" fmla="*/ 4971308 h 5095799"/>
                  <a:gd name="connsiteX34" fmla="*/ 1206697 w 5395334"/>
                  <a:gd name="connsiteY34" fmla="*/ 4970904 h 5095799"/>
                  <a:gd name="connsiteX35" fmla="*/ 1195395 w 5395334"/>
                  <a:gd name="connsiteY35" fmla="*/ 4961234 h 5095799"/>
                  <a:gd name="connsiteX36" fmla="*/ 838951 w 5395334"/>
                  <a:gd name="connsiteY36" fmla="*/ 4260131 h 5095799"/>
                  <a:gd name="connsiteX37" fmla="*/ 29235 w 5395334"/>
                  <a:gd name="connsiteY37" fmla="*/ 2670972 h 5095799"/>
                  <a:gd name="connsiteX38" fmla="*/ 22014 w 5395334"/>
                  <a:gd name="connsiteY38" fmla="*/ 2645085 h 5095799"/>
                  <a:gd name="connsiteX39" fmla="*/ 22942 w 5395334"/>
                  <a:gd name="connsiteY39" fmla="*/ 2637511 h 5095799"/>
                  <a:gd name="connsiteX40" fmla="*/ 16019 w 5395334"/>
                  <a:gd name="connsiteY40" fmla="*/ 2627240 h 5095799"/>
                  <a:gd name="connsiteX41" fmla="*/ 0 w 5395334"/>
                  <a:gd name="connsiteY41" fmla="*/ 2547900 h 5095799"/>
                  <a:gd name="connsiteX42" fmla="*/ 16019 w 5395334"/>
                  <a:gd name="connsiteY42" fmla="*/ 2468559 h 5095799"/>
                  <a:gd name="connsiteX43" fmla="*/ 31570 w 5395334"/>
                  <a:gd name="connsiteY43" fmla="*/ 2445493 h 5095799"/>
                  <a:gd name="connsiteX44" fmla="*/ 31227 w 5395334"/>
                  <a:gd name="connsiteY44" fmla="*/ 2442651 h 5095799"/>
                  <a:gd name="connsiteX45" fmla="*/ 38498 w 5395334"/>
                  <a:gd name="connsiteY45" fmla="*/ 2416779 h 5095799"/>
                  <a:gd name="connsiteX46" fmla="*/ 1206211 w 5395334"/>
                  <a:gd name="connsiteY46" fmla="*/ 136072 h 5095799"/>
                  <a:gd name="connsiteX47" fmla="*/ 1222951 w 5395334"/>
                  <a:gd name="connsiteY47" fmla="*/ 115048 h 5095799"/>
                  <a:gd name="connsiteX48" fmla="*/ 1228889 w 5395334"/>
                  <a:gd name="connsiteY48" fmla="*/ 111770 h 5095799"/>
                  <a:gd name="connsiteX49" fmla="*/ 1251698 w 5395334"/>
                  <a:gd name="connsiteY49" fmla="*/ 74176 h 5095799"/>
                  <a:gd name="connsiteX50" fmla="*/ 1408985 w 5395334"/>
                  <a:gd name="connsiteY50" fmla="*/ 1 h 5095799"/>
                  <a:gd name="connsiteX51" fmla="*/ 1425049 w 5395334"/>
                  <a:gd name="connsiteY51" fmla="*/ 1621 h 5095799"/>
                  <a:gd name="connsiteX52" fmla="*/ 1454917 w 5395334"/>
                  <a:gd name="connsiteY52" fmla="*/ 1621 h 509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395334" h="5095799">
                    <a:moveTo>
                      <a:pt x="1462942" y="0"/>
                    </a:moveTo>
                    <a:lnTo>
                      <a:pt x="3984988" y="0"/>
                    </a:lnTo>
                    <a:lnTo>
                      <a:pt x="3985441" y="92"/>
                    </a:lnTo>
                    <a:lnTo>
                      <a:pt x="3986349" y="0"/>
                    </a:lnTo>
                    <a:lnTo>
                      <a:pt x="3992111" y="871"/>
                    </a:lnTo>
                    <a:lnTo>
                      <a:pt x="4000743" y="1"/>
                    </a:lnTo>
                    <a:cubicBezTo>
                      <a:pt x="4064066" y="1"/>
                      <a:pt x="4120644" y="28876"/>
                      <a:pt x="4158030" y="74177"/>
                    </a:cubicBezTo>
                    <a:lnTo>
                      <a:pt x="4166080" y="87444"/>
                    </a:lnTo>
                    <a:lnTo>
                      <a:pt x="4186897" y="105256"/>
                    </a:lnTo>
                    <a:lnTo>
                      <a:pt x="4636731" y="990052"/>
                    </a:lnTo>
                    <a:lnTo>
                      <a:pt x="4637035" y="993958"/>
                    </a:lnTo>
                    <a:lnTo>
                      <a:pt x="5366099" y="2424827"/>
                    </a:lnTo>
                    <a:cubicBezTo>
                      <a:pt x="5370342" y="2433153"/>
                      <a:pt x="5372696" y="2441945"/>
                      <a:pt x="5373320" y="2450714"/>
                    </a:cubicBezTo>
                    <a:lnTo>
                      <a:pt x="5372392" y="2458289"/>
                    </a:lnTo>
                    <a:lnTo>
                      <a:pt x="5379316" y="2468559"/>
                    </a:lnTo>
                    <a:cubicBezTo>
                      <a:pt x="5389631" y="2492945"/>
                      <a:pt x="5395334" y="2519756"/>
                      <a:pt x="5395334" y="2547900"/>
                    </a:cubicBezTo>
                    <a:cubicBezTo>
                      <a:pt x="5395334" y="2576042"/>
                      <a:pt x="5389631" y="2602854"/>
                      <a:pt x="5379316" y="2627240"/>
                    </a:cubicBezTo>
                    <a:lnTo>
                      <a:pt x="5363764" y="2650306"/>
                    </a:lnTo>
                    <a:lnTo>
                      <a:pt x="5364107" y="2653148"/>
                    </a:lnTo>
                    <a:cubicBezTo>
                      <a:pt x="5363465" y="2661916"/>
                      <a:pt x="5361095" y="2670703"/>
                      <a:pt x="5356836" y="2679021"/>
                    </a:cubicBezTo>
                    <a:lnTo>
                      <a:pt x="4189123" y="4959727"/>
                    </a:lnTo>
                    <a:cubicBezTo>
                      <a:pt x="4184864" y="4968044"/>
                      <a:pt x="4179122" y="4975105"/>
                      <a:pt x="4172383" y="4980751"/>
                    </a:cubicBezTo>
                    <a:lnTo>
                      <a:pt x="4166445" y="4984029"/>
                    </a:lnTo>
                    <a:lnTo>
                      <a:pt x="4143637" y="5021623"/>
                    </a:lnTo>
                    <a:cubicBezTo>
                      <a:pt x="4106251" y="5066924"/>
                      <a:pt x="4049673" y="5095798"/>
                      <a:pt x="3986349" y="5095798"/>
                    </a:cubicBezTo>
                    <a:lnTo>
                      <a:pt x="3970285" y="5094179"/>
                    </a:lnTo>
                    <a:lnTo>
                      <a:pt x="3940417" y="5094179"/>
                    </a:lnTo>
                    <a:lnTo>
                      <a:pt x="3932392" y="5095799"/>
                    </a:lnTo>
                    <a:lnTo>
                      <a:pt x="1410346" y="5095799"/>
                    </a:lnTo>
                    <a:lnTo>
                      <a:pt x="1409893" y="5095708"/>
                    </a:lnTo>
                    <a:lnTo>
                      <a:pt x="1408985" y="5095799"/>
                    </a:lnTo>
                    <a:lnTo>
                      <a:pt x="1403223" y="5094928"/>
                    </a:lnTo>
                    <a:lnTo>
                      <a:pt x="1394591" y="5095798"/>
                    </a:lnTo>
                    <a:cubicBezTo>
                      <a:pt x="1310161" y="5095798"/>
                      <a:pt x="1237720" y="5044466"/>
                      <a:pt x="1206778" y="4971308"/>
                    </a:cubicBezTo>
                    <a:lnTo>
                      <a:pt x="1206697" y="4970904"/>
                    </a:lnTo>
                    <a:lnTo>
                      <a:pt x="1195395" y="4961234"/>
                    </a:lnTo>
                    <a:lnTo>
                      <a:pt x="838951" y="4260131"/>
                    </a:lnTo>
                    <a:lnTo>
                      <a:pt x="29235" y="2670972"/>
                    </a:lnTo>
                    <a:cubicBezTo>
                      <a:pt x="24992" y="2662646"/>
                      <a:pt x="22638" y="2653855"/>
                      <a:pt x="22014" y="2645085"/>
                    </a:cubicBezTo>
                    <a:lnTo>
                      <a:pt x="22942" y="2637511"/>
                    </a:lnTo>
                    <a:lnTo>
                      <a:pt x="16019" y="2627240"/>
                    </a:lnTo>
                    <a:cubicBezTo>
                      <a:pt x="5703" y="2602854"/>
                      <a:pt x="0" y="2576044"/>
                      <a:pt x="0" y="2547900"/>
                    </a:cubicBezTo>
                    <a:cubicBezTo>
                      <a:pt x="0" y="2519757"/>
                      <a:pt x="5703" y="2492945"/>
                      <a:pt x="16019" y="2468559"/>
                    </a:cubicBezTo>
                    <a:lnTo>
                      <a:pt x="31570" y="2445493"/>
                    </a:lnTo>
                    <a:lnTo>
                      <a:pt x="31227" y="2442651"/>
                    </a:lnTo>
                    <a:cubicBezTo>
                      <a:pt x="31869" y="2433883"/>
                      <a:pt x="34240" y="2425097"/>
                      <a:pt x="38498" y="2416779"/>
                    </a:cubicBezTo>
                    <a:lnTo>
                      <a:pt x="1206211" y="136072"/>
                    </a:lnTo>
                    <a:cubicBezTo>
                      <a:pt x="1210470" y="127755"/>
                      <a:pt x="1216212" y="120694"/>
                      <a:pt x="1222951" y="115048"/>
                    </a:cubicBezTo>
                    <a:lnTo>
                      <a:pt x="1228889" y="111770"/>
                    </a:lnTo>
                    <a:lnTo>
                      <a:pt x="1251698" y="74176"/>
                    </a:lnTo>
                    <a:cubicBezTo>
                      <a:pt x="1289084" y="28876"/>
                      <a:pt x="1345662" y="1"/>
                      <a:pt x="1408985" y="1"/>
                    </a:cubicBezTo>
                    <a:lnTo>
                      <a:pt x="1425049" y="1621"/>
                    </a:lnTo>
                    <a:lnTo>
                      <a:pt x="1454917" y="1621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bg1">
                    <a:alpha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5" name="Freeform: Shape 4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84517E22-53F6-41C6-8EED-7FDB159022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28821" y="3532902"/>
                <a:ext cx="1850051" cy="1747342"/>
              </a:xfrm>
              <a:custGeom>
                <a:avLst/>
                <a:gdLst>
                  <a:gd name="connsiteX0" fmla="*/ 719215 w 2311850"/>
                  <a:gd name="connsiteY0" fmla="*/ 190584 h 2183503"/>
                  <a:gd name="connsiteX1" fmla="*/ 716377 w 2311850"/>
                  <a:gd name="connsiteY1" fmla="*/ 191157 h 2183503"/>
                  <a:gd name="connsiteX2" fmla="*/ 705813 w 2311850"/>
                  <a:gd name="connsiteY2" fmla="*/ 191157 h 2183503"/>
                  <a:gd name="connsiteX3" fmla="*/ 700131 w 2311850"/>
                  <a:gd name="connsiteY3" fmla="*/ 190584 h 2183503"/>
                  <a:gd name="connsiteX4" fmla="*/ 644501 w 2311850"/>
                  <a:gd name="connsiteY4" fmla="*/ 216819 h 2183503"/>
                  <a:gd name="connsiteX5" fmla="*/ 636433 w 2311850"/>
                  <a:gd name="connsiteY5" fmla="*/ 230116 h 2183503"/>
                  <a:gd name="connsiteX6" fmla="*/ 634333 w 2311850"/>
                  <a:gd name="connsiteY6" fmla="*/ 231275 h 2183503"/>
                  <a:gd name="connsiteX7" fmla="*/ 628412 w 2311850"/>
                  <a:gd name="connsiteY7" fmla="*/ 238711 h 2183503"/>
                  <a:gd name="connsiteX8" fmla="*/ 215403 w 2311850"/>
                  <a:gd name="connsiteY8" fmla="*/ 1045376 h 2183503"/>
                  <a:gd name="connsiteX9" fmla="*/ 212832 w 2311850"/>
                  <a:gd name="connsiteY9" fmla="*/ 1054526 h 2183503"/>
                  <a:gd name="connsiteX10" fmla="*/ 212953 w 2311850"/>
                  <a:gd name="connsiteY10" fmla="*/ 1055531 h 2183503"/>
                  <a:gd name="connsiteX11" fmla="*/ 207453 w 2311850"/>
                  <a:gd name="connsiteY11" fmla="*/ 1063690 h 2183503"/>
                  <a:gd name="connsiteX12" fmla="*/ 201787 w 2311850"/>
                  <a:gd name="connsiteY12" fmla="*/ 1091752 h 2183503"/>
                  <a:gd name="connsiteX13" fmla="*/ 207453 w 2311850"/>
                  <a:gd name="connsiteY13" fmla="*/ 1119814 h 2183503"/>
                  <a:gd name="connsiteX14" fmla="*/ 209901 w 2311850"/>
                  <a:gd name="connsiteY14" fmla="*/ 1123446 h 2183503"/>
                  <a:gd name="connsiteX15" fmla="*/ 209573 w 2311850"/>
                  <a:gd name="connsiteY15" fmla="*/ 1126125 h 2183503"/>
                  <a:gd name="connsiteX16" fmla="*/ 212127 w 2311850"/>
                  <a:gd name="connsiteY16" fmla="*/ 1135281 h 2183503"/>
                  <a:gd name="connsiteX17" fmla="*/ 498516 w 2311850"/>
                  <a:gd name="connsiteY17" fmla="*/ 1697351 h 2183503"/>
                  <a:gd name="connsiteX18" fmla="*/ 624587 w 2311850"/>
                  <a:gd name="connsiteY18" fmla="*/ 1945325 h 2183503"/>
                  <a:gd name="connsiteX19" fmla="*/ 628584 w 2311850"/>
                  <a:gd name="connsiteY19" fmla="*/ 1948745 h 2183503"/>
                  <a:gd name="connsiteX20" fmla="*/ 628613 w 2311850"/>
                  <a:gd name="connsiteY20" fmla="*/ 1948888 h 2183503"/>
                  <a:gd name="connsiteX21" fmla="*/ 695040 w 2311850"/>
                  <a:gd name="connsiteY21" fmla="*/ 1992919 h 2183503"/>
                  <a:gd name="connsiteX22" fmla="*/ 698093 w 2311850"/>
                  <a:gd name="connsiteY22" fmla="*/ 1992611 h 2183503"/>
                  <a:gd name="connsiteX23" fmla="*/ 700131 w 2311850"/>
                  <a:gd name="connsiteY23" fmla="*/ 1992919 h 2183503"/>
                  <a:gd name="connsiteX24" fmla="*/ 700453 w 2311850"/>
                  <a:gd name="connsiteY24" fmla="*/ 1992887 h 2183503"/>
                  <a:gd name="connsiteX25" fmla="*/ 700613 w 2311850"/>
                  <a:gd name="connsiteY25" fmla="*/ 1992919 h 2183503"/>
                  <a:gd name="connsiteX26" fmla="*/ 1592636 w 2311850"/>
                  <a:gd name="connsiteY26" fmla="*/ 1992919 h 2183503"/>
                  <a:gd name="connsiteX27" fmla="*/ 1595474 w 2311850"/>
                  <a:gd name="connsiteY27" fmla="*/ 1992346 h 2183503"/>
                  <a:gd name="connsiteX28" fmla="*/ 1606038 w 2311850"/>
                  <a:gd name="connsiteY28" fmla="*/ 1992346 h 2183503"/>
                  <a:gd name="connsiteX29" fmla="*/ 1611720 w 2311850"/>
                  <a:gd name="connsiteY29" fmla="*/ 1992919 h 2183503"/>
                  <a:gd name="connsiteX30" fmla="*/ 1667351 w 2311850"/>
                  <a:gd name="connsiteY30" fmla="*/ 1966684 h 2183503"/>
                  <a:gd name="connsiteX31" fmla="*/ 1675418 w 2311850"/>
                  <a:gd name="connsiteY31" fmla="*/ 1953387 h 2183503"/>
                  <a:gd name="connsiteX32" fmla="*/ 1677518 w 2311850"/>
                  <a:gd name="connsiteY32" fmla="*/ 1952228 h 2183503"/>
                  <a:gd name="connsiteX33" fmla="*/ 1683439 w 2311850"/>
                  <a:gd name="connsiteY33" fmla="*/ 1944792 h 2183503"/>
                  <a:gd name="connsiteX34" fmla="*/ 2096448 w 2311850"/>
                  <a:gd name="connsiteY34" fmla="*/ 1138128 h 2183503"/>
                  <a:gd name="connsiteX35" fmla="*/ 2099020 w 2311850"/>
                  <a:gd name="connsiteY35" fmla="*/ 1128977 h 2183503"/>
                  <a:gd name="connsiteX36" fmla="*/ 2098898 w 2311850"/>
                  <a:gd name="connsiteY36" fmla="*/ 1127972 h 2183503"/>
                  <a:gd name="connsiteX37" fmla="*/ 2104399 w 2311850"/>
                  <a:gd name="connsiteY37" fmla="*/ 1119814 h 2183503"/>
                  <a:gd name="connsiteX38" fmla="*/ 2110064 w 2311850"/>
                  <a:gd name="connsiteY38" fmla="*/ 1091752 h 2183503"/>
                  <a:gd name="connsiteX39" fmla="*/ 2104399 w 2311850"/>
                  <a:gd name="connsiteY39" fmla="*/ 1063690 h 2183503"/>
                  <a:gd name="connsiteX40" fmla="*/ 2101950 w 2311850"/>
                  <a:gd name="connsiteY40" fmla="*/ 1060057 h 2183503"/>
                  <a:gd name="connsiteX41" fmla="*/ 2102278 w 2311850"/>
                  <a:gd name="connsiteY41" fmla="*/ 1057378 h 2183503"/>
                  <a:gd name="connsiteX42" fmla="*/ 2099724 w 2311850"/>
                  <a:gd name="connsiteY42" fmla="*/ 1048222 h 2183503"/>
                  <a:gd name="connsiteX43" fmla="*/ 1841861 w 2311850"/>
                  <a:gd name="connsiteY43" fmla="*/ 542137 h 2183503"/>
                  <a:gd name="connsiteX44" fmla="*/ 1841754 w 2311850"/>
                  <a:gd name="connsiteY44" fmla="*/ 540756 h 2183503"/>
                  <a:gd name="connsiteX45" fmla="*/ 1682652 w 2311850"/>
                  <a:gd name="connsiteY45" fmla="*/ 227812 h 2183503"/>
                  <a:gd name="connsiteX46" fmla="*/ 1675289 w 2311850"/>
                  <a:gd name="connsiteY46" fmla="*/ 221512 h 2183503"/>
                  <a:gd name="connsiteX47" fmla="*/ 1672442 w 2311850"/>
                  <a:gd name="connsiteY47" fmla="*/ 216820 h 2183503"/>
                  <a:gd name="connsiteX48" fmla="*/ 1616811 w 2311850"/>
                  <a:gd name="connsiteY48" fmla="*/ 190584 h 2183503"/>
                  <a:gd name="connsiteX49" fmla="*/ 1613758 w 2311850"/>
                  <a:gd name="connsiteY49" fmla="*/ 190892 h 2183503"/>
                  <a:gd name="connsiteX50" fmla="*/ 1611720 w 2311850"/>
                  <a:gd name="connsiteY50" fmla="*/ 190584 h 2183503"/>
                  <a:gd name="connsiteX51" fmla="*/ 1611399 w 2311850"/>
                  <a:gd name="connsiteY51" fmla="*/ 190617 h 2183503"/>
                  <a:gd name="connsiteX52" fmla="*/ 1611239 w 2311850"/>
                  <a:gd name="connsiteY52" fmla="*/ 190584 h 2183503"/>
                  <a:gd name="connsiteX53" fmla="*/ 626857 w 2311850"/>
                  <a:gd name="connsiteY53" fmla="*/ 0 h 2183503"/>
                  <a:gd name="connsiteX54" fmla="*/ 1707530 w 2311850"/>
                  <a:gd name="connsiteY54" fmla="*/ 0 h 2183503"/>
                  <a:gd name="connsiteX55" fmla="*/ 1707724 w 2311850"/>
                  <a:gd name="connsiteY55" fmla="*/ 39 h 2183503"/>
                  <a:gd name="connsiteX56" fmla="*/ 1708113 w 2311850"/>
                  <a:gd name="connsiteY56" fmla="*/ 0 h 2183503"/>
                  <a:gd name="connsiteX57" fmla="*/ 1710582 w 2311850"/>
                  <a:gd name="connsiteY57" fmla="*/ 373 h 2183503"/>
                  <a:gd name="connsiteX58" fmla="*/ 1714281 w 2311850"/>
                  <a:gd name="connsiteY58" fmla="*/ 0 h 2183503"/>
                  <a:gd name="connsiteX59" fmla="*/ 1781677 w 2311850"/>
                  <a:gd name="connsiteY59" fmla="*/ 31784 h 2183503"/>
                  <a:gd name="connsiteX60" fmla="*/ 1785126 w 2311850"/>
                  <a:gd name="connsiteY60" fmla="*/ 37469 h 2183503"/>
                  <a:gd name="connsiteX61" fmla="*/ 1794046 w 2311850"/>
                  <a:gd name="connsiteY61" fmla="*/ 45101 h 2183503"/>
                  <a:gd name="connsiteX62" fmla="*/ 1986796 w 2311850"/>
                  <a:gd name="connsiteY62" fmla="*/ 424228 h 2183503"/>
                  <a:gd name="connsiteX63" fmla="*/ 1986926 w 2311850"/>
                  <a:gd name="connsiteY63" fmla="*/ 425902 h 2183503"/>
                  <a:gd name="connsiteX64" fmla="*/ 2299323 w 2311850"/>
                  <a:gd name="connsiteY64" fmla="*/ 1039016 h 2183503"/>
                  <a:gd name="connsiteX65" fmla="*/ 2302417 w 2311850"/>
                  <a:gd name="connsiteY65" fmla="*/ 1050109 h 2183503"/>
                  <a:gd name="connsiteX66" fmla="*/ 2302020 w 2311850"/>
                  <a:gd name="connsiteY66" fmla="*/ 1053354 h 2183503"/>
                  <a:gd name="connsiteX67" fmla="*/ 2304987 w 2311850"/>
                  <a:gd name="connsiteY67" fmla="*/ 1057755 h 2183503"/>
                  <a:gd name="connsiteX68" fmla="*/ 2311850 w 2311850"/>
                  <a:gd name="connsiteY68" fmla="*/ 1091752 h 2183503"/>
                  <a:gd name="connsiteX69" fmla="*/ 2304987 w 2311850"/>
                  <a:gd name="connsiteY69" fmla="*/ 1125748 h 2183503"/>
                  <a:gd name="connsiteX70" fmla="*/ 2298323 w 2311850"/>
                  <a:gd name="connsiteY70" fmla="*/ 1135632 h 2183503"/>
                  <a:gd name="connsiteX71" fmla="*/ 2298470 w 2311850"/>
                  <a:gd name="connsiteY71" fmla="*/ 1136850 h 2183503"/>
                  <a:gd name="connsiteX72" fmla="*/ 2295354 w 2311850"/>
                  <a:gd name="connsiteY72" fmla="*/ 1147936 h 2183503"/>
                  <a:gd name="connsiteX73" fmla="*/ 1795000 w 2311850"/>
                  <a:gd name="connsiteY73" fmla="*/ 2125198 h 2183503"/>
                  <a:gd name="connsiteX74" fmla="*/ 1787827 w 2311850"/>
                  <a:gd name="connsiteY74" fmla="*/ 2134206 h 2183503"/>
                  <a:gd name="connsiteX75" fmla="*/ 1785283 w 2311850"/>
                  <a:gd name="connsiteY75" fmla="*/ 2135611 h 2183503"/>
                  <a:gd name="connsiteX76" fmla="*/ 1775510 w 2311850"/>
                  <a:gd name="connsiteY76" fmla="*/ 2151719 h 2183503"/>
                  <a:gd name="connsiteX77" fmla="*/ 1708113 w 2311850"/>
                  <a:gd name="connsiteY77" fmla="*/ 2183503 h 2183503"/>
                  <a:gd name="connsiteX78" fmla="*/ 1701230 w 2311850"/>
                  <a:gd name="connsiteY78" fmla="*/ 2182809 h 2183503"/>
                  <a:gd name="connsiteX79" fmla="*/ 1688432 w 2311850"/>
                  <a:gd name="connsiteY79" fmla="*/ 2182809 h 2183503"/>
                  <a:gd name="connsiteX80" fmla="*/ 1684993 w 2311850"/>
                  <a:gd name="connsiteY80" fmla="*/ 2183503 h 2183503"/>
                  <a:gd name="connsiteX81" fmla="*/ 604320 w 2311850"/>
                  <a:gd name="connsiteY81" fmla="*/ 2183503 h 2183503"/>
                  <a:gd name="connsiteX82" fmla="*/ 604126 w 2311850"/>
                  <a:gd name="connsiteY82" fmla="*/ 2183464 h 2183503"/>
                  <a:gd name="connsiteX83" fmla="*/ 603737 w 2311850"/>
                  <a:gd name="connsiteY83" fmla="*/ 2183503 h 2183503"/>
                  <a:gd name="connsiteX84" fmla="*/ 601268 w 2311850"/>
                  <a:gd name="connsiteY84" fmla="*/ 2183130 h 2183503"/>
                  <a:gd name="connsiteX85" fmla="*/ 597569 w 2311850"/>
                  <a:gd name="connsiteY85" fmla="*/ 2183503 h 2183503"/>
                  <a:gd name="connsiteX86" fmla="*/ 517093 w 2311850"/>
                  <a:gd name="connsiteY86" fmla="*/ 2130160 h 2183503"/>
                  <a:gd name="connsiteX87" fmla="*/ 517058 w 2311850"/>
                  <a:gd name="connsiteY87" fmla="*/ 2129987 h 2183503"/>
                  <a:gd name="connsiteX88" fmla="*/ 512216 w 2311850"/>
                  <a:gd name="connsiteY88" fmla="*/ 2125843 h 2183503"/>
                  <a:gd name="connsiteX89" fmla="*/ 359483 w 2311850"/>
                  <a:gd name="connsiteY89" fmla="*/ 1825427 h 2183503"/>
                  <a:gd name="connsiteX90" fmla="*/ 12527 w 2311850"/>
                  <a:gd name="connsiteY90" fmla="*/ 1144487 h 2183503"/>
                  <a:gd name="connsiteX91" fmla="*/ 9433 w 2311850"/>
                  <a:gd name="connsiteY91" fmla="*/ 1133395 h 2183503"/>
                  <a:gd name="connsiteX92" fmla="*/ 9831 w 2311850"/>
                  <a:gd name="connsiteY92" fmla="*/ 1130149 h 2183503"/>
                  <a:gd name="connsiteX93" fmla="*/ 6864 w 2311850"/>
                  <a:gd name="connsiteY93" fmla="*/ 1125748 h 2183503"/>
                  <a:gd name="connsiteX94" fmla="*/ 0 w 2311850"/>
                  <a:gd name="connsiteY94" fmla="*/ 1091752 h 2183503"/>
                  <a:gd name="connsiteX95" fmla="*/ 6864 w 2311850"/>
                  <a:gd name="connsiteY95" fmla="*/ 1057755 h 2183503"/>
                  <a:gd name="connsiteX96" fmla="*/ 13528 w 2311850"/>
                  <a:gd name="connsiteY96" fmla="*/ 1047871 h 2183503"/>
                  <a:gd name="connsiteX97" fmla="*/ 13381 w 2311850"/>
                  <a:gd name="connsiteY97" fmla="*/ 1046654 h 2183503"/>
                  <a:gd name="connsiteX98" fmla="*/ 16496 w 2311850"/>
                  <a:gd name="connsiteY98" fmla="*/ 1035568 h 2183503"/>
                  <a:gd name="connsiteX99" fmla="*/ 516850 w 2311850"/>
                  <a:gd name="connsiteY99" fmla="*/ 58306 h 2183503"/>
                  <a:gd name="connsiteX100" fmla="*/ 524023 w 2311850"/>
                  <a:gd name="connsiteY100" fmla="*/ 49297 h 2183503"/>
                  <a:gd name="connsiteX101" fmla="*/ 526568 w 2311850"/>
                  <a:gd name="connsiteY101" fmla="*/ 47892 h 2183503"/>
                  <a:gd name="connsiteX102" fmla="*/ 536341 w 2311850"/>
                  <a:gd name="connsiteY102" fmla="*/ 31784 h 2183503"/>
                  <a:gd name="connsiteX103" fmla="*/ 603737 w 2311850"/>
                  <a:gd name="connsiteY103" fmla="*/ 0 h 2183503"/>
                  <a:gd name="connsiteX104" fmla="*/ 610620 w 2311850"/>
                  <a:gd name="connsiteY104" fmla="*/ 695 h 2183503"/>
                  <a:gd name="connsiteX105" fmla="*/ 623418 w 2311850"/>
                  <a:gd name="connsiteY105" fmla="*/ 695 h 2183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311850" h="2183503">
                    <a:moveTo>
                      <a:pt x="719215" y="190584"/>
                    </a:moveTo>
                    <a:lnTo>
                      <a:pt x="716377" y="191157"/>
                    </a:lnTo>
                    <a:lnTo>
                      <a:pt x="705813" y="191157"/>
                    </a:lnTo>
                    <a:lnTo>
                      <a:pt x="700131" y="190584"/>
                    </a:lnTo>
                    <a:cubicBezTo>
                      <a:pt x="677735" y="190584"/>
                      <a:pt x="657724" y="200797"/>
                      <a:pt x="644501" y="216819"/>
                    </a:cubicBezTo>
                    <a:lnTo>
                      <a:pt x="636433" y="230116"/>
                    </a:lnTo>
                    <a:lnTo>
                      <a:pt x="634333" y="231275"/>
                    </a:lnTo>
                    <a:cubicBezTo>
                      <a:pt x="631949" y="233272"/>
                      <a:pt x="629919" y="235770"/>
                      <a:pt x="628412" y="238711"/>
                    </a:cubicBezTo>
                    <a:lnTo>
                      <a:pt x="215403" y="1045376"/>
                    </a:lnTo>
                    <a:cubicBezTo>
                      <a:pt x="213897" y="1048318"/>
                      <a:pt x="213059" y="1051425"/>
                      <a:pt x="212832" y="1054526"/>
                    </a:cubicBezTo>
                    <a:lnTo>
                      <a:pt x="212953" y="1055531"/>
                    </a:lnTo>
                    <a:lnTo>
                      <a:pt x="207453" y="1063690"/>
                    </a:lnTo>
                    <a:cubicBezTo>
                      <a:pt x="203804" y="1072315"/>
                      <a:pt x="201787" y="1081798"/>
                      <a:pt x="201787" y="1091752"/>
                    </a:cubicBezTo>
                    <a:cubicBezTo>
                      <a:pt x="201787" y="1101706"/>
                      <a:pt x="203804" y="1111189"/>
                      <a:pt x="207453" y="1119814"/>
                    </a:cubicBezTo>
                    <a:lnTo>
                      <a:pt x="209901" y="1123446"/>
                    </a:lnTo>
                    <a:lnTo>
                      <a:pt x="209573" y="1126125"/>
                    </a:lnTo>
                    <a:cubicBezTo>
                      <a:pt x="209794" y="1129227"/>
                      <a:pt x="210627" y="1132336"/>
                      <a:pt x="212127" y="1135281"/>
                    </a:cubicBezTo>
                    <a:lnTo>
                      <a:pt x="498516" y="1697351"/>
                    </a:lnTo>
                    <a:lnTo>
                      <a:pt x="624587" y="1945325"/>
                    </a:lnTo>
                    <a:lnTo>
                      <a:pt x="628584" y="1948745"/>
                    </a:lnTo>
                    <a:lnTo>
                      <a:pt x="628613" y="1948888"/>
                    </a:lnTo>
                    <a:cubicBezTo>
                      <a:pt x="639557" y="1974763"/>
                      <a:pt x="665178" y="1992919"/>
                      <a:pt x="695040" y="1992919"/>
                    </a:cubicBezTo>
                    <a:lnTo>
                      <a:pt x="698093" y="1992611"/>
                    </a:lnTo>
                    <a:lnTo>
                      <a:pt x="700131" y="1992919"/>
                    </a:lnTo>
                    <a:lnTo>
                      <a:pt x="700453" y="1992887"/>
                    </a:lnTo>
                    <a:lnTo>
                      <a:pt x="700613" y="1992919"/>
                    </a:lnTo>
                    <a:lnTo>
                      <a:pt x="1592636" y="1992919"/>
                    </a:lnTo>
                    <a:lnTo>
                      <a:pt x="1595474" y="1992346"/>
                    </a:lnTo>
                    <a:lnTo>
                      <a:pt x="1606038" y="1992346"/>
                    </a:lnTo>
                    <a:lnTo>
                      <a:pt x="1611720" y="1992919"/>
                    </a:lnTo>
                    <a:cubicBezTo>
                      <a:pt x="1634117" y="1992919"/>
                      <a:pt x="1654128" y="1982706"/>
                      <a:pt x="1667351" y="1966684"/>
                    </a:cubicBezTo>
                    <a:lnTo>
                      <a:pt x="1675418" y="1953387"/>
                    </a:lnTo>
                    <a:lnTo>
                      <a:pt x="1677518" y="1952228"/>
                    </a:lnTo>
                    <a:cubicBezTo>
                      <a:pt x="1679902" y="1950231"/>
                      <a:pt x="1681933" y="1947733"/>
                      <a:pt x="1683439" y="1944792"/>
                    </a:cubicBezTo>
                    <a:lnTo>
                      <a:pt x="2096448" y="1138128"/>
                    </a:lnTo>
                    <a:cubicBezTo>
                      <a:pt x="2097954" y="1135186"/>
                      <a:pt x="2098792" y="1132078"/>
                      <a:pt x="2099020" y="1128977"/>
                    </a:cubicBezTo>
                    <a:lnTo>
                      <a:pt x="2098898" y="1127972"/>
                    </a:lnTo>
                    <a:lnTo>
                      <a:pt x="2104399" y="1119814"/>
                    </a:lnTo>
                    <a:cubicBezTo>
                      <a:pt x="2108047" y="1111189"/>
                      <a:pt x="2110064" y="1101705"/>
                      <a:pt x="2110064" y="1091752"/>
                    </a:cubicBezTo>
                    <a:cubicBezTo>
                      <a:pt x="2110064" y="1081798"/>
                      <a:pt x="2108047" y="1072315"/>
                      <a:pt x="2104399" y="1063690"/>
                    </a:cubicBezTo>
                    <a:lnTo>
                      <a:pt x="2101950" y="1060057"/>
                    </a:lnTo>
                    <a:lnTo>
                      <a:pt x="2102278" y="1057378"/>
                    </a:lnTo>
                    <a:cubicBezTo>
                      <a:pt x="2102057" y="1054277"/>
                      <a:pt x="2101225" y="1051167"/>
                      <a:pt x="2099724" y="1048222"/>
                    </a:cubicBezTo>
                    <a:lnTo>
                      <a:pt x="1841861" y="542137"/>
                    </a:lnTo>
                    <a:lnTo>
                      <a:pt x="1841754" y="540756"/>
                    </a:lnTo>
                    <a:lnTo>
                      <a:pt x="1682652" y="227812"/>
                    </a:lnTo>
                    <a:lnTo>
                      <a:pt x="1675289" y="221512"/>
                    </a:lnTo>
                    <a:lnTo>
                      <a:pt x="1672442" y="216820"/>
                    </a:lnTo>
                    <a:cubicBezTo>
                      <a:pt x="1659219" y="200797"/>
                      <a:pt x="1639208" y="190584"/>
                      <a:pt x="1616811" y="190584"/>
                    </a:cubicBezTo>
                    <a:lnTo>
                      <a:pt x="1613758" y="190892"/>
                    </a:lnTo>
                    <a:lnTo>
                      <a:pt x="1611720" y="190584"/>
                    </a:lnTo>
                    <a:lnTo>
                      <a:pt x="1611399" y="190617"/>
                    </a:lnTo>
                    <a:lnTo>
                      <a:pt x="1611239" y="190584"/>
                    </a:lnTo>
                    <a:close/>
                    <a:moveTo>
                      <a:pt x="626857" y="0"/>
                    </a:moveTo>
                    <a:lnTo>
                      <a:pt x="1707530" y="0"/>
                    </a:lnTo>
                    <a:lnTo>
                      <a:pt x="1707724" y="39"/>
                    </a:lnTo>
                    <a:lnTo>
                      <a:pt x="1708113" y="0"/>
                    </a:lnTo>
                    <a:lnTo>
                      <a:pt x="1710582" y="373"/>
                    </a:lnTo>
                    <a:lnTo>
                      <a:pt x="1714281" y="0"/>
                    </a:lnTo>
                    <a:cubicBezTo>
                      <a:pt x="1741414" y="0"/>
                      <a:pt x="1765657" y="12373"/>
                      <a:pt x="1781677" y="31784"/>
                    </a:cubicBezTo>
                    <a:lnTo>
                      <a:pt x="1785126" y="37469"/>
                    </a:lnTo>
                    <a:lnTo>
                      <a:pt x="1794046" y="45101"/>
                    </a:lnTo>
                    <a:lnTo>
                      <a:pt x="1986796" y="424228"/>
                    </a:lnTo>
                    <a:lnTo>
                      <a:pt x="1986926" y="425902"/>
                    </a:lnTo>
                    <a:lnTo>
                      <a:pt x="2299323" y="1039016"/>
                    </a:lnTo>
                    <a:cubicBezTo>
                      <a:pt x="2301141" y="1042584"/>
                      <a:pt x="2302150" y="1046351"/>
                      <a:pt x="2302417" y="1050109"/>
                    </a:cubicBezTo>
                    <a:lnTo>
                      <a:pt x="2302020" y="1053354"/>
                    </a:lnTo>
                    <a:lnTo>
                      <a:pt x="2304987" y="1057755"/>
                    </a:lnTo>
                    <a:cubicBezTo>
                      <a:pt x="2309406" y="1068204"/>
                      <a:pt x="2311850" y="1079692"/>
                      <a:pt x="2311850" y="1091752"/>
                    </a:cubicBezTo>
                    <a:cubicBezTo>
                      <a:pt x="2311850" y="1103810"/>
                      <a:pt x="2309406" y="1115299"/>
                      <a:pt x="2304987" y="1125748"/>
                    </a:cubicBezTo>
                    <a:lnTo>
                      <a:pt x="2298323" y="1135632"/>
                    </a:lnTo>
                    <a:lnTo>
                      <a:pt x="2298470" y="1136850"/>
                    </a:lnTo>
                    <a:cubicBezTo>
                      <a:pt x="2298195" y="1140607"/>
                      <a:pt x="2297179" y="1144372"/>
                      <a:pt x="2295354" y="1147936"/>
                    </a:cubicBezTo>
                    <a:lnTo>
                      <a:pt x="1795000" y="2125198"/>
                    </a:lnTo>
                    <a:cubicBezTo>
                      <a:pt x="1793175" y="2128761"/>
                      <a:pt x="1790715" y="2131787"/>
                      <a:pt x="1787827" y="2134206"/>
                    </a:cubicBezTo>
                    <a:lnTo>
                      <a:pt x="1785283" y="2135611"/>
                    </a:lnTo>
                    <a:lnTo>
                      <a:pt x="1775510" y="2151719"/>
                    </a:lnTo>
                    <a:cubicBezTo>
                      <a:pt x="1759490" y="2171130"/>
                      <a:pt x="1735247" y="2183503"/>
                      <a:pt x="1708113" y="2183503"/>
                    </a:cubicBezTo>
                    <a:lnTo>
                      <a:pt x="1701230" y="2182809"/>
                    </a:lnTo>
                    <a:lnTo>
                      <a:pt x="1688432" y="2182809"/>
                    </a:lnTo>
                    <a:lnTo>
                      <a:pt x="1684993" y="2183503"/>
                    </a:lnTo>
                    <a:lnTo>
                      <a:pt x="604320" y="2183503"/>
                    </a:lnTo>
                    <a:lnTo>
                      <a:pt x="604126" y="2183464"/>
                    </a:lnTo>
                    <a:lnTo>
                      <a:pt x="603737" y="2183503"/>
                    </a:lnTo>
                    <a:lnTo>
                      <a:pt x="601268" y="2183130"/>
                    </a:lnTo>
                    <a:lnTo>
                      <a:pt x="597569" y="2183503"/>
                    </a:lnTo>
                    <a:cubicBezTo>
                      <a:pt x="561392" y="2183503"/>
                      <a:pt x="530352" y="2161507"/>
                      <a:pt x="517093" y="2130160"/>
                    </a:cubicBezTo>
                    <a:lnTo>
                      <a:pt x="517058" y="2129987"/>
                    </a:lnTo>
                    <a:lnTo>
                      <a:pt x="512216" y="2125843"/>
                    </a:lnTo>
                    <a:lnTo>
                      <a:pt x="359483" y="1825427"/>
                    </a:lnTo>
                    <a:lnTo>
                      <a:pt x="12527" y="1144487"/>
                    </a:lnTo>
                    <a:cubicBezTo>
                      <a:pt x="10709" y="1140920"/>
                      <a:pt x="9700" y="1137153"/>
                      <a:pt x="9433" y="1133395"/>
                    </a:cubicBezTo>
                    <a:lnTo>
                      <a:pt x="9831" y="1130149"/>
                    </a:lnTo>
                    <a:lnTo>
                      <a:pt x="6864" y="1125748"/>
                    </a:lnTo>
                    <a:cubicBezTo>
                      <a:pt x="2444" y="1115299"/>
                      <a:pt x="0" y="1103811"/>
                      <a:pt x="0" y="1091752"/>
                    </a:cubicBezTo>
                    <a:cubicBezTo>
                      <a:pt x="0" y="1079693"/>
                      <a:pt x="2444" y="1068204"/>
                      <a:pt x="6864" y="1057755"/>
                    </a:cubicBezTo>
                    <a:lnTo>
                      <a:pt x="13528" y="1047871"/>
                    </a:lnTo>
                    <a:lnTo>
                      <a:pt x="13381" y="1046654"/>
                    </a:lnTo>
                    <a:cubicBezTo>
                      <a:pt x="13656" y="1042897"/>
                      <a:pt x="14672" y="1039132"/>
                      <a:pt x="16496" y="1035568"/>
                    </a:cubicBezTo>
                    <a:lnTo>
                      <a:pt x="516850" y="58306"/>
                    </a:lnTo>
                    <a:cubicBezTo>
                      <a:pt x="518675" y="54742"/>
                      <a:pt x="521136" y="51716"/>
                      <a:pt x="524023" y="49297"/>
                    </a:cubicBezTo>
                    <a:lnTo>
                      <a:pt x="526568" y="47892"/>
                    </a:lnTo>
                    <a:lnTo>
                      <a:pt x="536341" y="31784"/>
                    </a:lnTo>
                    <a:cubicBezTo>
                      <a:pt x="552361" y="12373"/>
                      <a:pt x="576604" y="0"/>
                      <a:pt x="603737" y="0"/>
                    </a:cubicBezTo>
                    <a:lnTo>
                      <a:pt x="610620" y="695"/>
                    </a:lnTo>
                    <a:lnTo>
                      <a:pt x="623418" y="6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6" name="Text Box 1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B229BE42-2413-4702-877F-5BD50AC3F2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26106" y="3872415"/>
                <a:ext cx="1243968" cy="441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0960" tIns="30480" rIns="60960" bIns="3048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2000" dirty="0" smtClean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杨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老师</a:t>
                </a:r>
                <a:endParaRPr lang="en-US" sz="20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1692312" y="4293323"/>
                <a:ext cx="1934581" cy="6985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CLASSKULL</a:t>
                </a:r>
              </a:p>
              <a:p>
                <a:pPr algn="ctr"/>
                <a:r>
                  <a:rPr lang="zh-CN" altLang="en-US" sz="1600" dirty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教师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顾问</a:t>
                </a:r>
                <a:endParaRPr lang="en-US" altLang="zh-CN" sz="16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242" name="组合 241"/>
          <p:cNvGrpSpPr/>
          <p:nvPr/>
        </p:nvGrpSpPr>
        <p:grpSpPr>
          <a:xfrm>
            <a:off x="6322144" y="5121524"/>
            <a:ext cx="2971913" cy="1531857"/>
            <a:chOff x="4639367" y="5306879"/>
            <a:chExt cx="2971913" cy="1531857"/>
          </a:xfrm>
        </p:grpSpPr>
        <p:grpSp>
          <p:nvGrpSpPr>
            <p:cNvPr id="212" name="组合 211"/>
            <p:cNvGrpSpPr/>
            <p:nvPr/>
          </p:nvGrpSpPr>
          <p:grpSpPr>
            <a:xfrm>
              <a:off x="5810910" y="5306879"/>
              <a:ext cx="1800370" cy="822711"/>
              <a:chOff x="6042378" y="1143643"/>
              <a:chExt cx="1800370" cy="928554"/>
            </a:xfrm>
          </p:grpSpPr>
          <p:sp>
            <p:nvSpPr>
              <p:cNvPr id="213" name="流程图: 库存数据 212"/>
              <p:cNvSpPr/>
              <p:nvPr/>
            </p:nvSpPr>
            <p:spPr>
              <a:xfrm rot="5400000">
                <a:off x="6882333" y="1145906"/>
                <a:ext cx="128561" cy="1724021"/>
              </a:xfrm>
              <a:prstGeom prst="flowChartOnlineStorage">
                <a:avLst/>
              </a:prstGeom>
              <a:solidFill>
                <a:schemeClr val="bg1">
                  <a:lumMod val="85000"/>
                  <a:alpha val="60000"/>
                </a:scheme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14" name="矩形 213"/>
              <p:cNvSpPr/>
              <p:nvPr/>
            </p:nvSpPr>
            <p:spPr>
              <a:xfrm>
                <a:off x="6042378" y="1143643"/>
                <a:ext cx="1800370" cy="90375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15" name="矩形 214"/>
              <p:cNvSpPr/>
              <p:nvPr/>
            </p:nvSpPr>
            <p:spPr>
              <a:xfrm>
                <a:off x="6127929" y="1149347"/>
                <a:ext cx="1629266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zh-CN" altLang="en-US" sz="14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深圳某外国语学校</a:t>
                </a:r>
                <a:endParaRPr lang="en-US" altLang="zh-CN" sz="14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lvl="0" algn="ctr"/>
                <a:r>
                  <a:rPr lang="zh-CN" altLang="en-US" sz="14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信息办主任</a:t>
                </a:r>
                <a:endParaRPr lang="en-US" altLang="zh-CN" sz="14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lvl="0" algn="ctr"/>
                <a:r>
                  <a:rPr lang="zh-CN" altLang="en-US" sz="14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高中教师</a:t>
                </a:r>
                <a:endParaRPr lang="en-US" altLang="zh-CN" sz="14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207" name="组合 206"/>
            <p:cNvGrpSpPr/>
            <p:nvPr/>
          </p:nvGrpSpPr>
          <p:grpSpPr>
            <a:xfrm>
              <a:off x="4639367" y="5375906"/>
              <a:ext cx="1619582" cy="1462830"/>
              <a:chOff x="1692312" y="3532902"/>
              <a:chExt cx="1934581" cy="1747342"/>
            </a:xfrm>
            <a:effectLst/>
          </p:grpSpPr>
          <p:sp>
            <p:nvSpPr>
              <p:cNvPr id="208" name="Freeform: Shape 3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283A9D04-E33A-439C-80A1-7A9781E8A5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48926" y="3646338"/>
                <a:ext cx="1609841" cy="1520470"/>
              </a:xfrm>
              <a:custGeom>
                <a:avLst/>
                <a:gdLst>
                  <a:gd name="connsiteX0" fmla="*/ 1462942 w 5395334"/>
                  <a:gd name="connsiteY0" fmla="*/ 0 h 5095799"/>
                  <a:gd name="connsiteX1" fmla="*/ 3984988 w 5395334"/>
                  <a:gd name="connsiteY1" fmla="*/ 0 h 5095799"/>
                  <a:gd name="connsiteX2" fmla="*/ 3985441 w 5395334"/>
                  <a:gd name="connsiteY2" fmla="*/ 92 h 5095799"/>
                  <a:gd name="connsiteX3" fmla="*/ 3986349 w 5395334"/>
                  <a:gd name="connsiteY3" fmla="*/ 0 h 5095799"/>
                  <a:gd name="connsiteX4" fmla="*/ 3992111 w 5395334"/>
                  <a:gd name="connsiteY4" fmla="*/ 871 h 5095799"/>
                  <a:gd name="connsiteX5" fmla="*/ 4000743 w 5395334"/>
                  <a:gd name="connsiteY5" fmla="*/ 1 h 5095799"/>
                  <a:gd name="connsiteX6" fmla="*/ 4158030 w 5395334"/>
                  <a:gd name="connsiteY6" fmla="*/ 74177 h 5095799"/>
                  <a:gd name="connsiteX7" fmla="*/ 4166080 w 5395334"/>
                  <a:gd name="connsiteY7" fmla="*/ 87444 h 5095799"/>
                  <a:gd name="connsiteX8" fmla="*/ 4186897 w 5395334"/>
                  <a:gd name="connsiteY8" fmla="*/ 105256 h 5095799"/>
                  <a:gd name="connsiteX9" fmla="*/ 4636731 w 5395334"/>
                  <a:gd name="connsiteY9" fmla="*/ 990052 h 5095799"/>
                  <a:gd name="connsiteX10" fmla="*/ 4637035 w 5395334"/>
                  <a:gd name="connsiteY10" fmla="*/ 993958 h 5095799"/>
                  <a:gd name="connsiteX11" fmla="*/ 5366099 w 5395334"/>
                  <a:gd name="connsiteY11" fmla="*/ 2424827 h 5095799"/>
                  <a:gd name="connsiteX12" fmla="*/ 5373320 w 5395334"/>
                  <a:gd name="connsiteY12" fmla="*/ 2450714 h 5095799"/>
                  <a:gd name="connsiteX13" fmla="*/ 5372392 w 5395334"/>
                  <a:gd name="connsiteY13" fmla="*/ 2458289 h 5095799"/>
                  <a:gd name="connsiteX14" fmla="*/ 5379316 w 5395334"/>
                  <a:gd name="connsiteY14" fmla="*/ 2468559 h 5095799"/>
                  <a:gd name="connsiteX15" fmla="*/ 5395334 w 5395334"/>
                  <a:gd name="connsiteY15" fmla="*/ 2547900 h 5095799"/>
                  <a:gd name="connsiteX16" fmla="*/ 5379316 w 5395334"/>
                  <a:gd name="connsiteY16" fmla="*/ 2627240 h 5095799"/>
                  <a:gd name="connsiteX17" fmla="*/ 5363764 w 5395334"/>
                  <a:gd name="connsiteY17" fmla="*/ 2650306 h 5095799"/>
                  <a:gd name="connsiteX18" fmla="*/ 5364107 w 5395334"/>
                  <a:gd name="connsiteY18" fmla="*/ 2653148 h 5095799"/>
                  <a:gd name="connsiteX19" fmla="*/ 5356836 w 5395334"/>
                  <a:gd name="connsiteY19" fmla="*/ 2679021 h 5095799"/>
                  <a:gd name="connsiteX20" fmla="*/ 4189123 w 5395334"/>
                  <a:gd name="connsiteY20" fmla="*/ 4959727 h 5095799"/>
                  <a:gd name="connsiteX21" fmla="*/ 4172383 w 5395334"/>
                  <a:gd name="connsiteY21" fmla="*/ 4980751 h 5095799"/>
                  <a:gd name="connsiteX22" fmla="*/ 4166445 w 5395334"/>
                  <a:gd name="connsiteY22" fmla="*/ 4984029 h 5095799"/>
                  <a:gd name="connsiteX23" fmla="*/ 4143637 w 5395334"/>
                  <a:gd name="connsiteY23" fmla="*/ 5021623 h 5095799"/>
                  <a:gd name="connsiteX24" fmla="*/ 3986349 w 5395334"/>
                  <a:gd name="connsiteY24" fmla="*/ 5095798 h 5095799"/>
                  <a:gd name="connsiteX25" fmla="*/ 3970285 w 5395334"/>
                  <a:gd name="connsiteY25" fmla="*/ 5094179 h 5095799"/>
                  <a:gd name="connsiteX26" fmla="*/ 3940417 w 5395334"/>
                  <a:gd name="connsiteY26" fmla="*/ 5094179 h 5095799"/>
                  <a:gd name="connsiteX27" fmla="*/ 3932392 w 5395334"/>
                  <a:gd name="connsiteY27" fmla="*/ 5095799 h 5095799"/>
                  <a:gd name="connsiteX28" fmla="*/ 1410346 w 5395334"/>
                  <a:gd name="connsiteY28" fmla="*/ 5095799 h 5095799"/>
                  <a:gd name="connsiteX29" fmla="*/ 1409893 w 5395334"/>
                  <a:gd name="connsiteY29" fmla="*/ 5095708 h 5095799"/>
                  <a:gd name="connsiteX30" fmla="*/ 1408985 w 5395334"/>
                  <a:gd name="connsiteY30" fmla="*/ 5095799 h 5095799"/>
                  <a:gd name="connsiteX31" fmla="*/ 1403223 w 5395334"/>
                  <a:gd name="connsiteY31" fmla="*/ 5094928 h 5095799"/>
                  <a:gd name="connsiteX32" fmla="*/ 1394591 w 5395334"/>
                  <a:gd name="connsiteY32" fmla="*/ 5095798 h 5095799"/>
                  <a:gd name="connsiteX33" fmla="*/ 1206778 w 5395334"/>
                  <a:gd name="connsiteY33" fmla="*/ 4971308 h 5095799"/>
                  <a:gd name="connsiteX34" fmla="*/ 1206697 w 5395334"/>
                  <a:gd name="connsiteY34" fmla="*/ 4970904 h 5095799"/>
                  <a:gd name="connsiteX35" fmla="*/ 1195395 w 5395334"/>
                  <a:gd name="connsiteY35" fmla="*/ 4961234 h 5095799"/>
                  <a:gd name="connsiteX36" fmla="*/ 838951 w 5395334"/>
                  <a:gd name="connsiteY36" fmla="*/ 4260131 h 5095799"/>
                  <a:gd name="connsiteX37" fmla="*/ 29235 w 5395334"/>
                  <a:gd name="connsiteY37" fmla="*/ 2670972 h 5095799"/>
                  <a:gd name="connsiteX38" fmla="*/ 22014 w 5395334"/>
                  <a:gd name="connsiteY38" fmla="*/ 2645085 h 5095799"/>
                  <a:gd name="connsiteX39" fmla="*/ 22942 w 5395334"/>
                  <a:gd name="connsiteY39" fmla="*/ 2637511 h 5095799"/>
                  <a:gd name="connsiteX40" fmla="*/ 16019 w 5395334"/>
                  <a:gd name="connsiteY40" fmla="*/ 2627240 h 5095799"/>
                  <a:gd name="connsiteX41" fmla="*/ 0 w 5395334"/>
                  <a:gd name="connsiteY41" fmla="*/ 2547900 h 5095799"/>
                  <a:gd name="connsiteX42" fmla="*/ 16019 w 5395334"/>
                  <a:gd name="connsiteY42" fmla="*/ 2468559 h 5095799"/>
                  <a:gd name="connsiteX43" fmla="*/ 31570 w 5395334"/>
                  <a:gd name="connsiteY43" fmla="*/ 2445493 h 5095799"/>
                  <a:gd name="connsiteX44" fmla="*/ 31227 w 5395334"/>
                  <a:gd name="connsiteY44" fmla="*/ 2442651 h 5095799"/>
                  <a:gd name="connsiteX45" fmla="*/ 38498 w 5395334"/>
                  <a:gd name="connsiteY45" fmla="*/ 2416779 h 5095799"/>
                  <a:gd name="connsiteX46" fmla="*/ 1206211 w 5395334"/>
                  <a:gd name="connsiteY46" fmla="*/ 136072 h 5095799"/>
                  <a:gd name="connsiteX47" fmla="*/ 1222951 w 5395334"/>
                  <a:gd name="connsiteY47" fmla="*/ 115048 h 5095799"/>
                  <a:gd name="connsiteX48" fmla="*/ 1228889 w 5395334"/>
                  <a:gd name="connsiteY48" fmla="*/ 111770 h 5095799"/>
                  <a:gd name="connsiteX49" fmla="*/ 1251698 w 5395334"/>
                  <a:gd name="connsiteY49" fmla="*/ 74176 h 5095799"/>
                  <a:gd name="connsiteX50" fmla="*/ 1408985 w 5395334"/>
                  <a:gd name="connsiteY50" fmla="*/ 1 h 5095799"/>
                  <a:gd name="connsiteX51" fmla="*/ 1425049 w 5395334"/>
                  <a:gd name="connsiteY51" fmla="*/ 1621 h 5095799"/>
                  <a:gd name="connsiteX52" fmla="*/ 1454917 w 5395334"/>
                  <a:gd name="connsiteY52" fmla="*/ 1621 h 509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395334" h="5095799">
                    <a:moveTo>
                      <a:pt x="1462942" y="0"/>
                    </a:moveTo>
                    <a:lnTo>
                      <a:pt x="3984988" y="0"/>
                    </a:lnTo>
                    <a:lnTo>
                      <a:pt x="3985441" y="92"/>
                    </a:lnTo>
                    <a:lnTo>
                      <a:pt x="3986349" y="0"/>
                    </a:lnTo>
                    <a:lnTo>
                      <a:pt x="3992111" y="871"/>
                    </a:lnTo>
                    <a:lnTo>
                      <a:pt x="4000743" y="1"/>
                    </a:lnTo>
                    <a:cubicBezTo>
                      <a:pt x="4064066" y="1"/>
                      <a:pt x="4120644" y="28876"/>
                      <a:pt x="4158030" y="74177"/>
                    </a:cubicBezTo>
                    <a:lnTo>
                      <a:pt x="4166080" y="87444"/>
                    </a:lnTo>
                    <a:lnTo>
                      <a:pt x="4186897" y="105256"/>
                    </a:lnTo>
                    <a:lnTo>
                      <a:pt x="4636731" y="990052"/>
                    </a:lnTo>
                    <a:lnTo>
                      <a:pt x="4637035" y="993958"/>
                    </a:lnTo>
                    <a:lnTo>
                      <a:pt x="5366099" y="2424827"/>
                    </a:lnTo>
                    <a:cubicBezTo>
                      <a:pt x="5370342" y="2433153"/>
                      <a:pt x="5372696" y="2441945"/>
                      <a:pt x="5373320" y="2450714"/>
                    </a:cubicBezTo>
                    <a:lnTo>
                      <a:pt x="5372392" y="2458289"/>
                    </a:lnTo>
                    <a:lnTo>
                      <a:pt x="5379316" y="2468559"/>
                    </a:lnTo>
                    <a:cubicBezTo>
                      <a:pt x="5389631" y="2492945"/>
                      <a:pt x="5395334" y="2519756"/>
                      <a:pt x="5395334" y="2547900"/>
                    </a:cubicBezTo>
                    <a:cubicBezTo>
                      <a:pt x="5395334" y="2576042"/>
                      <a:pt x="5389631" y="2602854"/>
                      <a:pt x="5379316" y="2627240"/>
                    </a:cubicBezTo>
                    <a:lnTo>
                      <a:pt x="5363764" y="2650306"/>
                    </a:lnTo>
                    <a:lnTo>
                      <a:pt x="5364107" y="2653148"/>
                    </a:lnTo>
                    <a:cubicBezTo>
                      <a:pt x="5363465" y="2661916"/>
                      <a:pt x="5361095" y="2670703"/>
                      <a:pt x="5356836" y="2679021"/>
                    </a:cubicBezTo>
                    <a:lnTo>
                      <a:pt x="4189123" y="4959727"/>
                    </a:lnTo>
                    <a:cubicBezTo>
                      <a:pt x="4184864" y="4968044"/>
                      <a:pt x="4179122" y="4975105"/>
                      <a:pt x="4172383" y="4980751"/>
                    </a:cubicBezTo>
                    <a:lnTo>
                      <a:pt x="4166445" y="4984029"/>
                    </a:lnTo>
                    <a:lnTo>
                      <a:pt x="4143637" y="5021623"/>
                    </a:lnTo>
                    <a:cubicBezTo>
                      <a:pt x="4106251" y="5066924"/>
                      <a:pt x="4049673" y="5095798"/>
                      <a:pt x="3986349" y="5095798"/>
                    </a:cubicBezTo>
                    <a:lnTo>
                      <a:pt x="3970285" y="5094179"/>
                    </a:lnTo>
                    <a:lnTo>
                      <a:pt x="3940417" y="5094179"/>
                    </a:lnTo>
                    <a:lnTo>
                      <a:pt x="3932392" y="5095799"/>
                    </a:lnTo>
                    <a:lnTo>
                      <a:pt x="1410346" y="5095799"/>
                    </a:lnTo>
                    <a:lnTo>
                      <a:pt x="1409893" y="5095708"/>
                    </a:lnTo>
                    <a:lnTo>
                      <a:pt x="1408985" y="5095799"/>
                    </a:lnTo>
                    <a:lnTo>
                      <a:pt x="1403223" y="5094928"/>
                    </a:lnTo>
                    <a:lnTo>
                      <a:pt x="1394591" y="5095798"/>
                    </a:lnTo>
                    <a:cubicBezTo>
                      <a:pt x="1310161" y="5095798"/>
                      <a:pt x="1237720" y="5044466"/>
                      <a:pt x="1206778" y="4971308"/>
                    </a:cubicBezTo>
                    <a:lnTo>
                      <a:pt x="1206697" y="4970904"/>
                    </a:lnTo>
                    <a:lnTo>
                      <a:pt x="1195395" y="4961234"/>
                    </a:lnTo>
                    <a:lnTo>
                      <a:pt x="838951" y="4260131"/>
                    </a:lnTo>
                    <a:lnTo>
                      <a:pt x="29235" y="2670972"/>
                    </a:lnTo>
                    <a:cubicBezTo>
                      <a:pt x="24992" y="2662646"/>
                      <a:pt x="22638" y="2653855"/>
                      <a:pt x="22014" y="2645085"/>
                    </a:cubicBezTo>
                    <a:lnTo>
                      <a:pt x="22942" y="2637511"/>
                    </a:lnTo>
                    <a:lnTo>
                      <a:pt x="16019" y="2627240"/>
                    </a:lnTo>
                    <a:cubicBezTo>
                      <a:pt x="5703" y="2602854"/>
                      <a:pt x="0" y="2576044"/>
                      <a:pt x="0" y="2547900"/>
                    </a:cubicBezTo>
                    <a:cubicBezTo>
                      <a:pt x="0" y="2519757"/>
                      <a:pt x="5703" y="2492945"/>
                      <a:pt x="16019" y="2468559"/>
                    </a:cubicBezTo>
                    <a:lnTo>
                      <a:pt x="31570" y="2445493"/>
                    </a:lnTo>
                    <a:lnTo>
                      <a:pt x="31227" y="2442651"/>
                    </a:lnTo>
                    <a:cubicBezTo>
                      <a:pt x="31869" y="2433883"/>
                      <a:pt x="34240" y="2425097"/>
                      <a:pt x="38498" y="2416779"/>
                    </a:cubicBezTo>
                    <a:lnTo>
                      <a:pt x="1206211" y="136072"/>
                    </a:lnTo>
                    <a:cubicBezTo>
                      <a:pt x="1210470" y="127755"/>
                      <a:pt x="1216212" y="120694"/>
                      <a:pt x="1222951" y="115048"/>
                    </a:cubicBezTo>
                    <a:lnTo>
                      <a:pt x="1228889" y="111770"/>
                    </a:lnTo>
                    <a:lnTo>
                      <a:pt x="1251698" y="74176"/>
                    </a:lnTo>
                    <a:cubicBezTo>
                      <a:pt x="1289084" y="28876"/>
                      <a:pt x="1345662" y="1"/>
                      <a:pt x="1408985" y="1"/>
                    </a:cubicBezTo>
                    <a:lnTo>
                      <a:pt x="1425049" y="1621"/>
                    </a:lnTo>
                    <a:lnTo>
                      <a:pt x="1454917" y="1621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bg1">
                    <a:alpha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09" name="Freeform: Shape 4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84517E22-53F6-41C6-8EED-7FDB159022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28821" y="3532902"/>
                <a:ext cx="1850051" cy="1747342"/>
              </a:xfrm>
              <a:custGeom>
                <a:avLst/>
                <a:gdLst>
                  <a:gd name="connsiteX0" fmla="*/ 719215 w 2311850"/>
                  <a:gd name="connsiteY0" fmla="*/ 190584 h 2183503"/>
                  <a:gd name="connsiteX1" fmla="*/ 716377 w 2311850"/>
                  <a:gd name="connsiteY1" fmla="*/ 191157 h 2183503"/>
                  <a:gd name="connsiteX2" fmla="*/ 705813 w 2311850"/>
                  <a:gd name="connsiteY2" fmla="*/ 191157 h 2183503"/>
                  <a:gd name="connsiteX3" fmla="*/ 700131 w 2311850"/>
                  <a:gd name="connsiteY3" fmla="*/ 190584 h 2183503"/>
                  <a:gd name="connsiteX4" fmla="*/ 644501 w 2311850"/>
                  <a:gd name="connsiteY4" fmla="*/ 216819 h 2183503"/>
                  <a:gd name="connsiteX5" fmla="*/ 636433 w 2311850"/>
                  <a:gd name="connsiteY5" fmla="*/ 230116 h 2183503"/>
                  <a:gd name="connsiteX6" fmla="*/ 634333 w 2311850"/>
                  <a:gd name="connsiteY6" fmla="*/ 231275 h 2183503"/>
                  <a:gd name="connsiteX7" fmla="*/ 628412 w 2311850"/>
                  <a:gd name="connsiteY7" fmla="*/ 238711 h 2183503"/>
                  <a:gd name="connsiteX8" fmla="*/ 215403 w 2311850"/>
                  <a:gd name="connsiteY8" fmla="*/ 1045376 h 2183503"/>
                  <a:gd name="connsiteX9" fmla="*/ 212832 w 2311850"/>
                  <a:gd name="connsiteY9" fmla="*/ 1054526 h 2183503"/>
                  <a:gd name="connsiteX10" fmla="*/ 212953 w 2311850"/>
                  <a:gd name="connsiteY10" fmla="*/ 1055531 h 2183503"/>
                  <a:gd name="connsiteX11" fmla="*/ 207453 w 2311850"/>
                  <a:gd name="connsiteY11" fmla="*/ 1063690 h 2183503"/>
                  <a:gd name="connsiteX12" fmla="*/ 201787 w 2311850"/>
                  <a:gd name="connsiteY12" fmla="*/ 1091752 h 2183503"/>
                  <a:gd name="connsiteX13" fmla="*/ 207453 w 2311850"/>
                  <a:gd name="connsiteY13" fmla="*/ 1119814 h 2183503"/>
                  <a:gd name="connsiteX14" fmla="*/ 209901 w 2311850"/>
                  <a:gd name="connsiteY14" fmla="*/ 1123446 h 2183503"/>
                  <a:gd name="connsiteX15" fmla="*/ 209573 w 2311850"/>
                  <a:gd name="connsiteY15" fmla="*/ 1126125 h 2183503"/>
                  <a:gd name="connsiteX16" fmla="*/ 212127 w 2311850"/>
                  <a:gd name="connsiteY16" fmla="*/ 1135281 h 2183503"/>
                  <a:gd name="connsiteX17" fmla="*/ 498516 w 2311850"/>
                  <a:gd name="connsiteY17" fmla="*/ 1697351 h 2183503"/>
                  <a:gd name="connsiteX18" fmla="*/ 624587 w 2311850"/>
                  <a:gd name="connsiteY18" fmla="*/ 1945325 h 2183503"/>
                  <a:gd name="connsiteX19" fmla="*/ 628584 w 2311850"/>
                  <a:gd name="connsiteY19" fmla="*/ 1948745 h 2183503"/>
                  <a:gd name="connsiteX20" fmla="*/ 628613 w 2311850"/>
                  <a:gd name="connsiteY20" fmla="*/ 1948888 h 2183503"/>
                  <a:gd name="connsiteX21" fmla="*/ 695040 w 2311850"/>
                  <a:gd name="connsiteY21" fmla="*/ 1992919 h 2183503"/>
                  <a:gd name="connsiteX22" fmla="*/ 698093 w 2311850"/>
                  <a:gd name="connsiteY22" fmla="*/ 1992611 h 2183503"/>
                  <a:gd name="connsiteX23" fmla="*/ 700131 w 2311850"/>
                  <a:gd name="connsiteY23" fmla="*/ 1992919 h 2183503"/>
                  <a:gd name="connsiteX24" fmla="*/ 700453 w 2311850"/>
                  <a:gd name="connsiteY24" fmla="*/ 1992887 h 2183503"/>
                  <a:gd name="connsiteX25" fmla="*/ 700613 w 2311850"/>
                  <a:gd name="connsiteY25" fmla="*/ 1992919 h 2183503"/>
                  <a:gd name="connsiteX26" fmla="*/ 1592636 w 2311850"/>
                  <a:gd name="connsiteY26" fmla="*/ 1992919 h 2183503"/>
                  <a:gd name="connsiteX27" fmla="*/ 1595474 w 2311850"/>
                  <a:gd name="connsiteY27" fmla="*/ 1992346 h 2183503"/>
                  <a:gd name="connsiteX28" fmla="*/ 1606038 w 2311850"/>
                  <a:gd name="connsiteY28" fmla="*/ 1992346 h 2183503"/>
                  <a:gd name="connsiteX29" fmla="*/ 1611720 w 2311850"/>
                  <a:gd name="connsiteY29" fmla="*/ 1992919 h 2183503"/>
                  <a:gd name="connsiteX30" fmla="*/ 1667351 w 2311850"/>
                  <a:gd name="connsiteY30" fmla="*/ 1966684 h 2183503"/>
                  <a:gd name="connsiteX31" fmla="*/ 1675418 w 2311850"/>
                  <a:gd name="connsiteY31" fmla="*/ 1953387 h 2183503"/>
                  <a:gd name="connsiteX32" fmla="*/ 1677518 w 2311850"/>
                  <a:gd name="connsiteY32" fmla="*/ 1952228 h 2183503"/>
                  <a:gd name="connsiteX33" fmla="*/ 1683439 w 2311850"/>
                  <a:gd name="connsiteY33" fmla="*/ 1944792 h 2183503"/>
                  <a:gd name="connsiteX34" fmla="*/ 2096448 w 2311850"/>
                  <a:gd name="connsiteY34" fmla="*/ 1138128 h 2183503"/>
                  <a:gd name="connsiteX35" fmla="*/ 2099020 w 2311850"/>
                  <a:gd name="connsiteY35" fmla="*/ 1128977 h 2183503"/>
                  <a:gd name="connsiteX36" fmla="*/ 2098898 w 2311850"/>
                  <a:gd name="connsiteY36" fmla="*/ 1127972 h 2183503"/>
                  <a:gd name="connsiteX37" fmla="*/ 2104399 w 2311850"/>
                  <a:gd name="connsiteY37" fmla="*/ 1119814 h 2183503"/>
                  <a:gd name="connsiteX38" fmla="*/ 2110064 w 2311850"/>
                  <a:gd name="connsiteY38" fmla="*/ 1091752 h 2183503"/>
                  <a:gd name="connsiteX39" fmla="*/ 2104399 w 2311850"/>
                  <a:gd name="connsiteY39" fmla="*/ 1063690 h 2183503"/>
                  <a:gd name="connsiteX40" fmla="*/ 2101950 w 2311850"/>
                  <a:gd name="connsiteY40" fmla="*/ 1060057 h 2183503"/>
                  <a:gd name="connsiteX41" fmla="*/ 2102278 w 2311850"/>
                  <a:gd name="connsiteY41" fmla="*/ 1057378 h 2183503"/>
                  <a:gd name="connsiteX42" fmla="*/ 2099724 w 2311850"/>
                  <a:gd name="connsiteY42" fmla="*/ 1048222 h 2183503"/>
                  <a:gd name="connsiteX43" fmla="*/ 1841861 w 2311850"/>
                  <a:gd name="connsiteY43" fmla="*/ 542137 h 2183503"/>
                  <a:gd name="connsiteX44" fmla="*/ 1841754 w 2311850"/>
                  <a:gd name="connsiteY44" fmla="*/ 540756 h 2183503"/>
                  <a:gd name="connsiteX45" fmla="*/ 1682652 w 2311850"/>
                  <a:gd name="connsiteY45" fmla="*/ 227812 h 2183503"/>
                  <a:gd name="connsiteX46" fmla="*/ 1675289 w 2311850"/>
                  <a:gd name="connsiteY46" fmla="*/ 221512 h 2183503"/>
                  <a:gd name="connsiteX47" fmla="*/ 1672442 w 2311850"/>
                  <a:gd name="connsiteY47" fmla="*/ 216820 h 2183503"/>
                  <a:gd name="connsiteX48" fmla="*/ 1616811 w 2311850"/>
                  <a:gd name="connsiteY48" fmla="*/ 190584 h 2183503"/>
                  <a:gd name="connsiteX49" fmla="*/ 1613758 w 2311850"/>
                  <a:gd name="connsiteY49" fmla="*/ 190892 h 2183503"/>
                  <a:gd name="connsiteX50" fmla="*/ 1611720 w 2311850"/>
                  <a:gd name="connsiteY50" fmla="*/ 190584 h 2183503"/>
                  <a:gd name="connsiteX51" fmla="*/ 1611399 w 2311850"/>
                  <a:gd name="connsiteY51" fmla="*/ 190617 h 2183503"/>
                  <a:gd name="connsiteX52" fmla="*/ 1611239 w 2311850"/>
                  <a:gd name="connsiteY52" fmla="*/ 190584 h 2183503"/>
                  <a:gd name="connsiteX53" fmla="*/ 626857 w 2311850"/>
                  <a:gd name="connsiteY53" fmla="*/ 0 h 2183503"/>
                  <a:gd name="connsiteX54" fmla="*/ 1707530 w 2311850"/>
                  <a:gd name="connsiteY54" fmla="*/ 0 h 2183503"/>
                  <a:gd name="connsiteX55" fmla="*/ 1707724 w 2311850"/>
                  <a:gd name="connsiteY55" fmla="*/ 39 h 2183503"/>
                  <a:gd name="connsiteX56" fmla="*/ 1708113 w 2311850"/>
                  <a:gd name="connsiteY56" fmla="*/ 0 h 2183503"/>
                  <a:gd name="connsiteX57" fmla="*/ 1710582 w 2311850"/>
                  <a:gd name="connsiteY57" fmla="*/ 373 h 2183503"/>
                  <a:gd name="connsiteX58" fmla="*/ 1714281 w 2311850"/>
                  <a:gd name="connsiteY58" fmla="*/ 0 h 2183503"/>
                  <a:gd name="connsiteX59" fmla="*/ 1781677 w 2311850"/>
                  <a:gd name="connsiteY59" fmla="*/ 31784 h 2183503"/>
                  <a:gd name="connsiteX60" fmla="*/ 1785126 w 2311850"/>
                  <a:gd name="connsiteY60" fmla="*/ 37469 h 2183503"/>
                  <a:gd name="connsiteX61" fmla="*/ 1794046 w 2311850"/>
                  <a:gd name="connsiteY61" fmla="*/ 45101 h 2183503"/>
                  <a:gd name="connsiteX62" fmla="*/ 1986796 w 2311850"/>
                  <a:gd name="connsiteY62" fmla="*/ 424228 h 2183503"/>
                  <a:gd name="connsiteX63" fmla="*/ 1986926 w 2311850"/>
                  <a:gd name="connsiteY63" fmla="*/ 425902 h 2183503"/>
                  <a:gd name="connsiteX64" fmla="*/ 2299323 w 2311850"/>
                  <a:gd name="connsiteY64" fmla="*/ 1039016 h 2183503"/>
                  <a:gd name="connsiteX65" fmla="*/ 2302417 w 2311850"/>
                  <a:gd name="connsiteY65" fmla="*/ 1050109 h 2183503"/>
                  <a:gd name="connsiteX66" fmla="*/ 2302020 w 2311850"/>
                  <a:gd name="connsiteY66" fmla="*/ 1053354 h 2183503"/>
                  <a:gd name="connsiteX67" fmla="*/ 2304987 w 2311850"/>
                  <a:gd name="connsiteY67" fmla="*/ 1057755 h 2183503"/>
                  <a:gd name="connsiteX68" fmla="*/ 2311850 w 2311850"/>
                  <a:gd name="connsiteY68" fmla="*/ 1091752 h 2183503"/>
                  <a:gd name="connsiteX69" fmla="*/ 2304987 w 2311850"/>
                  <a:gd name="connsiteY69" fmla="*/ 1125748 h 2183503"/>
                  <a:gd name="connsiteX70" fmla="*/ 2298323 w 2311850"/>
                  <a:gd name="connsiteY70" fmla="*/ 1135632 h 2183503"/>
                  <a:gd name="connsiteX71" fmla="*/ 2298470 w 2311850"/>
                  <a:gd name="connsiteY71" fmla="*/ 1136850 h 2183503"/>
                  <a:gd name="connsiteX72" fmla="*/ 2295354 w 2311850"/>
                  <a:gd name="connsiteY72" fmla="*/ 1147936 h 2183503"/>
                  <a:gd name="connsiteX73" fmla="*/ 1795000 w 2311850"/>
                  <a:gd name="connsiteY73" fmla="*/ 2125198 h 2183503"/>
                  <a:gd name="connsiteX74" fmla="*/ 1787827 w 2311850"/>
                  <a:gd name="connsiteY74" fmla="*/ 2134206 h 2183503"/>
                  <a:gd name="connsiteX75" fmla="*/ 1785283 w 2311850"/>
                  <a:gd name="connsiteY75" fmla="*/ 2135611 h 2183503"/>
                  <a:gd name="connsiteX76" fmla="*/ 1775510 w 2311850"/>
                  <a:gd name="connsiteY76" fmla="*/ 2151719 h 2183503"/>
                  <a:gd name="connsiteX77" fmla="*/ 1708113 w 2311850"/>
                  <a:gd name="connsiteY77" fmla="*/ 2183503 h 2183503"/>
                  <a:gd name="connsiteX78" fmla="*/ 1701230 w 2311850"/>
                  <a:gd name="connsiteY78" fmla="*/ 2182809 h 2183503"/>
                  <a:gd name="connsiteX79" fmla="*/ 1688432 w 2311850"/>
                  <a:gd name="connsiteY79" fmla="*/ 2182809 h 2183503"/>
                  <a:gd name="connsiteX80" fmla="*/ 1684993 w 2311850"/>
                  <a:gd name="connsiteY80" fmla="*/ 2183503 h 2183503"/>
                  <a:gd name="connsiteX81" fmla="*/ 604320 w 2311850"/>
                  <a:gd name="connsiteY81" fmla="*/ 2183503 h 2183503"/>
                  <a:gd name="connsiteX82" fmla="*/ 604126 w 2311850"/>
                  <a:gd name="connsiteY82" fmla="*/ 2183464 h 2183503"/>
                  <a:gd name="connsiteX83" fmla="*/ 603737 w 2311850"/>
                  <a:gd name="connsiteY83" fmla="*/ 2183503 h 2183503"/>
                  <a:gd name="connsiteX84" fmla="*/ 601268 w 2311850"/>
                  <a:gd name="connsiteY84" fmla="*/ 2183130 h 2183503"/>
                  <a:gd name="connsiteX85" fmla="*/ 597569 w 2311850"/>
                  <a:gd name="connsiteY85" fmla="*/ 2183503 h 2183503"/>
                  <a:gd name="connsiteX86" fmla="*/ 517093 w 2311850"/>
                  <a:gd name="connsiteY86" fmla="*/ 2130160 h 2183503"/>
                  <a:gd name="connsiteX87" fmla="*/ 517058 w 2311850"/>
                  <a:gd name="connsiteY87" fmla="*/ 2129987 h 2183503"/>
                  <a:gd name="connsiteX88" fmla="*/ 512216 w 2311850"/>
                  <a:gd name="connsiteY88" fmla="*/ 2125843 h 2183503"/>
                  <a:gd name="connsiteX89" fmla="*/ 359483 w 2311850"/>
                  <a:gd name="connsiteY89" fmla="*/ 1825427 h 2183503"/>
                  <a:gd name="connsiteX90" fmla="*/ 12527 w 2311850"/>
                  <a:gd name="connsiteY90" fmla="*/ 1144487 h 2183503"/>
                  <a:gd name="connsiteX91" fmla="*/ 9433 w 2311850"/>
                  <a:gd name="connsiteY91" fmla="*/ 1133395 h 2183503"/>
                  <a:gd name="connsiteX92" fmla="*/ 9831 w 2311850"/>
                  <a:gd name="connsiteY92" fmla="*/ 1130149 h 2183503"/>
                  <a:gd name="connsiteX93" fmla="*/ 6864 w 2311850"/>
                  <a:gd name="connsiteY93" fmla="*/ 1125748 h 2183503"/>
                  <a:gd name="connsiteX94" fmla="*/ 0 w 2311850"/>
                  <a:gd name="connsiteY94" fmla="*/ 1091752 h 2183503"/>
                  <a:gd name="connsiteX95" fmla="*/ 6864 w 2311850"/>
                  <a:gd name="connsiteY95" fmla="*/ 1057755 h 2183503"/>
                  <a:gd name="connsiteX96" fmla="*/ 13528 w 2311850"/>
                  <a:gd name="connsiteY96" fmla="*/ 1047871 h 2183503"/>
                  <a:gd name="connsiteX97" fmla="*/ 13381 w 2311850"/>
                  <a:gd name="connsiteY97" fmla="*/ 1046654 h 2183503"/>
                  <a:gd name="connsiteX98" fmla="*/ 16496 w 2311850"/>
                  <a:gd name="connsiteY98" fmla="*/ 1035568 h 2183503"/>
                  <a:gd name="connsiteX99" fmla="*/ 516850 w 2311850"/>
                  <a:gd name="connsiteY99" fmla="*/ 58306 h 2183503"/>
                  <a:gd name="connsiteX100" fmla="*/ 524023 w 2311850"/>
                  <a:gd name="connsiteY100" fmla="*/ 49297 h 2183503"/>
                  <a:gd name="connsiteX101" fmla="*/ 526568 w 2311850"/>
                  <a:gd name="connsiteY101" fmla="*/ 47892 h 2183503"/>
                  <a:gd name="connsiteX102" fmla="*/ 536341 w 2311850"/>
                  <a:gd name="connsiteY102" fmla="*/ 31784 h 2183503"/>
                  <a:gd name="connsiteX103" fmla="*/ 603737 w 2311850"/>
                  <a:gd name="connsiteY103" fmla="*/ 0 h 2183503"/>
                  <a:gd name="connsiteX104" fmla="*/ 610620 w 2311850"/>
                  <a:gd name="connsiteY104" fmla="*/ 695 h 2183503"/>
                  <a:gd name="connsiteX105" fmla="*/ 623418 w 2311850"/>
                  <a:gd name="connsiteY105" fmla="*/ 695 h 2183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311850" h="2183503">
                    <a:moveTo>
                      <a:pt x="719215" y="190584"/>
                    </a:moveTo>
                    <a:lnTo>
                      <a:pt x="716377" y="191157"/>
                    </a:lnTo>
                    <a:lnTo>
                      <a:pt x="705813" y="191157"/>
                    </a:lnTo>
                    <a:lnTo>
                      <a:pt x="700131" y="190584"/>
                    </a:lnTo>
                    <a:cubicBezTo>
                      <a:pt x="677735" y="190584"/>
                      <a:pt x="657724" y="200797"/>
                      <a:pt x="644501" y="216819"/>
                    </a:cubicBezTo>
                    <a:lnTo>
                      <a:pt x="636433" y="230116"/>
                    </a:lnTo>
                    <a:lnTo>
                      <a:pt x="634333" y="231275"/>
                    </a:lnTo>
                    <a:cubicBezTo>
                      <a:pt x="631949" y="233272"/>
                      <a:pt x="629919" y="235770"/>
                      <a:pt x="628412" y="238711"/>
                    </a:cubicBezTo>
                    <a:lnTo>
                      <a:pt x="215403" y="1045376"/>
                    </a:lnTo>
                    <a:cubicBezTo>
                      <a:pt x="213897" y="1048318"/>
                      <a:pt x="213059" y="1051425"/>
                      <a:pt x="212832" y="1054526"/>
                    </a:cubicBezTo>
                    <a:lnTo>
                      <a:pt x="212953" y="1055531"/>
                    </a:lnTo>
                    <a:lnTo>
                      <a:pt x="207453" y="1063690"/>
                    </a:lnTo>
                    <a:cubicBezTo>
                      <a:pt x="203804" y="1072315"/>
                      <a:pt x="201787" y="1081798"/>
                      <a:pt x="201787" y="1091752"/>
                    </a:cubicBezTo>
                    <a:cubicBezTo>
                      <a:pt x="201787" y="1101706"/>
                      <a:pt x="203804" y="1111189"/>
                      <a:pt x="207453" y="1119814"/>
                    </a:cubicBezTo>
                    <a:lnTo>
                      <a:pt x="209901" y="1123446"/>
                    </a:lnTo>
                    <a:lnTo>
                      <a:pt x="209573" y="1126125"/>
                    </a:lnTo>
                    <a:cubicBezTo>
                      <a:pt x="209794" y="1129227"/>
                      <a:pt x="210627" y="1132336"/>
                      <a:pt x="212127" y="1135281"/>
                    </a:cubicBezTo>
                    <a:lnTo>
                      <a:pt x="498516" y="1697351"/>
                    </a:lnTo>
                    <a:lnTo>
                      <a:pt x="624587" y="1945325"/>
                    </a:lnTo>
                    <a:lnTo>
                      <a:pt x="628584" y="1948745"/>
                    </a:lnTo>
                    <a:lnTo>
                      <a:pt x="628613" y="1948888"/>
                    </a:lnTo>
                    <a:cubicBezTo>
                      <a:pt x="639557" y="1974763"/>
                      <a:pt x="665178" y="1992919"/>
                      <a:pt x="695040" y="1992919"/>
                    </a:cubicBezTo>
                    <a:lnTo>
                      <a:pt x="698093" y="1992611"/>
                    </a:lnTo>
                    <a:lnTo>
                      <a:pt x="700131" y="1992919"/>
                    </a:lnTo>
                    <a:lnTo>
                      <a:pt x="700453" y="1992887"/>
                    </a:lnTo>
                    <a:lnTo>
                      <a:pt x="700613" y="1992919"/>
                    </a:lnTo>
                    <a:lnTo>
                      <a:pt x="1592636" y="1992919"/>
                    </a:lnTo>
                    <a:lnTo>
                      <a:pt x="1595474" y="1992346"/>
                    </a:lnTo>
                    <a:lnTo>
                      <a:pt x="1606038" y="1992346"/>
                    </a:lnTo>
                    <a:lnTo>
                      <a:pt x="1611720" y="1992919"/>
                    </a:lnTo>
                    <a:cubicBezTo>
                      <a:pt x="1634117" y="1992919"/>
                      <a:pt x="1654128" y="1982706"/>
                      <a:pt x="1667351" y="1966684"/>
                    </a:cubicBezTo>
                    <a:lnTo>
                      <a:pt x="1675418" y="1953387"/>
                    </a:lnTo>
                    <a:lnTo>
                      <a:pt x="1677518" y="1952228"/>
                    </a:lnTo>
                    <a:cubicBezTo>
                      <a:pt x="1679902" y="1950231"/>
                      <a:pt x="1681933" y="1947733"/>
                      <a:pt x="1683439" y="1944792"/>
                    </a:cubicBezTo>
                    <a:lnTo>
                      <a:pt x="2096448" y="1138128"/>
                    </a:lnTo>
                    <a:cubicBezTo>
                      <a:pt x="2097954" y="1135186"/>
                      <a:pt x="2098792" y="1132078"/>
                      <a:pt x="2099020" y="1128977"/>
                    </a:cubicBezTo>
                    <a:lnTo>
                      <a:pt x="2098898" y="1127972"/>
                    </a:lnTo>
                    <a:lnTo>
                      <a:pt x="2104399" y="1119814"/>
                    </a:lnTo>
                    <a:cubicBezTo>
                      <a:pt x="2108047" y="1111189"/>
                      <a:pt x="2110064" y="1101705"/>
                      <a:pt x="2110064" y="1091752"/>
                    </a:cubicBezTo>
                    <a:cubicBezTo>
                      <a:pt x="2110064" y="1081798"/>
                      <a:pt x="2108047" y="1072315"/>
                      <a:pt x="2104399" y="1063690"/>
                    </a:cubicBezTo>
                    <a:lnTo>
                      <a:pt x="2101950" y="1060057"/>
                    </a:lnTo>
                    <a:lnTo>
                      <a:pt x="2102278" y="1057378"/>
                    </a:lnTo>
                    <a:cubicBezTo>
                      <a:pt x="2102057" y="1054277"/>
                      <a:pt x="2101225" y="1051167"/>
                      <a:pt x="2099724" y="1048222"/>
                    </a:cubicBezTo>
                    <a:lnTo>
                      <a:pt x="1841861" y="542137"/>
                    </a:lnTo>
                    <a:lnTo>
                      <a:pt x="1841754" y="540756"/>
                    </a:lnTo>
                    <a:lnTo>
                      <a:pt x="1682652" y="227812"/>
                    </a:lnTo>
                    <a:lnTo>
                      <a:pt x="1675289" y="221512"/>
                    </a:lnTo>
                    <a:lnTo>
                      <a:pt x="1672442" y="216820"/>
                    </a:lnTo>
                    <a:cubicBezTo>
                      <a:pt x="1659219" y="200797"/>
                      <a:pt x="1639208" y="190584"/>
                      <a:pt x="1616811" y="190584"/>
                    </a:cubicBezTo>
                    <a:lnTo>
                      <a:pt x="1613758" y="190892"/>
                    </a:lnTo>
                    <a:lnTo>
                      <a:pt x="1611720" y="190584"/>
                    </a:lnTo>
                    <a:lnTo>
                      <a:pt x="1611399" y="190617"/>
                    </a:lnTo>
                    <a:lnTo>
                      <a:pt x="1611239" y="190584"/>
                    </a:lnTo>
                    <a:close/>
                    <a:moveTo>
                      <a:pt x="626857" y="0"/>
                    </a:moveTo>
                    <a:lnTo>
                      <a:pt x="1707530" y="0"/>
                    </a:lnTo>
                    <a:lnTo>
                      <a:pt x="1707724" y="39"/>
                    </a:lnTo>
                    <a:lnTo>
                      <a:pt x="1708113" y="0"/>
                    </a:lnTo>
                    <a:lnTo>
                      <a:pt x="1710582" y="373"/>
                    </a:lnTo>
                    <a:lnTo>
                      <a:pt x="1714281" y="0"/>
                    </a:lnTo>
                    <a:cubicBezTo>
                      <a:pt x="1741414" y="0"/>
                      <a:pt x="1765657" y="12373"/>
                      <a:pt x="1781677" y="31784"/>
                    </a:cubicBezTo>
                    <a:lnTo>
                      <a:pt x="1785126" y="37469"/>
                    </a:lnTo>
                    <a:lnTo>
                      <a:pt x="1794046" y="45101"/>
                    </a:lnTo>
                    <a:lnTo>
                      <a:pt x="1986796" y="424228"/>
                    </a:lnTo>
                    <a:lnTo>
                      <a:pt x="1986926" y="425902"/>
                    </a:lnTo>
                    <a:lnTo>
                      <a:pt x="2299323" y="1039016"/>
                    </a:lnTo>
                    <a:cubicBezTo>
                      <a:pt x="2301141" y="1042584"/>
                      <a:pt x="2302150" y="1046351"/>
                      <a:pt x="2302417" y="1050109"/>
                    </a:cubicBezTo>
                    <a:lnTo>
                      <a:pt x="2302020" y="1053354"/>
                    </a:lnTo>
                    <a:lnTo>
                      <a:pt x="2304987" y="1057755"/>
                    </a:lnTo>
                    <a:cubicBezTo>
                      <a:pt x="2309406" y="1068204"/>
                      <a:pt x="2311850" y="1079692"/>
                      <a:pt x="2311850" y="1091752"/>
                    </a:cubicBezTo>
                    <a:cubicBezTo>
                      <a:pt x="2311850" y="1103810"/>
                      <a:pt x="2309406" y="1115299"/>
                      <a:pt x="2304987" y="1125748"/>
                    </a:cubicBezTo>
                    <a:lnTo>
                      <a:pt x="2298323" y="1135632"/>
                    </a:lnTo>
                    <a:lnTo>
                      <a:pt x="2298470" y="1136850"/>
                    </a:lnTo>
                    <a:cubicBezTo>
                      <a:pt x="2298195" y="1140607"/>
                      <a:pt x="2297179" y="1144372"/>
                      <a:pt x="2295354" y="1147936"/>
                    </a:cubicBezTo>
                    <a:lnTo>
                      <a:pt x="1795000" y="2125198"/>
                    </a:lnTo>
                    <a:cubicBezTo>
                      <a:pt x="1793175" y="2128761"/>
                      <a:pt x="1790715" y="2131787"/>
                      <a:pt x="1787827" y="2134206"/>
                    </a:cubicBezTo>
                    <a:lnTo>
                      <a:pt x="1785283" y="2135611"/>
                    </a:lnTo>
                    <a:lnTo>
                      <a:pt x="1775510" y="2151719"/>
                    </a:lnTo>
                    <a:cubicBezTo>
                      <a:pt x="1759490" y="2171130"/>
                      <a:pt x="1735247" y="2183503"/>
                      <a:pt x="1708113" y="2183503"/>
                    </a:cubicBezTo>
                    <a:lnTo>
                      <a:pt x="1701230" y="2182809"/>
                    </a:lnTo>
                    <a:lnTo>
                      <a:pt x="1688432" y="2182809"/>
                    </a:lnTo>
                    <a:lnTo>
                      <a:pt x="1684993" y="2183503"/>
                    </a:lnTo>
                    <a:lnTo>
                      <a:pt x="604320" y="2183503"/>
                    </a:lnTo>
                    <a:lnTo>
                      <a:pt x="604126" y="2183464"/>
                    </a:lnTo>
                    <a:lnTo>
                      <a:pt x="603737" y="2183503"/>
                    </a:lnTo>
                    <a:lnTo>
                      <a:pt x="601268" y="2183130"/>
                    </a:lnTo>
                    <a:lnTo>
                      <a:pt x="597569" y="2183503"/>
                    </a:lnTo>
                    <a:cubicBezTo>
                      <a:pt x="561392" y="2183503"/>
                      <a:pt x="530352" y="2161507"/>
                      <a:pt x="517093" y="2130160"/>
                    </a:cubicBezTo>
                    <a:lnTo>
                      <a:pt x="517058" y="2129987"/>
                    </a:lnTo>
                    <a:lnTo>
                      <a:pt x="512216" y="2125843"/>
                    </a:lnTo>
                    <a:lnTo>
                      <a:pt x="359483" y="1825427"/>
                    </a:lnTo>
                    <a:lnTo>
                      <a:pt x="12527" y="1144487"/>
                    </a:lnTo>
                    <a:cubicBezTo>
                      <a:pt x="10709" y="1140920"/>
                      <a:pt x="9700" y="1137153"/>
                      <a:pt x="9433" y="1133395"/>
                    </a:cubicBezTo>
                    <a:lnTo>
                      <a:pt x="9831" y="1130149"/>
                    </a:lnTo>
                    <a:lnTo>
                      <a:pt x="6864" y="1125748"/>
                    </a:lnTo>
                    <a:cubicBezTo>
                      <a:pt x="2444" y="1115299"/>
                      <a:pt x="0" y="1103811"/>
                      <a:pt x="0" y="1091752"/>
                    </a:cubicBezTo>
                    <a:cubicBezTo>
                      <a:pt x="0" y="1079693"/>
                      <a:pt x="2444" y="1068204"/>
                      <a:pt x="6864" y="1057755"/>
                    </a:cubicBezTo>
                    <a:lnTo>
                      <a:pt x="13528" y="1047871"/>
                    </a:lnTo>
                    <a:lnTo>
                      <a:pt x="13381" y="1046654"/>
                    </a:lnTo>
                    <a:cubicBezTo>
                      <a:pt x="13656" y="1042897"/>
                      <a:pt x="14672" y="1039132"/>
                      <a:pt x="16496" y="1035568"/>
                    </a:cubicBezTo>
                    <a:lnTo>
                      <a:pt x="516850" y="58306"/>
                    </a:lnTo>
                    <a:cubicBezTo>
                      <a:pt x="518675" y="54742"/>
                      <a:pt x="521136" y="51716"/>
                      <a:pt x="524023" y="49297"/>
                    </a:cubicBezTo>
                    <a:lnTo>
                      <a:pt x="526568" y="47892"/>
                    </a:lnTo>
                    <a:lnTo>
                      <a:pt x="536341" y="31784"/>
                    </a:lnTo>
                    <a:cubicBezTo>
                      <a:pt x="552361" y="12373"/>
                      <a:pt x="576604" y="0"/>
                      <a:pt x="603737" y="0"/>
                    </a:cubicBezTo>
                    <a:lnTo>
                      <a:pt x="610620" y="695"/>
                    </a:lnTo>
                    <a:lnTo>
                      <a:pt x="623418" y="6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10" name="Text Box 1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B229BE42-2413-4702-877F-5BD50AC3F2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26106" y="3872415"/>
                <a:ext cx="1243968" cy="441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0960" tIns="30480" rIns="60960" bIns="3048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2000" dirty="0" smtClean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周主任</a:t>
                </a:r>
                <a:endParaRPr lang="en-US" sz="20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11" name="矩形 210"/>
              <p:cNvSpPr/>
              <p:nvPr/>
            </p:nvSpPr>
            <p:spPr>
              <a:xfrm>
                <a:off x="1692312" y="4293323"/>
                <a:ext cx="1934581" cy="6985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CLASSKULL</a:t>
                </a:r>
              </a:p>
              <a:p>
                <a:pPr algn="ctr"/>
                <a:r>
                  <a:rPr lang="zh-CN" altLang="en-US" sz="1600" dirty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教师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顾问</a:t>
                </a:r>
                <a:endParaRPr lang="en-US" altLang="zh-CN" sz="16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244" name="组合 243"/>
          <p:cNvGrpSpPr/>
          <p:nvPr/>
        </p:nvGrpSpPr>
        <p:grpSpPr>
          <a:xfrm>
            <a:off x="7158433" y="2791766"/>
            <a:ext cx="3033091" cy="1532229"/>
            <a:chOff x="7993503" y="2390683"/>
            <a:chExt cx="3033091" cy="1532229"/>
          </a:xfrm>
        </p:grpSpPr>
        <p:grpSp>
          <p:nvGrpSpPr>
            <p:cNvPr id="220" name="组合 219"/>
            <p:cNvGrpSpPr/>
            <p:nvPr/>
          </p:nvGrpSpPr>
          <p:grpSpPr>
            <a:xfrm>
              <a:off x="9226224" y="2390683"/>
              <a:ext cx="1800370" cy="822711"/>
              <a:chOff x="6042378" y="1143643"/>
              <a:chExt cx="1800370" cy="928554"/>
            </a:xfrm>
          </p:grpSpPr>
          <p:sp>
            <p:nvSpPr>
              <p:cNvPr id="221" name="流程图: 库存数据 220"/>
              <p:cNvSpPr/>
              <p:nvPr/>
            </p:nvSpPr>
            <p:spPr>
              <a:xfrm rot="5400000">
                <a:off x="6882333" y="1145906"/>
                <a:ext cx="128561" cy="1724021"/>
              </a:xfrm>
              <a:prstGeom prst="flowChartOnlineStorage">
                <a:avLst/>
              </a:prstGeom>
              <a:solidFill>
                <a:schemeClr val="bg1">
                  <a:lumMod val="85000"/>
                  <a:alpha val="60000"/>
                </a:scheme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22" name="矩形 221"/>
              <p:cNvSpPr/>
              <p:nvPr/>
            </p:nvSpPr>
            <p:spPr>
              <a:xfrm>
                <a:off x="6042378" y="1143643"/>
                <a:ext cx="1800370" cy="90375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23" name="矩形 222"/>
              <p:cNvSpPr/>
              <p:nvPr/>
            </p:nvSpPr>
            <p:spPr>
              <a:xfrm>
                <a:off x="6127929" y="1149347"/>
                <a:ext cx="162926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zh-CN" altLang="en-US" sz="14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高三毕业学生</a:t>
                </a:r>
                <a:endParaRPr lang="en-US" altLang="zh-CN" sz="14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lvl="0" algn="ctr"/>
                <a:r>
                  <a:rPr lang="zh-CN" altLang="en-US" sz="14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喜爱化学</a:t>
                </a:r>
                <a:endParaRPr lang="zh-CN" altLang="zh-CN" sz="14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7993503" y="2460082"/>
              <a:ext cx="1619582" cy="1462830"/>
              <a:chOff x="1692312" y="3532902"/>
              <a:chExt cx="1934581" cy="1747342"/>
            </a:xfrm>
            <a:effectLst/>
          </p:grpSpPr>
          <p:sp>
            <p:nvSpPr>
              <p:cNvPr id="54" name="Freeform: Shape 3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283A9D04-E33A-439C-80A1-7A9781E8A5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48926" y="3646338"/>
                <a:ext cx="1609841" cy="1520470"/>
              </a:xfrm>
              <a:custGeom>
                <a:avLst/>
                <a:gdLst>
                  <a:gd name="connsiteX0" fmla="*/ 1462942 w 5395334"/>
                  <a:gd name="connsiteY0" fmla="*/ 0 h 5095799"/>
                  <a:gd name="connsiteX1" fmla="*/ 3984988 w 5395334"/>
                  <a:gd name="connsiteY1" fmla="*/ 0 h 5095799"/>
                  <a:gd name="connsiteX2" fmla="*/ 3985441 w 5395334"/>
                  <a:gd name="connsiteY2" fmla="*/ 92 h 5095799"/>
                  <a:gd name="connsiteX3" fmla="*/ 3986349 w 5395334"/>
                  <a:gd name="connsiteY3" fmla="*/ 0 h 5095799"/>
                  <a:gd name="connsiteX4" fmla="*/ 3992111 w 5395334"/>
                  <a:gd name="connsiteY4" fmla="*/ 871 h 5095799"/>
                  <a:gd name="connsiteX5" fmla="*/ 4000743 w 5395334"/>
                  <a:gd name="connsiteY5" fmla="*/ 1 h 5095799"/>
                  <a:gd name="connsiteX6" fmla="*/ 4158030 w 5395334"/>
                  <a:gd name="connsiteY6" fmla="*/ 74177 h 5095799"/>
                  <a:gd name="connsiteX7" fmla="*/ 4166080 w 5395334"/>
                  <a:gd name="connsiteY7" fmla="*/ 87444 h 5095799"/>
                  <a:gd name="connsiteX8" fmla="*/ 4186897 w 5395334"/>
                  <a:gd name="connsiteY8" fmla="*/ 105256 h 5095799"/>
                  <a:gd name="connsiteX9" fmla="*/ 4636731 w 5395334"/>
                  <a:gd name="connsiteY9" fmla="*/ 990052 h 5095799"/>
                  <a:gd name="connsiteX10" fmla="*/ 4637035 w 5395334"/>
                  <a:gd name="connsiteY10" fmla="*/ 993958 h 5095799"/>
                  <a:gd name="connsiteX11" fmla="*/ 5366099 w 5395334"/>
                  <a:gd name="connsiteY11" fmla="*/ 2424827 h 5095799"/>
                  <a:gd name="connsiteX12" fmla="*/ 5373320 w 5395334"/>
                  <a:gd name="connsiteY12" fmla="*/ 2450714 h 5095799"/>
                  <a:gd name="connsiteX13" fmla="*/ 5372392 w 5395334"/>
                  <a:gd name="connsiteY13" fmla="*/ 2458289 h 5095799"/>
                  <a:gd name="connsiteX14" fmla="*/ 5379316 w 5395334"/>
                  <a:gd name="connsiteY14" fmla="*/ 2468559 h 5095799"/>
                  <a:gd name="connsiteX15" fmla="*/ 5395334 w 5395334"/>
                  <a:gd name="connsiteY15" fmla="*/ 2547900 h 5095799"/>
                  <a:gd name="connsiteX16" fmla="*/ 5379316 w 5395334"/>
                  <a:gd name="connsiteY16" fmla="*/ 2627240 h 5095799"/>
                  <a:gd name="connsiteX17" fmla="*/ 5363764 w 5395334"/>
                  <a:gd name="connsiteY17" fmla="*/ 2650306 h 5095799"/>
                  <a:gd name="connsiteX18" fmla="*/ 5364107 w 5395334"/>
                  <a:gd name="connsiteY18" fmla="*/ 2653148 h 5095799"/>
                  <a:gd name="connsiteX19" fmla="*/ 5356836 w 5395334"/>
                  <a:gd name="connsiteY19" fmla="*/ 2679021 h 5095799"/>
                  <a:gd name="connsiteX20" fmla="*/ 4189123 w 5395334"/>
                  <a:gd name="connsiteY20" fmla="*/ 4959727 h 5095799"/>
                  <a:gd name="connsiteX21" fmla="*/ 4172383 w 5395334"/>
                  <a:gd name="connsiteY21" fmla="*/ 4980751 h 5095799"/>
                  <a:gd name="connsiteX22" fmla="*/ 4166445 w 5395334"/>
                  <a:gd name="connsiteY22" fmla="*/ 4984029 h 5095799"/>
                  <a:gd name="connsiteX23" fmla="*/ 4143637 w 5395334"/>
                  <a:gd name="connsiteY23" fmla="*/ 5021623 h 5095799"/>
                  <a:gd name="connsiteX24" fmla="*/ 3986349 w 5395334"/>
                  <a:gd name="connsiteY24" fmla="*/ 5095798 h 5095799"/>
                  <a:gd name="connsiteX25" fmla="*/ 3970285 w 5395334"/>
                  <a:gd name="connsiteY25" fmla="*/ 5094179 h 5095799"/>
                  <a:gd name="connsiteX26" fmla="*/ 3940417 w 5395334"/>
                  <a:gd name="connsiteY26" fmla="*/ 5094179 h 5095799"/>
                  <a:gd name="connsiteX27" fmla="*/ 3932392 w 5395334"/>
                  <a:gd name="connsiteY27" fmla="*/ 5095799 h 5095799"/>
                  <a:gd name="connsiteX28" fmla="*/ 1410346 w 5395334"/>
                  <a:gd name="connsiteY28" fmla="*/ 5095799 h 5095799"/>
                  <a:gd name="connsiteX29" fmla="*/ 1409893 w 5395334"/>
                  <a:gd name="connsiteY29" fmla="*/ 5095708 h 5095799"/>
                  <a:gd name="connsiteX30" fmla="*/ 1408985 w 5395334"/>
                  <a:gd name="connsiteY30" fmla="*/ 5095799 h 5095799"/>
                  <a:gd name="connsiteX31" fmla="*/ 1403223 w 5395334"/>
                  <a:gd name="connsiteY31" fmla="*/ 5094928 h 5095799"/>
                  <a:gd name="connsiteX32" fmla="*/ 1394591 w 5395334"/>
                  <a:gd name="connsiteY32" fmla="*/ 5095798 h 5095799"/>
                  <a:gd name="connsiteX33" fmla="*/ 1206778 w 5395334"/>
                  <a:gd name="connsiteY33" fmla="*/ 4971308 h 5095799"/>
                  <a:gd name="connsiteX34" fmla="*/ 1206697 w 5395334"/>
                  <a:gd name="connsiteY34" fmla="*/ 4970904 h 5095799"/>
                  <a:gd name="connsiteX35" fmla="*/ 1195395 w 5395334"/>
                  <a:gd name="connsiteY35" fmla="*/ 4961234 h 5095799"/>
                  <a:gd name="connsiteX36" fmla="*/ 838951 w 5395334"/>
                  <a:gd name="connsiteY36" fmla="*/ 4260131 h 5095799"/>
                  <a:gd name="connsiteX37" fmla="*/ 29235 w 5395334"/>
                  <a:gd name="connsiteY37" fmla="*/ 2670972 h 5095799"/>
                  <a:gd name="connsiteX38" fmla="*/ 22014 w 5395334"/>
                  <a:gd name="connsiteY38" fmla="*/ 2645085 h 5095799"/>
                  <a:gd name="connsiteX39" fmla="*/ 22942 w 5395334"/>
                  <a:gd name="connsiteY39" fmla="*/ 2637511 h 5095799"/>
                  <a:gd name="connsiteX40" fmla="*/ 16019 w 5395334"/>
                  <a:gd name="connsiteY40" fmla="*/ 2627240 h 5095799"/>
                  <a:gd name="connsiteX41" fmla="*/ 0 w 5395334"/>
                  <a:gd name="connsiteY41" fmla="*/ 2547900 h 5095799"/>
                  <a:gd name="connsiteX42" fmla="*/ 16019 w 5395334"/>
                  <a:gd name="connsiteY42" fmla="*/ 2468559 h 5095799"/>
                  <a:gd name="connsiteX43" fmla="*/ 31570 w 5395334"/>
                  <a:gd name="connsiteY43" fmla="*/ 2445493 h 5095799"/>
                  <a:gd name="connsiteX44" fmla="*/ 31227 w 5395334"/>
                  <a:gd name="connsiteY44" fmla="*/ 2442651 h 5095799"/>
                  <a:gd name="connsiteX45" fmla="*/ 38498 w 5395334"/>
                  <a:gd name="connsiteY45" fmla="*/ 2416779 h 5095799"/>
                  <a:gd name="connsiteX46" fmla="*/ 1206211 w 5395334"/>
                  <a:gd name="connsiteY46" fmla="*/ 136072 h 5095799"/>
                  <a:gd name="connsiteX47" fmla="*/ 1222951 w 5395334"/>
                  <a:gd name="connsiteY47" fmla="*/ 115048 h 5095799"/>
                  <a:gd name="connsiteX48" fmla="*/ 1228889 w 5395334"/>
                  <a:gd name="connsiteY48" fmla="*/ 111770 h 5095799"/>
                  <a:gd name="connsiteX49" fmla="*/ 1251698 w 5395334"/>
                  <a:gd name="connsiteY49" fmla="*/ 74176 h 5095799"/>
                  <a:gd name="connsiteX50" fmla="*/ 1408985 w 5395334"/>
                  <a:gd name="connsiteY50" fmla="*/ 1 h 5095799"/>
                  <a:gd name="connsiteX51" fmla="*/ 1425049 w 5395334"/>
                  <a:gd name="connsiteY51" fmla="*/ 1621 h 5095799"/>
                  <a:gd name="connsiteX52" fmla="*/ 1454917 w 5395334"/>
                  <a:gd name="connsiteY52" fmla="*/ 1621 h 509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395334" h="5095799">
                    <a:moveTo>
                      <a:pt x="1462942" y="0"/>
                    </a:moveTo>
                    <a:lnTo>
                      <a:pt x="3984988" y="0"/>
                    </a:lnTo>
                    <a:lnTo>
                      <a:pt x="3985441" y="92"/>
                    </a:lnTo>
                    <a:lnTo>
                      <a:pt x="3986349" y="0"/>
                    </a:lnTo>
                    <a:lnTo>
                      <a:pt x="3992111" y="871"/>
                    </a:lnTo>
                    <a:lnTo>
                      <a:pt x="4000743" y="1"/>
                    </a:lnTo>
                    <a:cubicBezTo>
                      <a:pt x="4064066" y="1"/>
                      <a:pt x="4120644" y="28876"/>
                      <a:pt x="4158030" y="74177"/>
                    </a:cubicBezTo>
                    <a:lnTo>
                      <a:pt x="4166080" y="87444"/>
                    </a:lnTo>
                    <a:lnTo>
                      <a:pt x="4186897" y="105256"/>
                    </a:lnTo>
                    <a:lnTo>
                      <a:pt x="4636731" y="990052"/>
                    </a:lnTo>
                    <a:lnTo>
                      <a:pt x="4637035" y="993958"/>
                    </a:lnTo>
                    <a:lnTo>
                      <a:pt x="5366099" y="2424827"/>
                    </a:lnTo>
                    <a:cubicBezTo>
                      <a:pt x="5370342" y="2433153"/>
                      <a:pt x="5372696" y="2441945"/>
                      <a:pt x="5373320" y="2450714"/>
                    </a:cubicBezTo>
                    <a:lnTo>
                      <a:pt x="5372392" y="2458289"/>
                    </a:lnTo>
                    <a:lnTo>
                      <a:pt x="5379316" y="2468559"/>
                    </a:lnTo>
                    <a:cubicBezTo>
                      <a:pt x="5389631" y="2492945"/>
                      <a:pt x="5395334" y="2519756"/>
                      <a:pt x="5395334" y="2547900"/>
                    </a:cubicBezTo>
                    <a:cubicBezTo>
                      <a:pt x="5395334" y="2576042"/>
                      <a:pt x="5389631" y="2602854"/>
                      <a:pt x="5379316" y="2627240"/>
                    </a:cubicBezTo>
                    <a:lnTo>
                      <a:pt x="5363764" y="2650306"/>
                    </a:lnTo>
                    <a:lnTo>
                      <a:pt x="5364107" y="2653148"/>
                    </a:lnTo>
                    <a:cubicBezTo>
                      <a:pt x="5363465" y="2661916"/>
                      <a:pt x="5361095" y="2670703"/>
                      <a:pt x="5356836" y="2679021"/>
                    </a:cubicBezTo>
                    <a:lnTo>
                      <a:pt x="4189123" y="4959727"/>
                    </a:lnTo>
                    <a:cubicBezTo>
                      <a:pt x="4184864" y="4968044"/>
                      <a:pt x="4179122" y="4975105"/>
                      <a:pt x="4172383" y="4980751"/>
                    </a:cubicBezTo>
                    <a:lnTo>
                      <a:pt x="4166445" y="4984029"/>
                    </a:lnTo>
                    <a:lnTo>
                      <a:pt x="4143637" y="5021623"/>
                    </a:lnTo>
                    <a:cubicBezTo>
                      <a:pt x="4106251" y="5066924"/>
                      <a:pt x="4049673" y="5095798"/>
                      <a:pt x="3986349" y="5095798"/>
                    </a:cubicBezTo>
                    <a:lnTo>
                      <a:pt x="3970285" y="5094179"/>
                    </a:lnTo>
                    <a:lnTo>
                      <a:pt x="3940417" y="5094179"/>
                    </a:lnTo>
                    <a:lnTo>
                      <a:pt x="3932392" y="5095799"/>
                    </a:lnTo>
                    <a:lnTo>
                      <a:pt x="1410346" y="5095799"/>
                    </a:lnTo>
                    <a:lnTo>
                      <a:pt x="1409893" y="5095708"/>
                    </a:lnTo>
                    <a:lnTo>
                      <a:pt x="1408985" y="5095799"/>
                    </a:lnTo>
                    <a:lnTo>
                      <a:pt x="1403223" y="5094928"/>
                    </a:lnTo>
                    <a:lnTo>
                      <a:pt x="1394591" y="5095798"/>
                    </a:lnTo>
                    <a:cubicBezTo>
                      <a:pt x="1310161" y="5095798"/>
                      <a:pt x="1237720" y="5044466"/>
                      <a:pt x="1206778" y="4971308"/>
                    </a:cubicBezTo>
                    <a:lnTo>
                      <a:pt x="1206697" y="4970904"/>
                    </a:lnTo>
                    <a:lnTo>
                      <a:pt x="1195395" y="4961234"/>
                    </a:lnTo>
                    <a:lnTo>
                      <a:pt x="838951" y="4260131"/>
                    </a:lnTo>
                    <a:lnTo>
                      <a:pt x="29235" y="2670972"/>
                    </a:lnTo>
                    <a:cubicBezTo>
                      <a:pt x="24992" y="2662646"/>
                      <a:pt x="22638" y="2653855"/>
                      <a:pt x="22014" y="2645085"/>
                    </a:cubicBezTo>
                    <a:lnTo>
                      <a:pt x="22942" y="2637511"/>
                    </a:lnTo>
                    <a:lnTo>
                      <a:pt x="16019" y="2627240"/>
                    </a:lnTo>
                    <a:cubicBezTo>
                      <a:pt x="5703" y="2602854"/>
                      <a:pt x="0" y="2576044"/>
                      <a:pt x="0" y="2547900"/>
                    </a:cubicBezTo>
                    <a:cubicBezTo>
                      <a:pt x="0" y="2519757"/>
                      <a:pt x="5703" y="2492945"/>
                      <a:pt x="16019" y="2468559"/>
                    </a:cubicBezTo>
                    <a:lnTo>
                      <a:pt x="31570" y="2445493"/>
                    </a:lnTo>
                    <a:lnTo>
                      <a:pt x="31227" y="2442651"/>
                    </a:lnTo>
                    <a:cubicBezTo>
                      <a:pt x="31869" y="2433883"/>
                      <a:pt x="34240" y="2425097"/>
                      <a:pt x="38498" y="2416779"/>
                    </a:cubicBezTo>
                    <a:lnTo>
                      <a:pt x="1206211" y="136072"/>
                    </a:lnTo>
                    <a:cubicBezTo>
                      <a:pt x="1210470" y="127755"/>
                      <a:pt x="1216212" y="120694"/>
                      <a:pt x="1222951" y="115048"/>
                    </a:cubicBezTo>
                    <a:lnTo>
                      <a:pt x="1228889" y="111770"/>
                    </a:lnTo>
                    <a:lnTo>
                      <a:pt x="1251698" y="74176"/>
                    </a:lnTo>
                    <a:cubicBezTo>
                      <a:pt x="1289084" y="28876"/>
                      <a:pt x="1345662" y="1"/>
                      <a:pt x="1408985" y="1"/>
                    </a:cubicBezTo>
                    <a:lnTo>
                      <a:pt x="1425049" y="1621"/>
                    </a:lnTo>
                    <a:lnTo>
                      <a:pt x="1454917" y="1621"/>
                    </a:lnTo>
                    <a:close/>
                  </a:path>
                </a:pathLst>
              </a:custGeom>
              <a:solidFill>
                <a:srgbClr val="FF9933"/>
              </a:solidFill>
              <a:ln>
                <a:solidFill>
                  <a:schemeClr val="bg1">
                    <a:alpha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: Shape 4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84517E22-53F6-41C6-8EED-7FDB159022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28821" y="3532902"/>
                <a:ext cx="1850051" cy="1747342"/>
              </a:xfrm>
              <a:custGeom>
                <a:avLst/>
                <a:gdLst>
                  <a:gd name="connsiteX0" fmla="*/ 719215 w 2311850"/>
                  <a:gd name="connsiteY0" fmla="*/ 190584 h 2183503"/>
                  <a:gd name="connsiteX1" fmla="*/ 716377 w 2311850"/>
                  <a:gd name="connsiteY1" fmla="*/ 191157 h 2183503"/>
                  <a:gd name="connsiteX2" fmla="*/ 705813 w 2311850"/>
                  <a:gd name="connsiteY2" fmla="*/ 191157 h 2183503"/>
                  <a:gd name="connsiteX3" fmla="*/ 700131 w 2311850"/>
                  <a:gd name="connsiteY3" fmla="*/ 190584 h 2183503"/>
                  <a:gd name="connsiteX4" fmla="*/ 644501 w 2311850"/>
                  <a:gd name="connsiteY4" fmla="*/ 216819 h 2183503"/>
                  <a:gd name="connsiteX5" fmla="*/ 636433 w 2311850"/>
                  <a:gd name="connsiteY5" fmla="*/ 230116 h 2183503"/>
                  <a:gd name="connsiteX6" fmla="*/ 634333 w 2311850"/>
                  <a:gd name="connsiteY6" fmla="*/ 231275 h 2183503"/>
                  <a:gd name="connsiteX7" fmla="*/ 628412 w 2311850"/>
                  <a:gd name="connsiteY7" fmla="*/ 238711 h 2183503"/>
                  <a:gd name="connsiteX8" fmla="*/ 215403 w 2311850"/>
                  <a:gd name="connsiteY8" fmla="*/ 1045376 h 2183503"/>
                  <a:gd name="connsiteX9" fmla="*/ 212832 w 2311850"/>
                  <a:gd name="connsiteY9" fmla="*/ 1054526 h 2183503"/>
                  <a:gd name="connsiteX10" fmla="*/ 212953 w 2311850"/>
                  <a:gd name="connsiteY10" fmla="*/ 1055531 h 2183503"/>
                  <a:gd name="connsiteX11" fmla="*/ 207453 w 2311850"/>
                  <a:gd name="connsiteY11" fmla="*/ 1063690 h 2183503"/>
                  <a:gd name="connsiteX12" fmla="*/ 201787 w 2311850"/>
                  <a:gd name="connsiteY12" fmla="*/ 1091752 h 2183503"/>
                  <a:gd name="connsiteX13" fmla="*/ 207453 w 2311850"/>
                  <a:gd name="connsiteY13" fmla="*/ 1119814 h 2183503"/>
                  <a:gd name="connsiteX14" fmla="*/ 209901 w 2311850"/>
                  <a:gd name="connsiteY14" fmla="*/ 1123446 h 2183503"/>
                  <a:gd name="connsiteX15" fmla="*/ 209573 w 2311850"/>
                  <a:gd name="connsiteY15" fmla="*/ 1126125 h 2183503"/>
                  <a:gd name="connsiteX16" fmla="*/ 212127 w 2311850"/>
                  <a:gd name="connsiteY16" fmla="*/ 1135281 h 2183503"/>
                  <a:gd name="connsiteX17" fmla="*/ 498516 w 2311850"/>
                  <a:gd name="connsiteY17" fmla="*/ 1697351 h 2183503"/>
                  <a:gd name="connsiteX18" fmla="*/ 624587 w 2311850"/>
                  <a:gd name="connsiteY18" fmla="*/ 1945325 h 2183503"/>
                  <a:gd name="connsiteX19" fmla="*/ 628584 w 2311850"/>
                  <a:gd name="connsiteY19" fmla="*/ 1948745 h 2183503"/>
                  <a:gd name="connsiteX20" fmla="*/ 628613 w 2311850"/>
                  <a:gd name="connsiteY20" fmla="*/ 1948888 h 2183503"/>
                  <a:gd name="connsiteX21" fmla="*/ 695040 w 2311850"/>
                  <a:gd name="connsiteY21" fmla="*/ 1992919 h 2183503"/>
                  <a:gd name="connsiteX22" fmla="*/ 698093 w 2311850"/>
                  <a:gd name="connsiteY22" fmla="*/ 1992611 h 2183503"/>
                  <a:gd name="connsiteX23" fmla="*/ 700131 w 2311850"/>
                  <a:gd name="connsiteY23" fmla="*/ 1992919 h 2183503"/>
                  <a:gd name="connsiteX24" fmla="*/ 700453 w 2311850"/>
                  <a:gd name="connsiteY24" fmla="*/ 1992887 h 2183503"/>
                  <a:gd name="connsiteX25" fmla="*/ 700613 w 2311850"/>
                  <a:gd name="connsiteY25" fmla="*/ 1992919 h 2183503"/>
                  <a:gd name="connsiteX26" fmla="*/ 1592636 w 2311850"/>
                  <a:gd name="connsiteY26" fmla="*/ 1992919 h 2183503"/>
                  <a:gd name="connsiteX27" fmla="*/ 1595474 w 2311850"/>
                  <a:gd name="connsiteY27" fmla="*/ 1992346 h 2183503"/>
                  <a:gd name="connsiteX28" fmla="*/ 1606038 w 2311850"/>
                  <a:gd name="connsiteY28" fmla="*/ 1992346 h 2183503"/>
                  <a:gd name="connsiteX29" fmla="*/ 1611720 w 2311850"/>
                  <a:gd name="connsiteY29" fmla="*/ 1992919 h 2183503"/>
                  <a:gd name="connsiteX30" fmla="*/ 1667351 w 2311850"/>
                  <a:gd name="connsiteY30" fmla="*/ 1966684 h 2183503"/>
                  <a:gd name="connsiteX31" fmla="*/ 1675418 w 2311850"/>
                  <a:gd name="connsiteY31" fmla="*/ 1953387 h 2183503"/>
                  <a:gd name="connsiteX32" fmla="*/ 1677518 w 2311850"/>
                  <a:gd name="connsiteY32" fmla="*/ 1952228 h 2183503"/>
                  <a:gd name="connsiteX33" fmla="*/ 1683439 w 2311850"/>
                  <a:gd name="connsiteY33" fmla="*/ 1944792 h 2183503"/>
                  <a:gd name="connsiteX34" fmla="*/ 2096448 w 2311850"/>
                  <a:gd name="connsiteY34" fmla="*/ 1138128 h 2183503"/>
                  <a:gd name="connsiteX35" fmla="*/ 2099020 w 2311850"/>
                  <a:gd name="connsiteY35" fmla="*/ 1128977 h 2183503"/>
                  <a:gd name="connsiteX36" fmla="*/ 2098898 w 2311850"/>
                  <a:gd name="connsiteY36" fmla="*/ 1127972 h 2183503"/>
                  <a:gd name="connsiteX37" fmla="*/ 2104399 w 2311850"/>
                  <a:gd name="connsiteY37" fmla="*/ 1119814 h 2183503"/>
                  <a:gd name="connsiteX38" fmla="*/ 2110064 w 2311850"/>
                  <a:gd name="connsiteY38" fmla="*/ 1091752 h 2183503"/>
                  <a:gd name="connsiteX39" fmla="*/ 2104399 w 2311850"/>
                  <a:gd name="connsiteY39" fmla="*/ 1063690 h 2183503"/>
                  <a:gd name="connsiteX40" fmla="*/ 2101950 w 2311850"/>
                  <a:gd name="connsiteY40" fmla="*/ 1060057 h 2183503"/>
                  <a:gd name="connsiteX41" fmla="*/ 2102278 w 2311850"/>
                  <a:gd name="connsiteY41" fmla="*/ 1057378 h 2183503"/>
                  <a:gd name="connsiteX42" fmla="*/ 2099724 w 2311850"/>
                  <a:gd name="connsiteY42" fmla="*/ 1048222 h 2183503"/>
                  <a:gd name="connsiteX43" fmla="*/ 1841861 w 2311850"/>
                  <a:gd name="connsiteY43" fmla="*/ 542137 h 2183503"/>
                  <a:gd name="connsiteX44" fmla="*/ 1841754 w 2311850"/>
                  <a:gd name="connsiteY44" fmla="*/ 540756 h 2183503"/>
                  <a:gd name="connsiteX45" fmla="*/ 1682652 w 2311850"/>
                  <a:gd name="connsiteY45" fmla="*/ 227812 h 2183503"/>
                  <a:gd name="connsiteX46" fmla="*/ 1675289 w 2311850"/>
                  <a:gd name="connsiteY46" fmla="*/ 221512 h 2183503"/>
                  <a:gd name="connsiteX47" fmla="*/ 1672442 w 2311850"/>
                  <a:gd name="connsiteY47" fmla="*/ 216820 h 2183503"/>
                  <a:gd name="connsiteX48" fmla="*/ 1616811 w 2311850"/>
                  <a:gd name="connsiteY48" fmla="*/ 190584 h 2183503"/>
                  <a:gd name="connsiteX49" fmla="*/ 1613758 w 2311850"/>
                  <a:gd name="connsiteY49" fmla="*/ 190892 h 2183503"/>
                  <a:gd name="connsiteX50" fmla="*/ 1611720 w 2311850"/>
                  <a:gd name="connsiteY50" fmla="*/ 190584 h 2183503"/>
                  <a:gd name="connsiteX51" fmla="*/ 1611399 w 2311850"/>
                  <a:gd name="connsiteY51" fmla="*/ 190617 h 2183503"/>
                  <a:gd name="connsiteX52" fmla="*/ 1611239 w 2311850"/>
                  <a:gd name="connsiteY52" fmla="*/ 190584 h 2183503"/>
                  <a:gd name="connsiteX53" fmla="*/ 626857 w 2311850"/>
                  <a:gd name="connsiteY53" fmla="*/ 0 h 2183503"/>
                  <a:gd name="connsiteX54" fmla="*/ 1707530 w 2311850"/>
                  <a:gd name="connsiteY54" fmla="*/ 0 h 2183503"/>
                  <a:gd name="connsiteX55" fmla="*/ 1707724 w 2311850"/>
                  <a:gd name="connsiteY55" fmla="*/ 39 h 2183503"/>
                  <a:gd name="connsiteX56" fmla="*/ 1708113 w 2311850"/>
                  <a:gd name="connsiteY56" fmla="*/ 0 h 2183503"/>
                  <a:gd name="connsiteX57" fmla="*/ 1710582 w 2311850"/>
                  <a:gd name="connsiteY57" fmla="*/ 373 h 2183503"/>
                  <a:gd name="connsiteX58" fmla="*/ 1714281 w 2311850"/>
                  <a:gd name="connsiteY58" fmla="*/ 0 h 2183503"/>
                  <a:gd name="connsiteX59" fmla="*/ 1781677 w 2311850"/>
                  <a:gd name="connsiteY59" fmla="*/ 31784 h 2183503"/>
                  <a:gd name="connsiteX60" fmla="*/ 1785126 w 2311850"/>
                  <a:gd name="connsiteY60" fmla="*/ 37469 h 2183503"/>
                  <a:gd name="connsiteX61" fmla="*/ 1794046 w 2311850"/>
                  <a:gd name="connsiteY61" fmla="*/ 45101 h 2183503"/>
                  <a:gd name="connsiteX62" fmla="*/ 1986796 w 2311850"/>
                  <a:gd name="connsiteY62" fmla="*/ 424228 h 2183503"/>
                  <a:gd name="connsiteX63" fmla="*/ 1986926 w 2311850"/>
                  <a:gd name="connsiteY63" fmla="*/ 425902 h 2183503"/>
                  <a:gd name="connsiteX64" fmla="*/ 2299323 w 2311850"/>
                  <a:gd name="connsiteY64" fmla="*/ 1039016 h 2183503"/>
                  <a:gd name="connsiteX65" fmla="*/ 2302417 w 2311850"/>
                  <a:gd name="connsiteY65" fmla="*/ 1050109 h 2183503"/>
                  <a:gd name="connsiteX66" fmla="*/ 2302020 w 2311850"/>
                  <a:gd name="connsiteY66" fmla="*/ 1053354 h 2183503"/>
                  <a:gd name="connsiteX67" fmla="*/ 2304987 w 2311850"/>
                  <a:gd name="connsiteY67" fmla="*/ 1057755 h 2183503"/>
                  <a:gd name="connsiteX68" fmla="*/ 2311850 w 2311850"/>
                  <a:gd name="connsiteY68" fmla="*/ 1091752 h 2183503"/>
                  <a:gd name="connsiteX69" fmla="*/ 2304987 w 2311850"/>
                  <a:gd name="connsiteY69" fmla="*/ 1125748 h 2183503"/>
                  <a:gd name="connsiteX70" fmla="*/ 2298323 w 2311850"/>
                  <a:gd name="connsiteY70" fmla="*/ 1135632 h 2183503"/>
                  <a:gd name="connsiteX71" fmla="*/ 2298470 w 2311850"/>
                  <a:gd name="connsiteY71" fmla="*/ 1136850 h 2183503"/>
                  <a:gd name="connsiteX72" fmla="*/ 2295354 w 2311850"/>
                  <a:gd name="connsiteY72" fmla="*/ 1147936 h 2183503"/>
                  <a:gd name="connsiteX73" fmla="*/ 1795000 w 2311850"/>
                  <a:gd name="connsiteY73" fmla="*/ 2125198 h 2183503"/>
                  <a:gd name="connsiteX74" fmla="*/ 1787827 w 2311850"/>
                  <a:gd name="connsiteY74" fmla="*/ 2134206 h 2183503"/>
                  <a:gd name="connsiteX75" fmla="*/ 1785283 w 2311850"/>
                  <a:gd name="connsiteY75" fmla="*/ 2135611 h 2183503"/>
                  <a:gd name="connsiteX76" fmla="*/ 1775510 w 2311850"/>
                  <a:gd name="connsiteY76" fmla="*/ 2151719 h 2183503"/>
                  <a:gd name="connsiteX77" fmla="*/ 1708113 w 2311850"/>
                  <a:gd name="connsiteY77" fmla="*/ 2183503 h 2183503"/>
                  <a:gd name="connsiteX78" fmla="*/ 1701230 w 2311850"/>
                  <a:gd name="connsiteY78" fmla="*/ 2182809 h 2183503"/>
                  <a:gd name="connsiteX79" fmla="*/ 1688432 w 2311850"/>
                  <a:gd name="connsiteY79" fmla="*/ 2182809 h 2183503"/>
                  <a:gd name="connsiteX80" fmla="*/ 1684993 w 2311850"/>
                  <a:gd name="connsiteY80" fmla="*/ 2183503 h 2183503"/>
                  <a:gd name="connsiteX81" fmla="*/ 604320 w 2311850"/>
                  <a:gd name="connsiteY81" fmla="*/ 2183503 h 2183503"/>
                  <a:gd name="connsiteX82" fmla="*/ 604126 w 2311850"/>
                  <a:gd name="connsiteY82" fmla="*/ 2183464 h 2183503"/>
                  <a:gd name="connsiteX83" fmla="*/ 603737 w 2311850"/>
                  <a:gd name="connsiteY83" fmla="*/ 2183503 h 2183503"/>
                  <a:gd name="connsiteX84" fmla="*/ 601268 w 2311850"/>
                  <a:gd name="connsiteY84" fmla="*/ 2183130 h 2183503"/>
                  <a:gd name="connsiteX85" fmla="*/ 597569 w 2311850"/>
                  <a:gd name="connsiteY85" fmla="*/ 2183503 h 2183503"/>
                  <a:gd name="connsiteX86" fmla="*/ 517093 w 2311850"/>
                  <a:gd name="connsiteY86" fmla="*/ 2130160 h 2183503"/>
                  <a:gd name="connsiteX87" fmla="*/ 517058 w 2311850"/>
                  <a:gd name="connsiteY87" fmla="*/ 2129987 h 2183503"/>
                  <a:gd name="connsiteX88" fmla="*/ 512216 w 2311850"/>
                  <a:gd name="connsiteY88" fmla="*/ 2125843 h 2183503"/>
                  <a:gd name="connsiteX89" fmla="*/ 359483 w 2311850"/>
                  <a:gd name="connsiteY89" fmla="*/ 1825427 h 2183503"/>
                  <a:gd name="connsiteX90" fmla="*/ 12527 w 2311850"/>
                  <a:gd name="connsiteY90" fmla="*/ 1144487 h 2183503"/>
                  <a:gd name="connsiteX91" fmla="*/ 9433 w 2311850"/>
                  <a:gd name="connsiteY91" fmla="*/ 1133395 h 2183503"/>
                  <a:gd name="connsiteX92" fmla="*/ 9831 w 2311850"/>
                  <a:gd name="connsiteY92" fmla="*/ 1130149 h 2183503"/>
                  <a:gd name="connsiteX93" fmla="*/ 6864 w 2311850"/>
                  <a:gd name="connsiteY93" fmla="*/ 1125748 h 2183503"/>
                  <a:gd name="connsiteX94" fmla="*/ 0 w 2311850"/>
                  <a:gd name="connsiteY94" fmla="*/ 1091752 h 2183503"/>
                  <a:gd name="connsiteX95" fmla="*/ 6864 w 2311850"/>
                  <a:gd name="connsiteY95" fmla="*/ 1057755 h 2183503"/>
                  <a:gd name="connsiteX96" fmla="*/ 13528 w 2311850"/>
                  <a:gd name="connsiteY96" fmla="*/ 1047871 h 2183503"/>
                  <a:gd name="connsiteX97" fmla="*/ 13381 w 2311850"/>
                  <a:gd name="connsiteY97" fmla="*/ 1046654 h 2183503"/>
                  <a:gd name="connsiteX98" fmla="*/ 16496 w 2311850"/>
                  <a:gd name="connsiteY98" fmla="*/ 1035568 h 2183503"/>
                  <a:gd name="connsiteX99" fmla="*/ 516850 w 2311850"/>
                  <a:gd name="connsiteY99" fmla="*/ 58306 h 2183503"/>
                  <a:gd name="connsiteX100" fmla="*/ 524023 w 2311850"/>
                  <a:gd name="connsiteY100" fmla="*/ 49297 h 2183503"/>
                  <a:gd name="connsiteX101" fmla="*/ 526568 w 2311850"/>
                  <a:gd name="connsiteY101" fmla="*/ 47892 h 2183503"/>
                  <a:gd name="connsiteX102" fmla="*/ 536341 w 2311850"/>
                  <a:gd name="connsiteY102" fmla="*/ 31784 h 2183503"/>
                  <a:gd name="connsiteX103" fmla="*/ 603737 w 2311850"/>
                  <a:gd name="connsiteY103" fmla="*/ 0 h 2183503"/>
                  <a:gd name="connsiteX104" fmla="*/ 610620 w 2311850"/>
                  <a:gd name="connsiteY104" fmla="*/ 695 h 2183503"/>
                  <a:gd name="connsiteX105" fmla="*/ 623418 w 2311850"/>
                  <a:gd name="connsiteY105" fmla="*/ 695 h 2183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311850" h="2183503">
                    <a:moveTo>
                      <a:pt x="719215" y="190584"/>
                    </a:moveTo>
                    <a:lnTo>
                      <a:pt x="716377" y="191157"/>
                    </a:lnTo>
                    <a:lnTo>
                      <a:pt x="705813" y="191157"/>
                    </a:lnTo>
                    <a:lnTo>
                      <a:pt x="700131" y="190584"/>
                    </a:lnTo>
                    <a:cubicBezTo>
                      <a:pt x="677735" y="190584"/>
                      <a:pt x="657724" y="200797"/>
                      <a:pt x="644501" y="216819"/>
                    </a:cubicBezTo>
                    <a:lnTo>
                      <a:pt x="636433" y="230116"/>
                    </a:lnTo>
                    <a:lnTo>
                      <a:pt x="634333" y="231275"/>
                    </a:lnTo>
                    <a:cubicBezTo>
                      <a:pt x="631949" y="233272"/>
                      <a:pt x="629919" y="235770"/>
                      <a:pt x="628412" y="238711"/>
                    </a:cubicBezTo>
                    <a:lnTo>
                      <a:pt x="215403" y="1045376"/>
                    </a:lnTo>
                    <a:cubicBezTo>
                      <a:pt x="213897" y="1048318"/>
                      <a:pt x="213059" y="1051425"/>
                      <a:pt x="212832" y="1054526"/>
                    </a:cubicBezTo>
                    <a:lnTo>
                      <a:pt x="212953" y="1055531"/>
                    </a:lnTo>
                    <a:lnTo>
                      <a:pt x="207453" y="1063690"/>
                    </a:lnTo>
                    <a:cubicBezTo>
                      <a:pt x="203804" y="1072315"/>
                      <a:pt x="201787" y="1081798"/>
                      <a:pt x="201787" y="1091752"/>
                    </a:cubicBezTo>
                    <a:cubicBezTo>
                      <a:pt x="201787" y="1101706"/>
                      <a:pt x="203804" y="1111189"/>
                      <a:pt x="207453" y="1119814"/>
                    </a:cubicBezTo>
                    <a:lnTo>
                      <a:pt x="209901" y="1123446"/>
                    </a:lnTo>
                    <a:lnTo>
                      <a:pt x="209573" y="1126125"/>
                    </a:lnTo>
                    <a:cubicBezTo>
                      <a:pt x="209794" y="1129227"/>
                      <a:pt x="210627" y="1132336"/>
                      <a:pt x="212127" y="1135281"/>
                    </a:cubicBezTo>
                    <a:lnTo>
                      <a:pt x="498516" y="1697351"/>
                    </a:lnTo>
                    <a:lnTo>
                      <a:pt x="624587" y="1945325"/>
                    </a:lnTo>
                    <a:lnTo>
                      <a:pt x="628584" y="1948745"/>
                    </a:lnTo>
                    <a:lnTo>
                      <a:pt x="628613" y="1948888"/>
                    </a:lnTo>
                    <a:cubicBezTo>
                      <a:pt x="639557" y="1974763"/>
                      <a:pt x="665178" y="1992919"/>
                      <a:pt x="695040" y="1992919"/>
                    </a:cubicBezTo>
                    <a:lnTo>
                      <a:pt x="698093" y="1992611"/>
                    </a:lnTo>
                    <a:lnTo>
                      <a:pt x="700131" y="1992919"/>
                    </a:lnTo>
                    <a:lnTo>
                      <a:pt x="700453" y="1992887"/>
                    </a:lnTo>
                    <a:lnTo>
                      <a:pt x="700613" y="1992919"/>
                    </a:lnTo>
                    <a:lnTo>
                      <a:pt x="1592636" y="1992919"/>
                    </a:lnTo>
                    <a:lnTo>
                      <a:pt x="1595474" y="1992346"/>
                    </a:lnTo>
                    <a:lnTo>
                      <a:pt x="1606038" y="1992346"/>
                    </a:lnTo>
                    <a:lnTo>
                      <a:pt x="1611720" y="1992919"/>
                    </a:lnTo>
                    <a:cubicBezTo>
                      <a:pt x="1634117" y="1992919"/>
                      <a:pt x="1654128" y="1982706"/>
                      <a:pt x="1667351" y="1966684"/>
                    </a:cubicBezTo>
                    <a:lnTo>
                      <a:pt x="1675418" y="1953387"/>
                    </a:lnTo>
                    <a:lnTo>
                      <a:pt x="1677518" y="1952228"/>
                    </a:lnTo>
                    <a:cubicBezTo>
                      <a:pt x="1679902" y="1950231"/>
                      <a:pt x="1681933" y="1947733"/>
                      <a:pt x="1683439" y="1944792"/>
                    </a:cubicBezTo>
                    <a:lnTo>
                      <a:pt x="2096448" y="1138128"/>
                    </a:lnTo>
                    <a:cubicBezTo>
                      <a:pt x="2097954" y="1135186"/>
                      <a:pt x="2098792" y="1132078"/>
                      <a:pt x="2099020" y="1128977"/>
                    </a:cubicBezTo>
                    <a:lnTo>
                      <a:pt x="2098898" y="1127972"/>
                    </a:lnTo>
                    <a:lnTo>
                      <a:pt x="2104399" y="1119814"/>
                    </a:lnTo>
                    <a:cubicBezTo>
                      <a:pt x="2108047" y="1111189"/>
                      <a:pt x="2110064" y="1101705"/>
                      <a:pt x="2110064" y="1091752"/>
                    </a:cubicBezTo>
                    <a:cubicBezTo>
                      <a:pt x="2110064" y="1081798"/>
                      <a:pt x="2108047" y="1072315"/>
                      <a:pt x="2104399" y="1063690"/>
                    </a:cubicBezTo>
                    <a:lnTo>
                      <a:pt x="2101950" y="1060057"/>
                    </a:lnTo>
                    <a:lnTo>
                      <a:pt x="2102278" y="1057378"/>
                    </a:lnTo>
                    <a:cubicBezTo>
                      <a:pt x="2102057" y="1054277"/>
                      <a:pt x="2101225" y="1051167"/>
                      <a:pt x="2099724" y="1048222"/>
                    </a:cubicBezTo>
                    <a:lnTo>
                      <a:pt x="1841861" y="542137"/>
                    </a:lnTo>
                    <a:lnTo>
                      <a:pt x="1841754" y="540756"/>
                    </a:lnTo>
                    <a:lnTo>
                      <a:pt x="1682652" y="227812"/>
                    </a:lnTo>
                    <a:lnTo>
                      <a:pt x="1675289" y="221512"/>
                    </a:lnTo>
                    <a:lnTo>
                      <a:pt x="1672442" y="216820"/>
                    </a:lnTo>
                    <a:cubicBezTo>
                      <a:pt x="1659219" y="200797"/>
                      <a:pt x="1639208" y="190584"/>
                      <a:pt x="1616811" y="190584"/>
                    </a:cubicBezTo>
                    <a:lnTo>
                      <a:pt x="1613758" y="190892"/>
                    </a:lnTo>
                    <a:lnTo>
                      <a:pt x="1611720" y="190584"/>
                    </a:lnTo>
                    <a:lnTo>
                      <a:pt x="1611399" y="190617"/>
                    </a:lnTo>
                    <a:lnTo>
                      <a:pt x="1611239" y="190584"/>
                    </a:lnTo>
                    <a:close/>
                    <a:moveTo>
                      <a:pt x="626857" y="0"/>
                    </a:moveTo>
                    <a:lnTo>
                      <a:pt x="1707530" y="0"/>
                    </a:lnTo>
                    <a:lnTo>
                      <a:pt x="1707724" y="39"/>
                    </a:lnTo>
                    <a:lnTo>
                      <a:pt x="1708113" y="0"/>
                    </a:lnTo>
                    <a:lnTo>
                      <a:pt x="1710582" y="373"/>
                    </a:lnTo>
                    <a:lnTo>
                      <a:pt x="1714281" y="0"/>
                    </a:lnTo>
                    <a:cubicBezTo>
                      <a:pt x="1741414" y="0"/>
                      <a:pt x="1765657" y="12373"/>
                      <a:pt x="1781677" y="31784"/>
                    </a:cubicBezTo>
                    <a:lnTo>
                      <a:pt x="1785126" y="37469"/>
                    </a:lnTo>
                    <a:lnTo>
                      <a:pt x="1794046" y="45101"/>
                    </a:lnTo>
                    <a:lnTo>
                      <a:pt x="1986796" y="424228"/>
                    </a:lnTo>
                    <a:lnTo>
                      <a:pt x="1986926" y="425902"/>
                    </a:lnTo>
                    <a:lnTo>
                      <a:pt x="2299323" y="1039016"/>
                    </a:lnTo>
                    <a:cubicBezTo>
                      <a:pt x="2301141" y="1042584"/>
                      <a:pt x="2302150" y="1046351"/>
                      <a:pt x="2302417" y="1050109"/>
                    </a:cubicBezTo>
                    <a:lnTo>
                      <a:pt x="2302020" y="1053354"/>
                    </a:lnTo>
                    <a:lnTo>
                      <a:pt x="2304987" y="1057755"/>
                    </a:lnTo>
                    <a:cubicBezTo>
                      <a:pt x="2309406" y="1068204"/>
                      <a:pt x="2311850" y="1079692"/>
                      <a:pt x="2311850" y="1091752"/>
                    </a:cubicBezTo>
                    <a:cubicBezTo>
                      <a:pt x="2311850" y="1103810"/>
                      <a:pt x="2309406" y="1115299"/>
                      <a:pt x="2304987" y="1125748"/>
                    </a:cubicBezTo>
                    <a:lnTo>
                      <a:pt x="2298323" y="1135632"/>
                    </a:lnTo>
                    <a:lnTo>
                      <a:pt x="2298470" y="1136850"/>
                    </a:lnTo>
                    <a:cubicBezTo>
                      <a:pt x="2298195" y="1140607"/>
                      <a:pt x="2297179" y="1144372"/>
                      <a:pt x="2295354" y="1147936"/>
                    </a:cubicBezTo>
                    <a:lnTo>
                      <a:pt x="1795000" y="2125198"/>
                    </a:lnTo>
                    <a:cubicBezTo>
                      <a:pt x="1793175" y="2128761"/>
                      <a:pt x="1790715" y="2131787"/>
                      <a:pt x="1787827" y="2134206"/>
                    </a:cubicBezTo>
                    <a:lnTo>
                      <a:pt x="1785283" y="2135611"/>
                    </a:lnTo>
                    <a:lnTo>
                      <a:pt x="1775510" y="2151719"/>
                    </a:lnTo>
                    <a:cubicBezTo>
                      <a:pt x="1759490" y="2171130"/>
                      <a:pt x="1735247" y="2183503"/>
                      <a:pt x="1708113" y="2183503"/>
                    </a:cubicBezTo>
                    <a:lnTo>
                      <a:pt x="1701230" y="2182809"/>
                    </a:lnTo>
                    <a:lnTo>
                      <a:pt x="1688432" y="2182809"/>
                    </a:lnTo>
                    <a:lnTo>
                      <a:pt x="1684993" y="2183503"/>
                    </a:lnTo>
                    <a:lnTo>
                      <a:pt x="604320" y="2183503"/>
                    </a:lnTo>
                    <a:lnTo>
                      <a:pt x="604126" y="2183464"/>
                    </a:lnTo>
                    <a:lnTo>
                      <a:pt x="603737" y="2183503"/>
                    </a:lnTo>
                    <a:lnTo>
                      <a:pt x="601268" y="2183130"/>
                    </a:lnTo>
                    <a:lnTo>
                      <a:pt x="597569" y="2183503"/>
                    </a:lnTo>
                    <a:cubicBezTo>
                      <a:pt x="561392" y="2183503"/>
                      <a:pt x="530352" y="2161507"/>
                      <a:pt x="517093" y="2130160"/>
                    </a:cubicBezTo>
                    <a:lnTo>
                      <a:pt x="517058" y="2129987"/>
                    </a:lnTo>
                    <a:lnTo>
                      <a:pt x="512216" y="2125843"/>
                    </a:lnTo>
                    <a:lnTo>
                      <a:pt x="359483" y="1825427"/>
                    </a:lnTo>
                    <a:lnTo>
                      <a:pt x="12527" y="1144487"/>
                    </a:lnTo>
                    <a:cubicBezTo>
                      <a:pt x="10709" y="1140920"/>
                      <a:pt x="9700" y="1137153"/>
                      <a:pt x="9433" y="1133395"/>
                    </a:cubicBezTo>
                    <a:lnTo>
                      <a:pt x="9831" y="1130149"/>
                    </a:lnTo>
                    <a:lnTo>
                      <a:pt x="6864" y="1125748"/>
                    </a:lnTo>
                    <a:cubicBezTo>
                      <a:pt x="2444" y="1115299"/>
                      <a:pt x="0" y="1103811"/>
                      <a:pt x="0" y="1091752"/>
                    </a:cubicBezTo>
                    <a:cubicBezTo>
                      <a:pt x="0" y="1079693"/>
                      <a:pt x="2444" y="1068204"/>
                      <a:pt x="6864" y="1057755"/>
                    </a:cubicBezTo>
                    <a:lnTo>
                      <a:pt x="13528" y="1047871"/>
                    </a:lnTo>
                    <a:lnTo>
                      <a:pt x="13381" y="1046654"/>
                    </a:lnTo>
                    <a:cubicBezTo>
                      <a:pt x="13656" y="1042897"/>
                      <a:pt x="14672" y="1039132"/>
                      <a:pt x="16496" y="1035568"/>
                    </a:cubicBezTo>
                    <a:lnTo>
                      <a:pt x="516850" y="58306"/>
                    </a:lnTo>
                    <a:cubicBezTo>
                      <a:pt x="518675" y="54742"/>
                      <a:pt x="521136" y="51716"/>
                      <a:pt x="524023" y="49297"/>
                    </a:cubicBezTo>
                    <a:lnTo>
                      <a:pt x="526568" y="47892"/>
                    </a:lnTo>
                    <a:lnTo>
                      <a:pt x="536341" y="31784"/>
                    </a:lnTo>
                    <a:cubicBezTo>
                      <a:pt x="552361" y="12373"/>
                      <a:pt x="576604" y="0"/>
                      <a:pt x="603737" y="0"/>
                    </a:cubicBezTo>
                    <a:lnTo>
                      <a:pt x="610620" y="695"/>
                    </a:lnTo>
                    <a:lnTo>
                      <a:pt x="623418" y="6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Text Box 1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B229BE42-2413-4702-877F-5BD50AC3F2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26106" y="3872415"/>
                <a:ext cx="1243968" cy="441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0960" tIns="30480" rIns="60960" bIns="3048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2000" dirty="0" smtClean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刘    成</a:t>
                </a:r>
                <a:endParaRPr lang="en-US" sz="12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1692312" y="4293323"/>
                <a:ext cx="1934581" cy="6985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CLASSKULL</a:t>
                </a:r>
              </a:p>
              <a:p>
                <a:pPr algn="ctr"/>
                <a:r>
                  <a:rPr lang="zh-CN" altLang="en-US" sz="1600" dirty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学生顾问</a:t>
                </a:r>
                <a:endParaRPr lang="en-US" altLang="zh-CN" sz="16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243" name="组合 242"/>
          <p:cNvGrpSpPr/>
          <p:nvPr/>
        </p:nvGrpSpPr>
        <p:grpSpPr>
          <a:xfrm>
            <a:off x="2422311" y="5078701"/>
            <a:ext cx="3033091" cy="1523392"/>
            <a:chOff x="7993503" y="1185204"/>
            <a:chExt cx="3033091" cy="1523392"/>
          </a:xfrm>
        </p:grpSpPr>
        <p:grpSp>
          <p:nvGrpSpPr>
            <p:cNvPr id="216" name="组合 215"/>
            <p:cNvGrpSpPr/>
            <p:nvPr/>
          </p:nvGrpSpPr>
          <p:grpSpPr>
            <a:xfrm>
              <a:off x="9226224" y="1185204"/>
              <a:ext cx="1800370" cy="822711"/>
              <a:chOff x="6042378" y="1143643"/>
              <a:chExt cx="1800370" cy="928554"/>
            </a:xfrm>
          </p:grpSpPr>
          <p:sp>
            <p:nvSpPr>
              <p:cNvPr id="217" name="流程图: 库存数据 216"/>
              <p:cNvSpPr/>
              <p:nvPr/>
            </p:nvSpPr>
            <p:spPr>
              <a:xfrm rot="5400000">
                <a:off x="6882333" y="1145906"/>
                <a:ext cx="128561" cy="1724021"/>
              </a:xfrm>
              <a:prstGeom prst="flowChartOnlineStorage">
                <a:avLst/>
              </a:prstGeom>
              <a:solidFill>
                <a:schemeClr val="bg1">
                  <a:lumMod val="85000"/>
                  <a:alpha val="60000"/>
                </a:scheme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18" name="矩形 217"/>
              <p:cNvSpPr/>
              <p:nvPr/>
            </p:nvSpPr>
            <p:spPr>
              <a:xfrm>
                <a:off x="6042378" y="1143643"/>
                <a:ext cx="1800370" cy="90375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19" name="矩形 218"/>
              <p:cNvSpPr/>
              <p:nvPr/>
            </p:nvSpPr>
            <p:spPr>
              <a:xfrm>
                <a:off x="6127929" y="1149347"/>
                <a:ext cx="162926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zh-CN" altLang="en-US" sz="14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高二在读学生</a:t>
                </a:r>
                <a:endParaRPr lang="en-US" altLang="zh-CN" sz="14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lvl="0" algn="ctr"/>
                <a:r>
                  <a:rPr lang="zh-CN" altLang="en-US" sz="14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喜爱数学</a:t>
                </a:r>
                <a:endParaRPr lang="zh-CN" altLang="zh-CN" sz="14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7993503" y="1245766"/>
              <a:ext cx="1619582" cy="1462830"/>
              <a:chOff x="1692312" y="3532902"/>
              <a:chExt cx="1934581" cy="1747342"/>
            </a:xfrm>
            <a:effectLst/>
          </p:grpSpPr>
          <p:sp>
            <p:nvSpPr>
              <p:cNvPr id="42" name="Freeform: Shape 3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283A9D04-E33A-439C-80A1-7A9781E8A5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48926" y="3646338"/>
                <a:ext cx="1609841" cy="1520470"/>
              </a:xfrm>
              <a:custGeom>
                <a:avLst/>
                <a:gdLst>
                  <a:gd name="connsiteX0" fmla="*/ 1462942 w 5395334"/>
                  <a:gd name="connsiteY0" fmla="*/ 0 h 5095799"/>
                  <a:gd name="connsiteX1" fmla="*/ 3984988 w 5395334"/>
                  <a:gd name="connsiteY1" fmla="*/ 0 h 5095799"/>
                  <a:gd name="connsiteX2" fmla="*/ 3985441 w 5395334"/>
                  <a:gd name="connsiteY2" fmla="*/ 92 h 5095799"/>
                  <a:gd name="connsiteX3" fmla="*/ 3986349 w 5395334"/>
                  <a:gd name="connsiteY3" fmla="*/ 0 h 5095799"/>
                  <a:gd name="connsiteX4" fmla="*/ 3992111 w 5395334"/>
                  <a:gd name="connsiteY4" fmla="*/ 871 h 5095799"/>
                  <a:gd name="connsiteX5" fmla="*/ 4000743 w 5395334"/>
                  <a:gd name="connsiteY5" fmla="*/ 1 h 5095799"/>
                  <a:gd name="connsiteX6" fmla="*/ 4158030 w 5395334"/>
                  <a:gd name="connsiteY6" fmla="*/ 74177 h 5095799"/>
                  <a:gd name="connsiteX7" fmla="*/ 4166080 w 5395334"/>
                  <a:gd name="connsiteY7" fmla="*/ 87444 h 5095799"/>
                  <a:gd name="connsiteX8" fmla="*/ 4186897 w 5395334"/>
                  <a:gd name="connsiteY8" fmla="*/ 105256 h 5095799"/>
                  <a:gd name="connsiteX9" fmla="*/ 4636731 w 5395334"/>
                  <a:gd name="connsiteY9" fmla="*/ 990052 h 5095799"/>
                  <a:gd name="connsiteX10" fmla="*/ 4637035 w 5395334"/>
                  <a:gd name="connsiteY10" fmla="*/ 993958 h 5095799"/>
                  <a:gd name="connsiteX11" fmla="*/ 5366099 w 5395334"/>
                  <a:gd name="connsiteY11" fmla="*/ 2424827 h 5095799"/>
                  <a:gd name="connsiteX12" fmla="*/ 5373320 w 5395334"/>
                  <a:gd name="connsiteY12" fmla="*/ 2450714 h 5095799"/>
                  <a:gd name="connsiteX13" fmla="*/ 5372392 w 5395334"/>
                  <a:gd name="connsiteY13" fmla="*/ 2458289 h 5095799"/>
                  <a:gd name="connsiteX14" fmla="*/ 5379316 w 5395334"/>
                  <a:gd name="connsiteY14" fmla="*/ 2468559 h 5095799"/>
                  <a:gd name="connsiteX15" fmla="*/ 5395334 w 5395334"/>
                  <a:gd name="connsiteY15" fmla="*/ 2547900 h 5095799"/>
                  <a:gd name="connsiteX16" fmla="*/ 5379316 w 5395334"/>
                  <a:gd name="connsiteY16" fmla="*/ 2627240 h 5095799"/>
                  <a:gd name="connsiteX17" fmla="*/ 5363764 w 5395334"/>
                  <a:gd name="connsiteY17" fmla="*/ 2650306 h 5095799"/>
                  <a:gd name="connsiteX18" fmla="*/ 5364107 w 5395334"/>
                  <a:gd name="connsiteY18" fmla="*/ 2653148 h 5095799"/>
                  <a:gd name="connsiteX19" fmla="*/ 5356836 w 5395334"/>
                  <a:gd name="connsiteY19" fmla="*/ 2679021 h 5095799"/>
                  <a:gd name="connsiteX20" fmla="*/ 4189123 w 5395334"/>
                  <a:gd name="connsiteY20" fmla="*/ 4959727 h 5095799"/>
                  <a:gd name="connsiteX21" fmla="*/ 4172383 w 5395334"/>
                  <a:gd name="connsiteY21" fmla="*/ 4980751 h 5095799"/>
                  <a:gd name="connsiteX22" fmla="*/ 4166445 w 5395334"/>
                  <a:gd name="connsiteY22" fmla="*/ 4984029 h 5095799"/>
                  <a:gd name="connsiteX23" fmla="*/ 4143637 w 5395334"/>
                  <a:gd name="connsiteY23" fmla="*/ 5021623 h 5095799"/>
                  <a:gd name="connsiteX24" fmla="*/ 3986349 w 5395334"/>
                  <a:gd name="connsiteY24" fmla="*/ 5095798 h 5095799"/>
                  <a:gd name="connsiteX25" fmla="*/ 3970285 w 5395334"/>
                  <a:gd name="connsiteY25" fmla="*/ 5094179 h 5095799"/>
                  <a:gd name="connsiteX26" fmla="*/ 3940417 w 5395334"/>
                  <a:gd name="connsiteY26" fmla="*/ 5094179 h 5095799"/>
                  <a:gd name="connsiteX27" fmla="*/ 3932392 w 5395334"/>
                  <a:gd name="connsiteY27" fmla="*/ 5095799 h 5095799"/>
                  <a:gd name="connsiteX28" fmla="*/ 1410346 w 5395334"/>
                  <a:gd name="connsiteY28" fmla="*/ 5095799 h 5095799"/>
                  <a:gd name="connsiteX29" fmla="*/ 1409893 w 5395334"/>
                  <a:gd name="connsiteY29" fmla="*/ 5095708 h 5095799"/>
                  <a:gd name="connsiteX30" fmla="*/ 1408985 w 5395334"/>
                  <a:gd name="connsiteY30" fmla="*/ 5095799 h 5095799"/>
                  <a:gd name="connsiteX31" fmla="*/ 1403223 w 5395334"/>
                  <a:gd name="connsiteY31" fmla="*/ 5094928 h 5095799"/>
                  <a:gd name="connsiteX32" fmla="*/ 1394591 w 5395334"/>
                  <a:gd name="connsiteY32" fmla="*/ 5095798 h 5095799"/>
                  <a:gd name="connsiteX33" fmla="*/ 1206778 w 5395334"/>
                  <a:gd name="connsiteY33" fmla="*/ 4971308 h 5095799"/>
                  <a:gd name="connsiteX34" fmla="*/ 1206697 w 5395334"/>
                  <a:gd name="connsiteY34" fmla="*/ 4970904 h 5095799"/>
                  <a:gd name="connsiteX35" fmla="*/ 1195395 w 5395334"/>
                  <a:gd name="connsiteY35" fmla="*/ 4961234 h 5095799"/>
                  <a:gd name="connsiteX36" fmla="*/ 838951 w 5395334"/>
                  <a:gd name="connsiteY36" fmla="*/ 4260131 h 5095799"/>
                  <a:gd name="connsiteX37" fmla="*/ 29235 w 5395334"/>
                  <a:gd name="connsiteY37" fmla="*/ 2670972 h 5095799"/>
                  <a:gd name="connsiteX38" fmla="*/ 22014 w 5395334"/>
                  <a:gd name="connsiteY38" fmla="*/ 2645085 h 5095799"/>
                  <a:gd name="connsiteX39" fmla="*/ 22942 w 5395334"/>
                  <a:gd name="connsiteY39" fmla="*/ 2637511 h 5095799"/>
                  <a:gd name="connsiteX40" fmla="*/ 16019 w 5395334"/>
                  <a:gd name="connsiteY40" fmla="*/ 2627240 h 5095799"/>
                  <a:gd name="connsiteX41" fmla="*/ 0 w 5395334"/>
                  <a:gd name="connsiteY41" fmla="*/ 2547900 h 5095799"/>
                  <a:gd name="connsiteX42" fmla="*/ 16019 w 5395334"/>
                  <a:gd name="connsiteY42" fmla="*/ 2468559 h 5095799"/>
                  <a:gd name="connsiteX43" fmla="*/ 31570 w 5395334"/>
                  <a:gd name="connsiteY43" fmla="*/ 2445493 h 5095799"/>
                  <a:gd name="connsiteX44" fmla="*/ 31227 w 5395334"/>
                  <a:gd name="connsiteY44" fmla="*/ 2442651 h 5095799"/>
                  <a:gd name="connsiteX45" fmla="*/ 38498 w 5395334"/>
                  <a:gd name="connsiteY45" fmla="*/ 2416779 h 5095799"/>
                  <a:gd name="connsiteX46" fmla="*/ 1206211 w 5395334"/>
                  <a:gd name="connsiteY46" fmla="*/ 136072 h 5095799"/>
                  <a:gd name="connsiteX47" fmla="*/ 1222951 w 5395334"/>
                  <a:gd name="connsiteY47" fmla="*/ 115048 h 5095799"/>
                  <a:gd name="connsiteX48" fmla="*/ 1228889 w 5395334"/>
                  <a:gd name="connsiteY48" fmla="*/ 111770 h 5095799"/>
                  <a:gd name="connsiteX49" fmla="*/ 1251698 w 5395334"/>
                  <a:gd name="connsiteY49" fmla="*/ 74176 h 5095799"/>
                  <a:gd name="connsiteX50" fmla="*/ 1408985 w 5395334"/>
                  <a:gd name="connsiteY50" fmla="*/ 1 h 5095799"/>
                  <a:gd name="connsiteX51" fmla="*/ 1425049 w 5395334"/>
                  <a:gd name="connsiteY51" fmla="*/ 1621 h 5095799"/>
                  <a:gd name="connsiteX52" fmla="*/ 1454917 w 5395334"/>
                  <a:gd name="connsiteY52" fmla="*/ 1621 h 509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395334" h="5095799">
                    <a:moveTo>
                      <a:pt x="1462942" y="0"/>
                    </a:moveTo>
                    <a:lnTo>
                      <a:pt x="3984988" y="0"/>
                    </a:lnTo>
                    <a:lnTo>
                      <a:pt x="3985441" y="92"/>
                    </a:lnTo>
                    <a:lnTo>
                      <a:pt x="3986349" y="0"/>
                    </a:lnTo>
                    <a:lnTo>
                      <a:pt x="3992111" y="871"/>
                    </a:lnTo>
                    <a:lnTo>
                      <a:pt x="4000743" y="1"/>
                    </a:lnTo>
                    <a:cubicBezTo>
                      <a:pt x="4064066" y="1"/>
                      <a:pt x="4120644" y="28876"/>
                      <a:pt x="4158030" y="74177"/>
                    </a:cubicBezTo>
                    <a:lnTo>
                      <a:pt x="4166080" y="87444"/>
                    </a:lnTo>
                    <a:lnTo>
                      <a:pt x="4186897" y="105256"/>
                    </a:lnTo>
                    <a:lnTo>
                      <a:pt x="4636731" y="990052"/>
                    </a:lnTo>
                    <a:lnTo>
                      <a:pt x="4637035" y="993958"/>
                    </a:lnTo>
                    <a:lnTo>
                      <a:pt x="5366099" y="2424827"/>
                    </a:lnTo>
                    <a:cubicBezTo>
                      <a:pt x="5370342" y="2433153"/>
                      <a:pt x="5372696" y="2441945"/>
                      <a:pt x="5373320" y="2450714"/>
                    </a:cubicBezTo>
                    <a:lnTo>
                      <a:pt x="5372392" y="2458289"/>
                    </a:lnTo>
                    <a:lnTo>
                      <a:pt x="5379316" y="2468559"/>
                    </a:lnTo>
                    <a:cubicBezTo>
                      <a:pt x="5389631" y="2492945"/>
                      <a:pt x="5395334" y="2519756"/>
                      <a:pt x="5395334" y="2547900"/>
                    </a:cubicBezTo>
                    <a:cubicBezTo>
                      <a:pt x="5395334" y="2576042"/>
                      <a:pt x="5389631" y="2602854"/>
                      <a:pt x="5379316" y="2627240"/>
                    </a:cubicBezTo>
                    <a:lnTo>
                      <a:pt x="5363764" y="2650306"/>
                    </a:lnTo>
                    <a:lnTo>
                      <a:pt x="5364107" y="2653148"/>
                    </a:lnTo>
                    <a:cubicBezTo>
                      <a:pt x="5363465" y="2661916"/>
                      <a:pt x="5361095" y="2670703"/>
                      <a:pt x="5356836" y="2679021"/>
                    </a:cubicBezTo>
                    <a:lnTo>
                      <a:pt x="4189123" y="4959727"/>
                    </a:lnTo>
                    <a:cubicBezTo>
                      <a:pt x="4184864" y="4968044"/>
                      <a:pt x="4179122" y="4975105"/>
                      <a:pt x="4172383" y="4980751"/>
                    </a:cubicBezTo>
                    <a:lnTo>
                      <a:pt x="4166445" y="4984029"/>
                    </a:lnTo>
                    <a:lnTo>
                      <a:pt x="4143637" y="5021623"/>
                    </a:lnTo>
                    <a:cubicBezTo>
                      <a:pt x="4106251" y="5066924"/>
                      <a:pt x="4049673" y="5095798"/>
                      <a:pt x="3986349" y="5095798"/>
                    </a:cubicBezTo>
                    <a:lnTo>
                      <a:pt x="3970285" y="5094179"/>
                    </a:lnTo>
                    <a:lnTo>
                      <a:pt x="3940417" y="5094179"/>
                    </a:lnTo>
                    <a:lnTo>
                      <a:pt x="3932392" y="5095799"/>
                    </a:lnTo>
                    <a:lnTo>
                      <a:pt x="1410346" y="5095799"/>
                    </a:lnTo>
                    <a:lnTo>
                      <a:pt x="1409893" y="5095708"/>
                    </a:lnTo>
                    <a:lnTo>
                      <a:pt x="1408985" y="5095799"/>
                    </a:lnTo>
                    <a:lnTo>
                      <a:pt x="1403223" y="5094928"/>
                    </a:lnTo>
                    <a:lnTo>
                      <a:pt x="1394591" y="5095798"/>
                    </a:lnTo>
                    <a:cubicBezTo>
                      <a:pt x="1310161" y="5095798"/>
                      <a:pt x="1237720" y="5044466"/>
                      <a:pt x="1206778" y="4971308"/>
                    </a:cubicBezTo>
                    <a:lnTo>
                      <a:pt x="1206697" y="4970904"/>
                    </a:lnTo>
                    <a:lnTo>
                      <a:pt x="1195395" y="4961234"/>
                    </a:lnTo>
                    <a:lnTo>
                      <a:pt x="838951" y="4260131"/>
                    </a:lnTo>
                    <a:lnTo>
                      <a:pt x="29235" y="2670972"/>
                    </a:lnTo>
                    <a:cubicBezTo>
                      <a:pt x="24992" y="2662646"/>
                      <a:pt x="22638" y="2653855"/>
                      <a:pt x="22014" y="2645085"/>
                    </a:cubicBezTo>
                    <a:lnTo>
                      <a:pt x="22942" y="2637511"/>
                    </a:lnTo>
                    <a:lnTo>
                      <a:pt x="16019" y="2627240"/>
                    </a:lnTo>
                    <a:cubicBezTo>
                      <a:pt x="5703" y="2602854"/>
                      <a:pt x="0" y="2576044"/>
                      <a:pt x="0" y="2547900"/>
                    </a:cubicBezTo>
                    <a:cubicBezTo>
                      <a:pt x="0" y="2519757"/>
                      <a:pt x="5703" y="2492945"/>
                      <a:pt x="16019" y="2468559"/>
                    </a:cubicBezTo>
                    <a:lnTo>
                      <a:pt x="31570" y="2445493"/>
                    </a:lnTo>
                    <a:lnTo>
                      <a:pt x="31227" y="2442651"/>
                    </a:lnTo>
                    <a:cubicBezTo>
                      <a:pt x="31869" y="2433883"/>
                      <a:pt x="34240" y="2425097"/>
                      <a:pt x="38498" y="2416779"/>
                    </a:cubicBezTo>
                    <a:lnTo>
                      <a:pt x="1206211" y="136072"/>
                    </a:lnTo>
                    <a:cubicBezTo>
                      <a:pt x="1210470" y="127755"/>
                      <a:pt x="1216212" y="120694"/>
                      <a:pt x="1222951" y="115048"/>
                    </a:cubicBezTo>
                    <a:lnTo>
                      <a:pt x="1228889" y="111770"/>
                    </a:lnTo>
                    <a:lnTo>
                      <a:pt x="1251698" y="74176"/>
                    </a:lnTo>
                    <a:cubicBezTo>
                      <a:pt x="1289084" y="28876"/>
                      <a:pt x="1345662" y="1"/>
                      <a:pt x="1408985" y="1"/>
                    </a:cubicBezTo>
                    <a:lnTo>
                      <a:pt x="1425049" y="1621"/>
                    </a:lnTo>
                    <a:lnTo>
                      <a:pt x="1454917" y="1621"/>
                    </a:lnTo>
                    <a:close/>
                  </a:path>
                </a:pathLst>
              </a:custGeom>
              <a:solidFill>
                <a:srgbClr val="FF9933"/>
              </a:solidFill>
              <a:ln>
                <a:solidFill>
                  <a:schemeClr val="bg1">
                    <a:alpha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: Shape 4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84517E22-53F6-41C6-8EED-7FDB159022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28821" y="3532902"/>
                <a:ext cx="1850051" cy="1747342"/>
              </a:xfrm>
              <a:custGeom>
                <a:avLst/>
                <a:gdLst>
                  <a:gd name="connsiteX0" fmla="*/ 719215 w 2311850"/>
                  <a:gd name="connsiteY0" fmla="*/ 190584 h 2183503"/>
                  <a:gd name="connsiteX1" fmla="*/ 716377 w 2311850"/>
                  <a:gd name="connsiteY1" fmla="*/ 191157 h 2183503"/>
                  <a:gd name="connsiteX2" fmla="*/ 705813 w 2311850"/>
                  <a:gd name="connsiteY2" fmla="*/ 191157 h 2183503"/>
                  <a:gd name="connsiteX3" fmla="*/ 700131 w 2311850"/>
                  <a:gd name="connsiteY3" fmla="*/ 190584 h 2183503"/>
                  <a:gd name="connsiteX4" fmla="*/ 644501 w 2311850"/>
                  <a:gd name="connsiteY4" fmla="*/ 216819 h 2183503"/>
                  <a:gd name="connsiteX5" fmla="*/ 636433 w 2311850"/>
                  <a:gd name="connsiteY5" fmla="*/ 230116 h 2183503"/>
                  <a:gd name="connsiteX6" fmla="*/ 634333 w 2311850"/>
                  <a:gd name="connsiteY6" fmla="*/ 231275 h 2183503"/>
                  <a:gd name="connsiteX7" fmla="*/ 628412 w 2311850"/>
                  <a:gd name="connsiteY7" fmla="*/ 238711 h 2183503"/>
                  <a:gd name="connsiteX8" fmla="*/ 215403 w 2311850"/>
                  <a:gd name="connsiteY8" fmla="*/ 1045376 h 2183503"/>
                  <a:gd name="connsiteX9" fmla="*/ 212832 w 2311850"/>
                  <a:gd name="connsiteY9" fmla="*/ 1054526 h 2183503"/>
                  <a:gd name="connsiteX10" fmla="*/ 212953 w 2311850"/>
                  <a:gd name="connsiteY10" fmla="*/ 1055531 h 2183503"/>
                  <a:gd name="connsiteX11" fmla="*/ 207453 w 2311850"/>
                  <a:gd name="connsiteY11" fmla="*/ 1063690 h 2183503"/>
                  <a:gd name="connsiteX12" fmla="*/ 201787 w 2311850"/>
                  <a:gd name="connsiteY12" fmla="*/ 1091752 h 2183503"/>
                  <a:gd name="connsiteX13" fmla="*/ 207453 w 2311850"/>
                  <a:gd name="connsiteY13" fmla="*/ 1119814 h 2183503"/>
                  <a:gd name="connsiteX14" fmla="*/ 209901 w 2311850"/>
                  <a:gd name="connsiteY14" fmla="*/ 1123446 h 2183503"/>
                  <a:gd name="connsiteX15" fmla="*/ 209573 w 2311850"/>
                  <a:gd name="connsiteY15" fmla="*/ 1126125 h 2183503"/>
                  <a:gd name="connsiteX16" fmla="*/ 212127 w 2311850"/>
                  <a:gd name="connsiteY16" fmla="*/ 1135281 h 2183503"/>
                  <a:gd name="connsiteX17" fmla="*/ 498516 w 2311850"/>
                  <a:gd name="connsiteY17" fmla="*/ 1697351 h 2183503"/>
                  <a:gd name="connsiteX18" fmla="*/ 624587 w 2311850"/>
                  <a:gd name="connsiteY18" fmla="*/ 1945325 h 2183503"/>
                  <a:gd name="connsiteX19" fmla="*/ 628584 w 2311850"/>
                  <a:gd name="connsiteY19" fmla="*/ 1948745 h 2183503"/>
                  <a:gd name="connsiteX20" fmla="*/ 628613 w 2311850"/>
                  <a:gd name="connsiteY20" fmla="*/ 1948888 h 2183503"/>
                  <a:gd name="connsiteX21" fmla="*/ 695040 w 2311850"/>
                  <a:gd name="connsiteY21" fmla="*/ 1992919 h 2183503"/>
                  <a:gd name="connsiteX22" fmla="*/ 698093 w 2311850"/>
                  <a:gd name="connsiteY22" fmla="*/ 1992611 h 2183503"/>
                  <a:gd name="connsiteX23" fmla="*/ 700131 w 2311850"/>
                  <a:gd name="connsiteY23" fmla="*/ 1992919 h 2183503"/>
                  <a:gd name="connsiteX24" fmla="*/ 700453 w 2311850"/>
                  <a:gd name="connsiteY24" fmla="*/ 1992887 h 2183503"/>
                  <a:gd name="connsiteX25" fmla="*/ 700613 w 2311850"/>
                  <a:gd name="connsiteY25" fmla="*/ 1992919 h 2183503"/>
                  <a:gd name="connsiteX26" fmla="*/ 1592636 w 2311850"/>
                  <a:gd name="connsiteY26" fmla="*/ 1992919 h 2183503"/>
                  <a:gd name="connsiteX27" fmla="*/ 1595474 w 2311850"/>
                  <a:gd name="connsiteY27" fmla="*/ 1992346 h 2183503"/>
                  <a:gd name="connsiteX28" fmla="*/ 1606038 w 2311850"/>
                  <a:gd name="connsiteY28" fmla="*/ 1992346 h 2183503"/>
                  <a:gd name="connsiteX29" fmla="*/ 1611720 w 2311850"/>
                  <a:gd name="connsiteY29" fmla="*/ 1992919 h 2183503"/>
                  <a:gd name="connsiteX30" fmla="*/ 1667351 w 2311850"/>
                  <a:gd name="connsiteY30" fmla="*/ 1966684 h 2183503"/>
                  <a:gd name="connsiteX31" fmla="*/ 1675418 w 2311850"/>
                  <a:gd name="connsiteY31" fmla="*/ 1953387 h 2183503"/>
                  <a:gd name="connsiteX32" fmla="*/ 1677518 w 2311850"/>
                  <a:gd name="connsiteY32" fmla="*/ 1952228 h 2183503"/>
                  <a:gd name="connsiteX33" fmla="*/ 1683439 w 2311850"/>
                  <a:gd name="connsiteY33" fmla="*/ 1944792 h 2183503"/>
                  <a:gd name="connsiteX34" fmla="*/ 2096448 w 2311850"/>
                  <a:gd name="connsiteY34" fmla="*/ 1138128 h 2183503"/>
                  <a:gd name="connsiteX35" fmla="*/ 2099020 w 2311850"/>
                  <a:gd name="connsiteY35" fmla="*/ 1128977 h 2183503"/>
                  <a:gd name="connsiteX36" fmla="*/ 2098898 w 2311850"/>
                  <a:gd name="connsiteY36" fmla="*/ 1127972 h 2183503"/>
                  <a:gd name="connsiteX37" fmla="*/ 2104399 w 2311850"/>
                  <a:gd name="connsiteY37" fmla="*/ 1119814 h 2183503"/>
                  <a:gd name="connsiteX38" fmla="*/ 2110064 w 2311850"/>
                  <a:gd name="connsiteY38" fmla="*/ 1091752 h 2183503"/>
                  <a:gd name="connsiteX39" fmla="*/ 2104399 w 2311850"/>
                  <a:gd name="connsiteY39" fmla="*/ 1063690 h 2183503"/>
                  <a:gd name="connsiteX40" fmla="*/ 2101950 w 2311850"/>
                  <a:gd name="connsiteY40" fmla="*/ 1060057 h 2183503"/>
                  <a:gd name="connsiteX41" fmla="*/ 2102278 w 2311850"/>
                  <a:gd name="connsiteY41" fmla="*/ 1057378 h 2183503"/>
                  <a:gd name="connsiteX42" fmla="*/ 2099724 w 2311850"/>
                  <a:gd name="connsiteY42" fmla="*/ 1048222 h 2183503"/>
                  <a:gd name="connsiteX43" fmla="*/ 1841861 w 2311850"/>
                  <a:gd name="connsiteY43" fmla="*/ 542137 h 2183503"/>
                  <a:gd name="connsiteX44" fmla="*/ 1841754 w 2311850"/>
                  <a:gd name="connsiteY44" fmla="*/ 540756 h 2183503"/>
                  <a:gd name="connsiteX45" fmla="*/ 1682652 w 2311850"/>
                  <a:gd name="connsiteY45" fmla="*/ 227812 h 2183503"/>
                  <a:gd name="connsiteX46" fmla="*/ 1675289 w 2311850"/>
                  <a:gd name="connsiteY46" fmla="*/ 221512 h 2183503"/>
                  <a:gd name="connsiteX47" fmla="*/ 1672442 w 2311850"/>
                  <a:gd name="connsiteY47" fmla="*/ 216820 h 2183503"/>
                  <a:gd name="connsiteX48" fmla="*/ 1616811 w 2311850"/>
                  <a:gd name="connsiteY48" fmla="*/ 190584 h 2183503"/>
                  <a:gd name="connsiteX49" fmla="*/ 1613758 w 2311850"/>
                  <a:gd name="connsiteY49" fmla="*/ 190892 h 2183503"/>
                  <a:gd name="connsiteX50" fmla="*/ 1611720 w 2311850"/>
                  <a:gd name="connsiteY50" fmla="*/ 190584 h 2183503"/>
                  <a:gd name="connsiteX51" fmla="*/ 1611399 w 2311850"/>
                  <a:gd name="connsiteY51" fmla="*/ 190617 h 2183503"/>
                  <a:gd name="connsiteX52" fmla="*/ 1611239 w 2311850"/>
                  <a:gd name="connsiteY52" fmla="*/ 190584 h 2183503"/>
                  <a:gd name="connsiteX53" fmla="*/ 626857 w 2311850"/>
                  <a:gd name="connsiteY53" fmla="*/ 0 h 2183503"/>
                  <a:gd name="connsiteX54" fmla="*/ 1707530 w 2311850"/>
                  <a:gd name="connsiteY54" fmla="*/ 0 h 2183503"/>
                  <a:gd name="connsiteX55" fmla="*/ 1707724 w 2311850"/>
                  <a:gd name="connsiteY55" fmla="*/ 39 h 2183503"/>
                  <a:gd name="connsiteX56" fmla="*/ 1708113 w 2311850"/>
                  <a:gd name="connsiteY56" fmla="*/ 0 h 2183503"/>
                  <a:gd name="connsiteX57" fmla="*/ 1710582 w 2311850"/>
                  <a:gd name="connsiteY57" fmla="*/ 373 h 2183503"/>
                  <a:gd name="connsiteX58" fmla="*/ 1714281 w 2311850"/>
                  <a:gd name="connsiteY58" fmla="*/ 0 h 2183503"/>
                  <a:gd name="connsiteX59" fmla="*/ 1781677 w 2311850"/>
                  <a:gd name="connsiteY59" fmla="*/ 31784 h 2183503"/>
                  <a:gd name="connsiteX60" fmla="*/ 1785126 w 2311850"/>
                  <a:gd name="connsiteY60" fmla="*/ 37469 h 2183503"/>
                  <a:gd name="connsiteX61" fmla="*/ 1794046 w 2311850"/>
                  <a:gd name="connsiteY61" fmla="*/ 45101 h 2183503"/>
                  <a:gd name="connsiteX62" fmla="*/ 1986796 w 2311850"/>
                  <a:gd name="connsiteY62" fmla="*/ 424228 h 2183503"/>
                  <a:gd name="connsiteX63" fmla="*/ 1986926 w 2311850"/>
                  <a:gd name="connsiteY63" fmla="*/ 425902 h 2183503"/>
                  <a:gd name="connsiteX64" fmla="*/ 2299323 w 2311850"/>
                  <a:gd name="connsiteY64" fmla="*/ 1039016 h 2183503"/>
                  <a:gd name="connsiteX65" fmla="*/ 2302417 w 2311850"/>
                  <a:gd name="connsiteY65" fmla="*/ 1050109 h 2183503"/>
                  <a:gd name="connsiteX66" fmla="*/ 2302020 w 2311850"/>
                  <a:gd name="connsiteY66" fmla="*/ 1053354 h 2183503"/>
                  <a:gd name="connsiteX67" fmla="*/ 2304987 w 2311850"/>
                  <a:gd name="connsiteY67" fmla="*/ 1057755 h 2183503"/>
                  <a:gd name="connsiteX68" fmla="*/ 2311850 w 2311850"/>
                  <a:gd name="connsiteY68" fmla="*/ 1091752 h 2183503"/>
                  <a:gd name="connsiteX69" fmla="*/ 2304987 w 2311850"/>
                  <a:gd name="connsiteY69" fmla="*/ 1125748 h 2183503"/>
                  <a:gd name="connsiteX70" fmla="*/ 2298323 w 2311850"/>
                  <a:gd name="connsiteY70" fmla="*/ 1135632 h 2183503"/>
                  <a:gd name="connsiteX71" fmla="*/ 2298470 w 2311850"/>
                  <a:gd name="connsiteY71" fmla="*/ 1136850 h 2183503"/>
                  <a:gd name="connsiteX72" fmla="*/ 2295354 w 2311850"/>
                  <a:gd name="connsiteY72" fmla="*/ 1147936 h 2183503"/>
                  <a:gd name="connsiteX73" fmla="*/ 1795000 w 2311850"/>
                  <a:gd name="connsiteY73" fmla="*/ 2125198 h 2183503"/>
                  <a:gd name="connsiteX74" fmla="*/ 1787827 w 2311850"/>
                  <a:gd name="connsiteY74" fmla="*/ 2134206 h 2183503"/>
                  <a:gd name="connsiteX75" fmla="*/ 1785283 w 2311850"/>
                  <a:gd name="connsiteY75" fmla="*/ 2135611 h 2183503"/>
                  <a:gd name="connsiteX76" fmla="*/ 1775510 w 2311850"/>
                  <a:gd name="connsiteY76" fmla="*/ 2151719 h 2183503"/>
                  <a:gd name="connsiteX77" fmla="*/ 1708113 w 2311850"/>
                  <a:gd name="connsiteY77" fmla="*/ 2183503 h 2183503"/>
                  <a:gd name="connsiteX78" fmla="*/ 1701230 w 2311850"/>
                  <a:gd name="connsiteY78" fmla="*/ 2182809 h 2183503"/>
                  <a:gd name="connsiteX79" fmla="*/ 1688432 w 2311850"/>
                  <a:gd name="connsiteY79" fmla="*/ 2182809 h 2183503"/>
                  <a:gd name="connsiteX80" fmla="*/ 1684993 w 2311850"/>
                  <a:gd name="connsiteY80" fmla="*/ 2183503 h 2183503"/>
                  <a:gd name="connsiteX81" fmla="*/ 604320 w 2311850"/>
                  <a:gd name="connsiteY81" fmla="*/ 2183503 h 2183503"/>
                  <a:gd name="connsiteX82" fmla="*/ 604126 w 2311850"/>
                  <a:gd name="connsiteY82" fmla="*/ 2183464 h 2183503"/>
                  <a:gd name="connsiteX83" fmla="*/ 603737 w 2311850"/>
                  <a:gd name="connsiteY83" fmla="*/ 2183503 h 2183503"/>
                  <a:gd name="connsiteX84" fmla="*/ 601268 w 2311850"/>
                  <a:gd name="connsiteY84" fmla="*/ 2183130 h 2183503"/>
                  <a:gd name="connsiteX85" fmla="*/ 597569 w 2311850"/>
                  <a:gd name="connsiteY85" fmla="*/ 2183503 h 2183503"/>
                  <a:gd name="connsiteX86" fmla="*/ 517093 w 2311850"/>
                  <a:gd name="connsiteY86" fmla="*/ 2130160 h 2183503"/>
                  <a:gd name="connsiteX87" fmla="*/ 517058 w 2311850"/>
                  <a:gd name="connsiteY87" fmla="*/ 2129987 h 2183503"/>
                  <a:gd name="connsiteX88" fmla="*/ 512216 w 2311850"/>
                  <a:gd name="connsiteY88" fmla="*/ 2125843 h 2183503"/>
                  <a:gd name="connsiteX89" fmla="*/ 359483 w 2311850"/>
                  <a:gd name="connsiteY89" fmla="*/ 1825427 h 2183503"/>
                  <a:gd name="connsiteX90" fmla="*/ 12527 w 2311850"/>
                  <a:gd name="connsiteY90" fmla="*/ 1144487 h 2183503"/>
                  <a:gd name="connsiteX91" fmla="*/ 9433 w 2311850"/>
                  <a:gd name="connsiteY91" fmla="*/ 1133395 h 2183503"/>
                  <a:gd name="connsiteX92" fmla="*/ 9831 w 2311850"/>
                  <a:gd name="connsiteY92" fmla="*/ 1130149 h 2183503"/>
                  <a:gd name="connsiteX93" fmla="*/ 6864 w 2311850"/>
                  <a:gd name="connsiteY93" fmla="*/ 1125748 h 2183503"/>
                  <a:gd name="connsiteX94" fmla="*/ 0 w 2311850"/>
                  <a:gd name="connsiteY94" fmla="*/ 1091752 h 2183503"/>
                  <a:gd name="connsiteX95" fmla="*/ 6864 w 2311850"/>
                  <a:gd name="connsiteY95" fmla="*/ 1057755 h 2183503"/>
                  <a:gd name="connsiteX96" fmla="*/ 13528 w 2311850"/>
                  <a:gd name="connsiteY96" fmla="*/ 1047871 h 2183503"/>
                  <a:gd name="connsiteX97" fmla="*/ 13381 w 2311850"/>
                  <a:gd name="connsiteY97" fmla="*/ 1046654 h 2183503"/>
                  <a:gd name="connsiteX98" fmla="*/ 16496 w 2311850"/>
                  <a:gd name="connsiteY98" fmla="*/ 1035568 h 2183503"/>
                  <a:gd name="connsiteX99" fmla="*/ 516850 w 2311850"/>
                  <a:gd name="connsiteY99" fmla="*/ 58306 h 2183503"/>
                  <a:gd name="connsiteX100" fmla="*/ 524023 w 2311850"/>
                  <a:gd name="connsiteY100" fmla="*/ 49297 h 2183503"/>
                  <a:gd name="connsiteX101" fmla="*/ 526568 w 2311850"/>
                  <a:gd name="connsiteY101" fmla="*/ 47892 h 2183503"/>
                  <a:gd name="connsiteX102" fmla="*/ 536341 w 2311850"/>
                  <a:gd name="connsiteY102" fmla="*/ 31784 h 2183503"/>
                  <a:gd name="connsiteX103" fmla="*/ 603737 w 2311850"/>
                  <a:gd name="connsiteY103" fmla="*/ 0 h 2183503"/>
                  <a:gd name="connsiteX104" fmla="*/ 610620 w 2311850"/>
                  <a:gd name="connsiteY104" fmla="*/ 695 h 2183503"/>
                  <a:gd name="connsiteX105" fmla="*/ 623418 w 2311850"/>
                  <a:gd name="connsiteY105" fmla="*/ 695 h 2183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311850" h="2183503">
                    <a:moveTo>
                      <a:pt x="719215" y="190584"/>
                    </a:moveTo>
                    <a:lnTo>
                      <a:pt x="716377" y="191157"/>
                    </a:lnTo>
                    <a:lnTo>
                      <a:pt x="705813" y="191157"/>
                    </a:lnTo>
                    <a:lnTo>
                      <a:pt x="700131" y="190584"/>
                    </a:lnTo>
                    <a:cubicBezTo>
                      <a:pt x="677735" y="190584"/>
                      <a:pt x="657724" y="200797"/>
                      <a:pt x="644501" y="216819"/>
                    </a:cubicBezTo>
                    <a:lnTo>
                      <a:pt x="636433" y="230116"/>
                    </a:lnTo>
                    <a:lnTo>
                      <a:pt x="634333" y="231275"/>
                    </a:lnTo>
                    <a:cubicBezTo>
                      <a:pt x="631949" y="233272"/>
                      <a:pt x="629919" y="235770"/>
                      <a:pt x="628412" y="238711"/>
                    </a:cubicBezTo>
                    <a:lnTo>
                      <a:pt x="215403" y="1045376"/>
                    </a:lnTo>
                    <a:cubicBezTo>
                      <a:pt x="213897" y="1048318"/>
                      <a:pt x="213059" y="1051425"/>
                      <a:pt x="212832" y="1054526"/>
                    </a:cubicBezTo>
                    <a:lnTo>
                      <a:pt x="212953" y="1055531"/>
                    </a:lnTo>
                    <a:lnTo>
                      <a:pt x="207453" y="1063690"/>
                    </a:lnTo>
                    <a:cubicBezTo>
                      <a:pt x="203804" y="1072315"/>
                      <a:pt x="201787" y="1081798"/>
                      <a:pt x="201787" y="1091752"/>
                    </a:cubicBezTo>
                    <a:cubicBezTo>
                      <a:pt x="201787" y="1101706"/>
                      <a:pt x="203804" y="1111189"/>
                      <a:pt x="207453" y="1119814"/>
                    </a:cubicBezTo>
                    <a:lnTo>
                      <a:pt x="209901" y="1123446"/>
                    </a:lnTo>
                    <a:lnTo>
                      <a:pt x="209573" y="1126125"/>
                    </a:lnTo>
                    <a:cubicBezTo>
                      <a:pt x="209794" y="1129227"/>
                      <a:pt x="210627" y="1132336"/>
                      <a:pt x="212127" y="1135281"/>
                    </a:cubicBezTo>
                    <a:lnTo>
                      <a:pt x="498516" y="1697351"/>
                    </a:lnTo>
                    <a:lnTo>
                      <a:pt x="624587" y="1945325"/>
                    </a:lnTo>
                    <a:lnTo>
                      <a:pt x="628584" y="1948745"/>
                    </a:lnTo>
                    <a:lnTo>
                      <a:pt x="628613" y="1948888"/>
                    </a:lnTo>
                    <a:cubicBezTo>
                      <a:pt x="639557" y="1974763"/>
                      <a:pt x="665178" y="1992919"/>
                      <a:pt x="695040" y="1992919"/>
                    </a:cubicBezTo>
                    <a:lnTo>
                      <a:pt x="698093" y="1992611"/>
                    </a:lnTo>
                    <a:lnTo>
                      <a:pt x="700131" y="1992919"/>
                    </a:lnTo>
                    <a:lnTo>
                      <a:pt x="700453" y="1992887"/>
                    </a:lnTo>
                    <a:lnTo>
                      <a:pt x="700613" y="1992919"/>
                    </a:lnTo>
                    <a:lnTo>
                      <a:pt x="1592636" y="1992919"/>
                    </a:lnTo>
                    <a:lnTo>
                      <a:pt x="1595474" y="1992346"/>
                    </a:lnTo>
                    <a:lnTo>
                      <a:pt x="1606038" y="1992346"/>
                    </a:lnTo>
                    <a:lnTo>
                      <a:pt x="1611720" y="1992919"/>
                    </a:lnTo>
                    <a:cubicBezTo>
                      <a:pt x="1634117" y="1992919"/>
                      <a:pt x="1654128" y="1982706"/>
                      <a:pt x="1667351" y="1966684"/>
                    </a:cubicBezTo>
                    <a:lnTo>
                      <a:pt x="1675418" y="1953387"/>
                    </a:lnTo>
                    <a:lnTo>
                      <a:pt x="1677518" y="1952228"/>
                    </a:lnTo>
                    <a:cubicBezTo>
                      <a:pt x="1679902" y="1950231"/>
                      <a:pt x="1681933" y="1947733"/>
                      <a:pt x="1683439" y="1944792"/>
                    </a:cubicBezTo>
                    <a:lnTo>
                      <a:pt x="2096448" y="1138128"/>
                    </a:lnTo>
                    <a:cubicBezTo>
                      <a:pt x="2097954" y="1135186"/>
                      <a:pt x="2098792" y="1132078"/>
                      <a:pt x="2099020" y="1128977"/>
                    </a:cubicBezTo>
                    <a:lnTo>
                      <a:pt x="2098898" y="1127972"/>
                    </a:lnTo>
                    <a:lnTo>
                      <a:pt x="2104399" y="1119814"/>
                    </a:lnTo>
                    <a:cubicBezTo>
                      <a:pt x="2108047" y="1111189"/>
                      <a:pt x="2110064" y="1101705"/>
                      <a:pt x="2110064" y="1091752"/>
                    </a:cubicBezTo>
                    <a:cubicBezTo>
                      <a:pt x="2110064" y="1081798"/>
                      <a:pt x="2108047" y="1072315"/>
                      <a:pt x="2104399" y="1063690"/>
                    </a:cubicBezTo>
                    <a:lnTo>
                      <a:pt x="2101950" y="1060057"/>
                    </a:lnTo>
                    <a:lnTo>
                      <a:pt x="2102278" y="1057378"/>
                    </a:lnTo>
                    <a:cubicBezTo>
                      <a:pt x="2102057" y="1054277"/>
                      <a:pt x="2101225" y="1051167"/>
                      <a:pt x="2099724" y="1048222"/>
                    </a:cubicBezTo>
                    <a:lnTo>
                      <a:pt x="1841861" y="542137"/>
                    </a:lnTo>
                    <a:lnTo>
                      <a:pt x="1841754" y="540756"/>
                    </a:lnTo>
                    <a:lnTo>
                      <a:pt x="1682652" y="227812"/>
                    </a:lnTo>
                    <a:lnTo>
                      <a:pt x="1675289" y="221512"/>
                    </a:lnTo>
                    <a:lnTo>
                      <a:pt x="1672442" y="216820"/>
                    </a:lnTo>
                    <a:cubicBezTo>
                      <a:pt x="1659219" y="200797"/>
                      <a:pt x="1639208" y="190584"/>
                      <a:pt x="1616811" y="190584"/>
                    </a:cubicBezTo>
                    <a:lnTo>
                      <a:pt x="1613758" y="190892"/>
                    </a:lnTo>
                    <a:lnTo>
                      <a:pt x="1611720" y="190584"/>
                    </a:lnTo>
                    <a:lnTo>
                      <a:pt x="1611399" y="190617"/>
                    </a:lnTo>
                    <a:lnTo>
                      <a:pt x="1611239" y="190584"/>
                    </a:lnTo>
                    <a:close/>
                    <a:moveTo>
                      <a:pt x="626857" y="0"/>
                    </a:moveTo>
                    <a:lnTo>
                      <a:pt x="1707530" y="0"/>
                    </a:lnTo>
                    <a:lnTo>
                      <a:pt x="1707724" y="39"/>
                    </a:lnTo>
                    <a:lnTo>
                      <a:pt x="1708113" y="0"/>
                    </a:lnTo>
                    <a:lnTo>
                      <a:pt x="1710582" y="373"/>
                    </a:lnTo>
                    <a:lnTo>
                      <a:pt x="1714281" y="0"/>
                    </a:lnTo>
                    <a:cubicBezTo>
                      <a:pt x="1741414" y="0"/>
                      <a:pt x="1765657" y="12373"/>
                      <a:pt x="1781677" y="31784"/>
                    </a:cubicBezTo>
                    <a:lnTo>
                      <a:pt x="1785126" y="37469"/>
                    </a:lnTo>
                    <a:lnTo>
                      <a:pt x="1794046" y="45101"/>
                    </a:lnTo>
                    <a:lnTo>
                      <a:pt x="1986796" y="424228"/>
                    </a:lnTo>
                    <a:lnTo>
                      <a:pt x="1986926" y="425902"/>
                    </a:lnTo>
                    <a:lnTo>
                      <a:pt x="2299323" y="1039016"/>
                    </a:lnTo>
                    <a:cubicBezTo>
                      <a:pt x="2301141" y="1042584"/>
                      <a:pt x="2302150" y="1046351"/>
                      <a:pt x="2302417" y="1050109"/>
                    </a:cubicBezTo>
                    <a:lnTo>
                      <a:pt x="2302020" y="1053354"/>
                    </a:lnTo>
                    <a:lnTo>
                      <a:pt x="2304987" y="1057755"/>
                    </a:lnTo>
                    <a:cubicBezTo>
                      <a:pt x="2309406" y="1068204"/>
                      <a:pt x="2311850" y="1079692"/>
                      <a:pt x="2311850" y="1091752"/>
                    </a:cubicBezTo>
                    <a:cubicBezTo>
                      <a:pt x="2311850" y="1103810"/>
                      <a:pt x="2309406" y="1115299"/>
                      <a:pt x="2304987" y="1125748"/>
                    </a:cubicBezTo>
                    <a:lnTo>
                      <a:pt x="2298323" y="1135632"/>
                    </a:lnTo>
                    <a:lnTo>
                      <a:pt x="2298470" y="1136850"/>
                    </a:lnTo>
                    <a:cubicBezTo>
                      <a:pt x="2298195" y="1140607"/>
                      <a:pt x="2297179" y="1144372"/>
                      <a:pt x="2295354" y="1147936"/>
                    </a:cubicBezTo>
                    <a:lnTo>
                      <a:pt x="1795000" y="2125198"/>
                    </a:lnTo>
                    <a:cubicBezTo>
                      <a:pt x="1793175" y="2128761"/>
                      <a:pt x="1790715" y="2131787"/>
                      <a:pt x="1787827" y="2134206"/>
                    </a:cubicBezTo>
                    <a:lnTo>
                      <a:pt x="1785283" y="2135611"/>
                    </a:lnTo>
                    <a:lnTo>
                      <a:pt x="1775510" y="2151719"/>
                    </a:lnTo>
                    <a:cubicBezTo>
                      <a:pt x="1759490" y="2171130"/>
                      <a:pt x="1735247" y="2183503"/>
                      <a:pt x="1708113" y="2183503"/>
                    </a:cubicBezTo>
                    <a:lnTo>
                      <a:pt x="1701230" y="2182809"/>
                    </a:lnTo>
                    <a:lnTo>
                      <a:pt x="1688432" y="2182809"/>
                    </a:lnTo>
                    <a:lnTo>
                      <a:pt x="1684993" y="2183503"/>
                    </a:lnTo>
                    <a:lnTo>
                      <a:pt x="604320" y="2183503"/>
                    </a:lnTo>
                    <a:lnTo>
                      <a:pt x="604126" y="2183464"/>
                    </a:lnTo>
                    <a:lnTo>
                      <a:pt x="603737" y="2183503"/>
                    </a:lnTo>
                    <a:lnTo>
                      <a:pt x="601268" y="2183130"/>
                    </a:lnTo>
                    <a:lnTo>
                      <a:pt x="597569" y="2183503"/>
                    </a:lnTo>
                    <a:cubicBezTo>
                      <a:pt x="561392" y="2183503"/>
                      <a:pt x="530352" y="2161507"/>
                      <a:pt x="517093" y="2130160"/>
                    </a:cubicBezTo>
                    <a:lnTo>
                      <a:pt x="517058" y="2129987"/>
                    </a:lnTo>
                    <a:lnTo>
                      <a:pt x="512216" y="2125843"/>
                    </a:lnTo>
                    <a:lnTo>
                      <a:pt x="359483" y="1825427"/>
                    </a:lnTo>
                    <a:lnTo>
                      <a:pt x="12527" y="1144487"/>
                    </a:lnTo>
                    <a:cubicBezTo>
                      <a:pt x="10709" y="1140920"/>
                      <a:pt x="9700" y="1137153"/>
                      <a:pt x="9433" y="1133395"/>
                    </a:cubicBezTo>
                    <a:lnTo>
                      <a:pt x="9831" y="1130149"/>
                    </a:lnTo>
                    <a:lnTo>
                      <a:pt x="6864" y="1125748"/>
                    </a:lnTo>
                    <a:cubicBezTo>
                      <a:pt x="2444" y="1115299"/>
                      <a:pt x="0" y="1103811"/>
                      <a:pt x="0" y="1091752"/>
                    </a:cubicBezTo>
                    <a:cubicBezTo>
                      <a:pt x="0" y="1079693"/>
                      <a:pt x="2444" y="1068204"/>
                      <a:pt x="6864" y="1057755"/>
                    </a:cubicBezTo>
                    <a:lnTo>
                      <a:pt x="13528" y="1047871"/>
                    </a:lnTo>
                    <a:lnTo>
                      <a:pt x="13381" y="1046654"/>
                    </a:lnTo>
                    <a:cubicBezTo>
                      <a:pt x="13656" y="1042897"/>
                      <a:pt x="14672" y="1039132"/>
                      <a:pt x="16496" y="1035568"/>
                    </a:cubicBezTo>
                    <a:lnTo>
                      <a:pt x="516850" y="58306"/>
                    </a:lnTo>
                    <a:cubicBezTo>
                      <a:pt x="518675" y="54742"/>
                      <a:pt x="521136" y="51716"/>
                      <a:pt x="524023" y="49297"/>
                    </a:cubicBezTo>
                    <a:lnTo>
                      <a:pt x="526568" y="47892"/>
                    </a:lnTo>
                    <a:lnTo>
                      <a:pt x="536341" y="31784"/>
                    </a:lnTo>
                    <a:cubicBezTo>
                      <a:pt x="552361" y="12373"/>
                      <a:pt x="576604" y="0"/>
                      <a:pt x="603737" y="0"/>
                    </a:cubicBezTo>
                    <a:lnTo>
                      <a:pt x="610620" y="695"/>
                    </a:lnTo>
                    <a:lnTo>
                      <a:pt x="623418" y="6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Text Box 1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B229BE42-2413-4702-877F-5BD50AC3F2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26106" y="3872415"/>
                <a:ext cx="1243968" cy="441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0960" tIns="30480" rIns="60960" bIns="3048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林</a:t>
                </a:r>
                <a:r>
                  <a:rPr lang="zh-CN" altLang="en-US" sz="2000" dirty="0" smtClean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   骋</a:t>
                </a:r>
                <a:endParaRPr lang="en-US" sz="12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1692312" y="4293323"/>
                <a:ext cx="1934581" cy="6985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CLASSKULL</a:t>
                </a:r>
              </a:p>
              <a:p>
                <a:pPr algn="ctr"/>
                <a:r>
                  <a:rPr lang="zh-CN" altLang="en-US" sz="1600" dirty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学生顾问</a:t>
                </a:r>
                <a:endParaRPr lang="en-US" altLang="zh-CN" sz="16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245" name="组合 244"/>
          <p:cNvGrpSpPr/>
          <p:nvPr/>
        </p:nvGrpSpPr>
        <p:grpSpPr>
          <a:xfrm>
            <a:off x="8693575" y="3547187"/>
            <a:ext cx="3047856" cy="1551530"/>
            <a:chOff x="7978738" y="3612371"/>
            <a:chExt cx="3047856" cy="1551530"/>
          </a:xfrm>
        </p:grpSpPr>
        <p:grpSp>
          <p:nvGrpSpPr>
            <p:cNvPr id="224" name="组合 223"/>
            <p:cNvGrpSpPr/>
            <p:nvPr/>
          </p:nvGrpSpPr>
          <p:grpSpPr>
            <a:xfrm>
              <a:off x="9226224" y="3612371"/>
              <a:ext cx="1800370" cy="822711"/>
              <a:chOff x="6042378" y="1143643"/>
              <a:chExt cx="1800370" cy="928554"/>
            </a:xfrm>
          </p:grpSpPr>
          <p:sp>
            <p:nvSpPr>
              <p:cNvPr id="225" name="流程图: 库存数据 224"/>
              <p:cNvSpPr/>
              <p:nvPr/>
            </p:nvSpPr>
            <p:spPr>
              <a:xfrm rot="5400000">
                <a:off x="6882333" y="1145906"/>
                <a:ext cx="128561" cy="1724021"/>
              </a:xfrm>
              <a:prstGeom prst="flowChartOnlineStorage">
                <a:avLst/>
              </a:prstGeom>
              <a:solidFill>
                <a:schemeClr val="bg1">
                  <a:lumMod val="85000"/>
                  <a:alpha val="60000"/>
                </a:scheme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26" name="矩形 225"/>
              <p:cNvSpPr/>
              <p:nvPr/>
            </p:nvSpPr>
            <p:spPr>
              <a:xfrm>
                <a:off x="6042378" y="1143643"/>
                <a:ext cx="1800370" cy="90375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27" name="矩形 226"/>
              <p:cNvSpPr/>
              <p:nvPr/>
            </p:nvSpPr>
            <p:spPr>
              <a:xfrm>
                <a:off x="6127929" y="1149347"/>
                <a:ext cx="162926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zh-CN" altLang="en-US" sz="14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高三毕业学生</a:t>
                </a:r>
                <a:endParaRPr lang="en-US" altLang="zh-CN" sz="14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lvl="0" algn="ctr"/>
                <a:r>
                  <a:rPr lang="zh-CN" altLang="en-US" sz="14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喜爱物理</a:t>
                </a:r>
                <a:endParaRPr lang="zh-CN" altLang="zh-CN" sz="14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7978738" y="3674398"/>
              <a:ext cx="1649112" cy="1489503"/>
              <a:chOff x="1692312" y="3532902"/>
              <a:chExt cx="1934581" cy="1747342"/>
            </a:xfrm>
            <a:effectLst/>
          </p:grpSpPr>
          <p:sp>
            <p:nvSpPr>
              <p:cNvPr id="22" name="Freeform: Shape 3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283A9D04-E33A-439C-80A1-7A9781E8A5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48926" y="3646338"/>
                <a:ext cx="1609841" cy="1520470"/>
              </a:xfrm>
              <a:custGeom>
                <a:avLst/>
                <a:gdLst>
                  <a:gd name="connsiteX0" fmla="*/ 1462942 w 5395334"/>
                  <a:gd name="connsiteY0" fmla="*/ 0 h 5095799"/>
                  <a:gd name="connsiteX1" fmla="*/ 3984988 w 5395334"/>
                  <a:gd name="connsiteY1" fmla="*/ 0 h 5095799"/>
                  <a:gd name="connsiteX2" fmla="*/ 3985441 w 5395334"/>
                  <a:gd name="connsiteY2" fmla="*/ 92 h 5095799"/>
                  <a:gd name="connsiteX3" fmla="*/ 3986349 w 5395334"/>
                  <a:gd name="connsiteY3" fmla="*/ 0 h 5095799"/>
                  <a:gd name="connsiteX4" fmla="*/ 3992111 w 5395334"/>
                  <a:gd name="connsiteY4" fmla="*/ 871 h 5095799"/>
                  <a:gd name="connsiteX5" fmla="*/ 4000743 w 5395334"/>
                  <a:gd name="connsiteY5" fmla="*/ 1 h 5095799"/>
                  <a:gd name="connsiteX6" fmla="*/ 4158030 w 5395334"/>
                  <a:gd name="connsiteY6" fmla="*/ 74177 h 5095799"/>
                  <a:gd name="connsiteX7" fmla="*/ 4166080 w 5395334"/>
                  <a:gd name="connsiteY7" fmla="*/ 87444 h 5095799"/>
                  <a:gd name="connsiteX8" fmla="*/ 4186897 w 5395334"/>
                  <a:gd name="connsiteY8" fmla="*/ 105256 h 5095799"/>
                  <a:gd name="connsiteX9" fmla="*/ 4636731 w 5395334"/>
                  <a:gd name="connsiteY9" fmla="*/ 990052 h 5095799"/>
                  <a:gd name="connsiteX10" fmla="*/ 4637035 w 5395334"/>
                  <a:gd name="connsiteY10" fmla="*/ 993958 h 5095799"/>
                  <a:gd name="connsiteX11" fmla="*/ 5366099 w 5395334"/>
                  <a:gd name="connsiteY11" fmla="*/ 2424827 h 5095799"/>
                  <a:gd name="connsiteX12" fmla="*/ 5373320 w 5395334"/>
                  <a:gd name="connsiteY12" fmla="*/ 2450714 h 5095799"/>
                  <a:gd name="connsiteX13" fmla="*/ 5372392 w 5395334"/>
                  <a:gd name="connsiteY13" fmla="*/ 2458289 h 5095799"/>
                  <a:gd name="connsiteX14" fmla="*/ 5379316 w 5395334"/>
                  <a:gd name="connsiteY14" fmla="*/ 2468559 h 5095799"/>
                  <a:gd name="connsiteX15" fmla="*/ 5395334 w 5395334"/>
                  <a:gd name="connsiteY15" fmla="*/ 2547900 h 5095799"/>
                  <a:gd name="connsiteX16" fmla="*/ 5379316 w 5395334"/>
                  <a:gd name="connsiteY16" fmla="*/ 2627240 h 5095799"/>
                  <a:gd name="connsiteX17" fmla="*/ 5363764 w 5395334"/>
                  <a:gd name="connsiteY17" fmla="*/ 2650306 h 5095799"/>
                  <a:gd name="connsiteX18" fmla="*/ 5364107 w 5395334"/>
                  <a:gd name="connsiteY18" fmla="*/ 2653148 h 5095799"/>
                  <a:gd name="connsiteX19" fmla="*/ 5356836 w 5395334"/>
                  <a:gd name="connsiteY19" fmla="*/ 2679021 h 5095799"/>
                  <a:gd name="connsiteX20" fmla="*/ 4189123 w 5395334"/>
                  <a:gd name="connsiteY20" fmla="*/ 4959727 h 5095799"/>
                  <a:gd name="connsiteX21" fmla="*/ 4172383 w 5395334"/>
                  <a:gd name="connsiteY21" fmla="*/ 4980751 h 5095799"/>
                  <a:gd name="connsiteX22" fmla="*/ 4166445 w 5395334"/>
                  <a:gd name="connsiteY22" fmla="*/ 4984029 h 5095799"/>
                  <a:gd name="connsiteX23" fmla="*/ 4143637 w 5395334"/>
                  <a:gd name="connsiteY23" fmla="*/ 5021623 h 5095799"/>
                  <a:gd name="connsiteX24" fmla="*/ 3986349 w 5395334"/>
                  <a:gd name="connsiteY24" fmla="*/ 5095798 h 5095799"/>
                  <a:gd name="connsiteX25" fmla="*/ 3970285 w 5395334"/>
                  <a:gd name="connsiteY25" fmla="*/ 5094179 h 5095799"/>
                  <a:gd name="connsiteX26" fmla="*/ 3940417 w 5395334"/>
                  <a:gd name="connsiteY26" fmla="*/ 5094179 h 5095799"/>
                  <a:gd name="connsiteX27" fmla="*/ 3932392 w 5395334"/>
                  <a:gd name="connsiteY27" fmla="*/ 5095799 h 5095799"/>
                  <a:gd name="connsiteX28" fmla="*/ 1410346 w 5395334"/>
                  <a:gd name="connsiteY28" fmla="*/ 5095799 h 5095799"/>
                  <a:gd name="connsiteX29" fmla="*/ 1409893 w 5395334"/>
                  <a:gd name="connsiteY29" fmla="*/ 5095708 h 5095799"/>
                  <a:gd name="connsiteX30" fmla="*/ 1408985 w 5395334"/>
                  <a:gd name="connsiteY30" fmla="*/ 5095799 h 5095799"/>
                  <a:gd name="connsiteX31" fmla="*/ 1403223 w 5395334"/>
                  <a:gd name="connsiteY31" fmla="*/ 5094928 h 5095799"/>
                  <a:gd name="connsiteX32" fmla="*/ 1394591 w 5395334"/>
                  <a:gd name="connsiteY32" fmla="*/ 5095798 h 5095799"/>
                  <a:gd name="connsiteX33" fmla="*/ 1206778 w 5395334"/>
                  <a:gd name="connsiteY33" fmla="*/ 4971308 h 5095799"/>
                  <a:gd name="connsiteX34" fmla="*/ 1206697 w 5395334"/>
                  <a:gd name="connsiteY34" fmla="*/ 4970904 h 5095799"/>
                  <a:gd name="connsiteX35" fmla="*/ 1195395 w 5395334"/>
                  <a:gd name="connsiteY35" fmla="*/ 4961234 h 5095799"/>
                  <a:gd name="connsiteX36" fmla="*/ 838951 w 5395334"/>
                  <a:gd name="connsiteY36" fmla="*/ 4260131 h 5095799"/>
                  <a:gd name="connsiteX37" fmla="*/ 29235 w 5395334"/>
                  <a:gd name="connsiteY37" fmla="*/ 2670972 h 5095799"/>
                  <a:gd name="connsiteX38" fmla="*/ 22014 w 5395334"/>
                  <a:gd name="connsiteY38" fmla="*/ 2645085 h 5095799"/>
                  <a:gd name="connsiteX39" fmla="*/ 22942 w 5395334"/>
                  <a:gd name="connsiteY39" fmla="*/ 2637511 h 5095799"/>
                  <a:gd name="connsiteX40" fmla="*/ 16019 w 5395334"/>
                  <a:gd name="connsiteY40" fmla="*/ 2627240 h 5095799"/>
                  <a:gd name="connsiteX41" fmla="*/ 0 w 5395334"/>
                  <a:gd name="connsiteY41" fmla="*/ 2547900 h 5095799"/>
                  <a:gd name="connsiteX42" fmla="*/ 16019 w 5395334"/>
                  <a:gd name="connsiteY42" fmla="*/ 2468559 h 5095799"/>
                  <a:gd name="connsiteX43" fmla="*/ 31570 w 5395334"/>
                  <a:gd name="connsiteY43" fmla="*/ 2445493 h 5095799"/>
                  <a:gd name="connsiteX44" fmla="*/ 31227 w 5395334"/>
                  <a:gd name="connsiteY44" fmla="*/ 2442651 h 5095799"/>
                  <a:gd name="connsiteX45" fmla="*/ 38498 w 5395334"/>
                  <a:gd name="connsiteY45" fmla="*/ 2416779 h 5095799"/>
                  <a:gd name="connsiteX46" fmla="*/ 1206211 w 5395334"/>
                  <a:gd name="connsiteY46" fmla="*/ 136072 h 5095799"/>
                  <a:gd name="connsiteX47" fmla="*/ 1222951 w 5395334"/>
                  <a:gd name="connsiteY47" fmla="*/ 115048 h 5095799"/>
                  <a:gd name="connsiteX48" fmla="*/ 1228889 w 5395334"/>
                  <a:gd name="connsiteY48" fmla="*/ 111770 h 5095799"/>
                  <a:gd name="connsiteX49" fmla="*/ 1251698 w 5395334"/>
                  <a:gd name="connsiteY49" fmla="*/ 74176 h 5095799"/>
                  <a:gd name="connsiteX50" fmla="*/ 1408985 w 5395334"/>
                  <a:gd name="connsiteY50" fmla="*/ 1 h 5095799"/>
                  <a:gd name="connsiteX51" fmla="*/ 1425049 w 5395334"/>
                  <a:gd name="connsiteY51" fmla="*/ 1621 h 5095799"/>
                  <a:gd name="connsiteX52" fmla="*/ 1454917 w 5395334"/>
                  <a:gd name="connsiteY52" fmla="*/ 1621 h 509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395334" h="5095799">
                    <a:moveTo>
                      <a:pt x="1462942" y="0"/>
                    </a:moveTo>
                    <a:lnTo>
                      <a:pt x="3984988" y="0"/>
                    </a:lnTo>
                    <a:lnTo>
                      <a:pt x="3985441" y="92"/>
                    </a:lnTo>
                    <a:lnTo>
                      <a:pt x="3986349" y="0"/>
                    </a:lnTo>
                    <a:lnTo>
                      <a:pt x="3992111" y="871"/>
                    </a:lnTo>
                    <a:lnTo>
                      <a:pt x="4000743" y="1"/>
                    </a:lnTo>
                    <a:cubicBezTo>
                      <a:pt x="4064066" y="1"/>
                      <a:pt x="4120644" y="28876"/>
                      <a:pt x="4158030" y="74177"/>
                    </a:cubicBezTo>
                    <a:lnTo>
                      <a:pt x="4166080" y="87444"/>
                    </a:lnTo>
                    <a:lnTo>
                      <a:pt x="4186897" y="105256"/>
                    </a:lnTo>
                    <a:lnTo>
                      <a:pt x="4636731" y="990052"/>
                    </a:lnTo>
                    <a:lnTo>
                      <a:pt x="4637035" y="993958"/>
                    </a:lnTo>
                    <a:lnTo>
                      <a:pt x="5366099" y="2424827"/>
                    </a:lnTo>
                    <a:cubicBezTo>
                      <a:pt x="5370342" y="2433153"/>
                      <a:pt x="5372696" y="2441945"/>
                      <a:pt x="5373320" y="2450714"/>
                    </a:cubicBezTo>
                    <a:lnTo>
                      <a:pt x="5372392" y="2458289"/>
                    </a:lnTo>
                    <a:lnTo>
                      <a:pt x="5379316" y="2468559"/>
                    </a:lnTo>
                    <a:cubicBezTo>
                      <a:pt x="5389631" y="2492945"/>
                      <a:pt x="5395334" y="2519756"/>
                      <a:pt x="5395334" y="2547900"/>
                    </a:cubicBezTo>
                    <a:cubicBezTo>
                      <a:pt x="5395334" y="2576042"/>
                      <a:pt x="5389631" y="2602854"/>
                      <a:pt x="5379316" y="2627240"/>
                    </a:cubicBezTo>
                    <a:lnTo>
                      <a:pt x="5363764" y="2650306"/>
                    </a:lnTo>
                    <a:lnTo>
                      <a:pt x="5364107" y="2653148"/>
                    </a:lnTo>
                    <a:cubicBezTo>
                      <a:pt x="5363465" y="2661916"/>
                      <a:pt x="5361095" y="2670703"/>
                      <a:pt x="5356836" y="2679021"/>
                    </a:cubicBezTo>
                    <a:lnTo>
                      <a:pt x="4189123" y="4959727"/>
                    </a:lnTo>
                    <a:cubicBezTo>
                      <a:pt x="4184864" y="4968044"/>
                      <a:pt x="4179122" y="4975105"/>
                      <a:pt x="4172383" y="4980751"/>
                    </a:cubicBezTo>
                    <a:lnTo>
                      <a:pt x="4166445" y="4984029"/>
                    </a:lnTo>
                    <a:lnTo>
                      <a:pt x="4143637" y="5021623"/>
                    </a:lnTo>
                    <a:cubicBezTo>
                      <a:pt x="4106251" y="5066924"/>
                      <a:pt x="4049673" y="5095798"/>
                      <a:pt x="3986349" y="5095798"/>
                    </a:cubicBezTo>
                    <a:lnTo>
                      <a:pt x="3970285" y="5094179"/>
                    </a:lnTo>
                    <a:lnTo>
                      <a:pt x="3940417" y="5094179"/>
                    </a:lnTo>
                    <a:lnTo>
                      <a:pt x="3932392" y="5095799"/>
                    </a:lnTo>
                    <a:lnTo>
                      <a:pt x="1410346" y="5095799"/>
                    </a:lnTo>
                    <a:lnTo>
                      <a:pt x="1409893" y="5095708"/>
                    </a:lnTo>
                    <a:lnTo>
                      <a:pt x="1408985" y="5095799"/>
                    </a:lnTo>
                    <a:lnTo>
                      <a:pt x="1403223" y="5094928"/>
                    </a:lnTo>
                    <a:lnTo>
                      <a:pt x="1394591" y="5095798"/>
                    </a:lnTo>
                    <a:cubicBezTo>
                      <a:pt x="1310161" y="5095798"/>
                      <a:pt x="1237720" y="5044466"/>
                      <a:pt x="1206778" y="4971308"/>
                    </a:cubicBezTo>
                    <a:lnTo>
                      <a:pt x="1206697" y="4970904"/>
                    </a:lnTo>
                    <a:lnTo>
                      <a:pt x="1195395" y="4961234"/>
                    </a:lnTo>
                    <a:lnTo>
                      <a:pt x="838951" y="4260131"/>
                    </a:lnTo>
                    <a:lnTo>
                      <a:pt x="29235" y="2670972"/>
                    </a:lnTo>
                    <a:cubicBezTo>
                      <a:pt x="24992" y="2662646"/>
                      <a:pt x="22638" y="2653855"/>
                      <a:pt x="22014" y="2645085"/>
                    </a:cubicBezTo>
                    <a:lnTo>
                      <a:pt x="22942" y="2637511"/>
                    </a:lnTo>
                    <a:lnTo>
                      <a:pt x="16019" y="2627240"/>
                    </a:lnTo>
                    <a:cubicBezTo>
                      <a:pt x="5703" y="2602854"/>
                      <a:pt x="0" y="2576044"/>
                      <a:pt x="0" y="2547900"/>
                    </a:cubicBezTo>
                    <a:cubicBezTo>
                      <a:pt x="0" y="2519757"/>
                      <a:pt x="5703" y="2492945"/>
                      <a:pt x="16019" y="2468559"/>
                    </a:cubicBezTo>
                    <a:lnTo>
                      <a:pt x="31570" y="2445493"/>
                    </a:lnTo>
                    <a:lnTo>
                      <a:pt x="31227" y="2442651"/>
                    </a:lnTo>
                    <a:cubicBezTo>
                      <a:pt x="31869" y="2433883"/>
                      <a:pt x="34240" y="2425097"/>
                      <a:pt x="38498" y="2416779"/>
                    </a:cubicBezTo>
                    <a:lnTo>
                      <a:pt x="1206211" y="136072"/>
                    </a:lnTo>
                    <a:cubicBezTo>
                      <a:pt x="1210470" y="127755"/>
                      <a:pt x="1216212" y="120694"/>
                      <a:pt x="1222951" y="115048"/>
                    </a:cubicBezTo>
                    <a:lnTo>
                      <a:pt x="1228889" y="111770"/>
                    </a:lnTo>
                    <a:lnTo>
                      <a:pt x="1251698" y="74176"/>
                    </a:lnTo>
                    <a:cubicBezTo>
                      <a:pt x="1289084" y="28876"/>
                      <a:pt x="1345662" y="1"/>
                      <a:pt x="1408985" y="1"/>
                    </a:cubicBezTo>
                    <a:lnTo>
                      <a:pt x="1425049" y="1621"/>
                    </a:lnTo>
                    <a:lnTo>
                      <a:pt x="1454917" y="1621"/>
                    </a:lnTo>
                    <a:close/>
                  </a:path>
                </a:pathLst>
              </a:custGeom>
              <a:solidFill>
                <a:srgbClr val="FF9933"/>
              </a:solidFill>
              <a:ln>
                <a:solidFill>
                  <a:schemeClr val="bg1">
                    <a:alpha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3" name="Freeform: Shape 4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84517E22-53F6-41C6-8EED-7FDB159022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28821" y="3532902"/>
                <a:ext cx="1850051" cy="1747342"/>
              </a:xfrm>
              <a:custGeom>
                <a:avLst/>
                <a:gdLst>
                  <a:gd name="connsiteX0" fmla="*/ 719215 w 2311850"/>
                  <a:gd name="connsiteY0" fmla="*/ 190584 h 2183503"/>
                  <a:gd name="connsiteX1" fmla="*/ 716377 w 2311850"/>
                  <a:gd name="connsiteY1" fmla="*/ 191157 h 2183503"/>
                  <a:gd name="connsiteX2" fmla="*/ 705813 w 2311850"/>
                  <a:gd name="connsiteY2" fmla="*/ 191157 h 2183503"/>
                  <a:gd name="connsiteX3" fmla="*/ 700131 w 2311850"/>
                  <a:gd name="connsiteY3" fmla="*/ 190584 h 2183503"/>
                  <a:gd name="connsiteX4" fmla="*/ 644501 w 2311850"/>
                  <a:gd name="connsiteY4" fmla="*/ 216819 h 2183503"/>
                  <a:gd name="connsiteX5" fmla="*/ 636433 w 2311850"/>
                  <a:gd name="connsiteY5" fmla="*/ 230116 h 2183503"/>
                  <a:gd name="connsiteX6" fmla="*/ 634333 w 2311850"/>
                  <a:gd name="connsiteY6" fmla="*/ 231275 h 2183503"/>
                  <a:gd name="connsiteX7" fmla="*/ 628412 w 2311850"/>
                  <a:gd name="connsiteY7" fmla="*/ 238711 h 2183503"/>
                  <a:gd name="connsiteX8" fmla="*/ 215403 w 2311850"/>
                  <a:gd name="connsiteY8" fmla="*/ 1045376 h 2183503"/>
                  <a:gd name="connsiteX9" fmla="*/ 212832 w 2311850"/>
                  <a:gd name="connsiteY9" fmla="*/ 1054526 h 2183503"/>
                  <a:gd name="connsiteX10" fmla="*/ 212953 w 2311850"/>
                  <a:gd name="connsiteY10" fmla="*/ 1055531 h 2183503"/>
                  <a:gd name="connsiteX11" fmla="*/ 207453 w 2311850"/>
                  <a:gd name="connsiteY11" fmla="*/ 1063690 h 2183503"/>
                  <a:gd name="connsiteX12" fmla="*/ 201787 w 2311850"/>
                  <a:gd name="connsiteY12" fmla="*/ 1091752 h 2183503"/>
                  <a:gd name="connsiteX13" fmla="*/ 207453 w 2311850"/>
                  <a:gd name="connsiteY13" fmla="*/ 1119814 h 2183503"/>
                  <a:gd name="connsiteX14" fmla="*/ 209901 w 2311850"/>
                  <a:gd name="connsiteY14" fmla="*/ 1123446 h 2183503"/>
                  <a:gd name="connsiteX15" fmla="*/ 209573 w 2311850"/>
                  <a:gd name="connsiteY15" fmla="*/ 1126125 h 2183503"/>
                  <a:gd name="connsiteX16" fmla="*/ 212127 w 2311850"/>
                  <a:gd name="connsiteY16" fmla="*/ 1135281 h 2183503"/>
                  <a:gd name="connsiteX17" fmla="*/ 498516 w 2311850"/>
                  <a:gd name="connsiteY17" fmla="*/ 1697351 h 2183503"/>
                  <a:gd name="connsiteX18" fmla="*/ 624587 w 2311850"/>
                  <a:gd name="connsiteY18" fmla="*/ 1945325 h 2183503"/>
                  <a:gd name="connsiteX19" fmla="*/ 628584 w 2311850"/>
                  <a:gd name="connsiteY19" fmla="*/ 1948745 h 2183503"/>
                  <a:gd name="connsiteX20" fmla="*/ 628613 w 2311850"/>
                  <a:gd name="connsiteY20" fmla="*/ 1948888 h 2183503"/>
                  <a:gd name="connsiteX21" fmla="*/ 695040 w 2311850"/>
                  <a:gd name="connsiteY21" fmla="*/ 1992919 h 2183503"/>
                  <a:gd name="connsiteX22" fmla="*/ 698093 w 2311850"/>
                  <a:gd name="connsiteY22" fmla="*/ 1992611 h 2183503"/>
                  <a:gd name="connsiteX23" fmla="*/ 700131 w 2311850"/>
                  <a:gd name="connsiteY23" fmla="*/ 1992919 h 2183503"/>
                  <a:gd name="connsiteX24" fmla="*/ 700453 w 2311850"/>
                  <a:gd name="connsiteY24" fmla="*/ 1992887 h 2183503"/>
                  <a:gd name="connsiteX25" fmla="*/ 700613 w 2311850"/>
                  <a:gd name="connsiteY25" fmla="*/ 1992919 h 2183503"/>
                  <a:gd name="connsiteX26" fmla="*/ 1592636 w 2311850"/>
                  <a:gd name="connsiteY26" fmla="*/ 1992919 h 2183503"/>
                  <a:gd name="connsiteX27" fmla="*/ 1595474 w 2311850"/>
                  <a:gd name="connsiteY27" fmla="*/ 1992346 h 2183503"/>
                  <a:gd name="connsiteX28" fmla="*/ 1606038 w 2311850"/>
                  <a:gd name="connsiteY28" fmla="*/ 1992346 h 2183503"/>
                  <a:gd name="connsiteX29" fmla="*/ 1611720 w 2311850"/>
                  <a:gd name="connsiteY29" fmla="*/ 1992919 h 2183503"/>
                  <a:gd name="connsiteX30" fmla="*/ 1667351 w 2311850"/>
                  <a:gd name="connsiteY30" fmla="*/ 1966684 h 2183503"/>
                  <a:gd name="connsiteX31" fmla="*/ 1675418 w 2311850"/>
                  <a:gd name="connsiteY31" fmla="*/ 1953387 h 2183503"/>
                  <a:gd name="connsiteX32" fmla="*/ 1677518 w 2311850"/>
                  <a:gd name="connsiteY32" fmla="*/ 1952228 h 2183503"/>
                  <a:gd name="connsiteX33" fmla="*/ 1683439 w 2311850"/>
                  <a:gd name="connsiteY33" fmla="*/ 1944792 h 2183503"/>
                  <a:gd name="connsiteX34" fmla="*/ 2096448 w 2311850"/>
                  <a:gd name="connsiteY34" fmla="*/ 1138128 h 2183503"/>
                  <a:gd name="connsiteX35" fmla="*/ 2099020 w 2311850"/>
                  <a:gd name="connsiteY35" fmla="*/ 1128977 h 2183503"/>
                  <a:gd name="connsiteX36" fmla="*/ 2098898 w 2311850"/>
                  <a:gd name="connsiteY36" fmla="*/ 1127972 h 2183503"/>
                  <a:gd name="connsiteX37" fmla="*/ 2104399 w 2311850"/>
                  <a:gd name="connsiteY37" fmla="*/ 1119814 h 2183503"/>
                  <a:gd name="connsiteX38" fmla="*/ 2110064 w 2311850"/>
                  <a:gd name="connsiteY38" fmla="*/ 1091752 h 2183503"/>
                  <a:gd name="connsiteX39" fmla="*/ 2104399 w 2311850"/>
                  <a:gd name="connsiteY39" fmla="*/ 1063690 h 2183503"/>
                  <a:gd name="connsiteX40" fmla="*/ 2101950 w 2311850"/>
                  <a:gd name="connsiteY40" fmla="*/ 1060057 h 2183503"/>
                  <a:gd name="connsiteX41" fmla="*/ 2102278 w 2311850"/>
                  <a:gd name="connsiteY41" fmla="*/ 1057378 h 2183503"/>
                  <a:gd name="connsiteX42" fmla="*/ 2099724 w 2311850"/>
                  <a:gd name="connsiteY42" fmla="*/ 1048222 h 2183503"/>
                  <a:gd name="connsiteX43" fmla="*/ 1841861 w 2311850"/>
                  <a:gd name="connsiteY43" fmla="*/ 542137 h 2183503"/>
                  <a:gd name="connsiteX44" fmla="*/ 1841754 w 2311850"/>
                  <a:gd name="connsiteY44" fmla="*/ 540756 h 2183503"/>
                  <a:gd name="connsiteX45" fmla="*/ 1682652 w 2311850"/>
                  <a:gd name="connsiteY45" fmla="*/ 227812 h 2183503"/>
                  <a:gd name="connsiteX46" fmla="*/ 1675289 w 2311850"/>
                  <a:gd name="connsiteY46" fmla="*/ 221512 h 2183503"/>
                  <a:gd name="connsiteX47" fmla="*/ 1672442 w 2311850"/>
                  <a:gd name="connsiteY47" fmla="*/ 216820 h 2183503"/>
                  <a:gd name="connsiteX48" fmla="*/ 1616811 w 2311850"/>
                  <a:gd name="connsiteY48" fmla="*/ 190584 h 2183503"/>
                  <a:gd name="connsiteX49" fmla="*/ 1613758 w 2311850"/>
                  <a:gd name="connsiteY49" fmla="*/ 190892 h 2183503"/>
                  <a:gd name="connsiteX50" fmla="*/ 1611720 w 2311850"/>
                  <a:gd name="connsiteY50" fmla="*/ 190584 h 2183503"/>
                  <a:gd name="connsiteX51" fmla="*/ 1611399 w 2311850"/>
                  <a:gd name="connsiteY51" fmla="*/ 190617 h 2183503"/>
                  <a:gd name="connsiteX52" fmla="*/ 1611239 w 2311850"/>
                  <a:gd name="connsiteY52" fmla="*/ 190584 h 2183503"/>
                  <a:gd name="connsiteX53" fmla="*/ 626857 w 2311850"/>
                  <a:gd name="connsiteY53" fmla="*/ 0 h 2183503"/>
                  <a:gd name="connsiteX54" fmla="*/ 1707530 w 2311850"/>
                  <a:gd name="connsiteY54" fmla="*/ 0 h 2183503"/>
                  <a:gd name="connsiteX55" fmla="*/ 1707724 w 2311850"/>
                  <a:gd name="connsiteY55" fmla="*/ 39 h 2183503"/>
                  <a:gd name="connsiteX56" fmla="*/ 1708113 w 2311850"/>
                  <a:gd name="connsiteY56" fmla="*/ 0 h 2183503"/>
                  <a:gd name="connsiteX57" fmla="*/ 1710582 w 2311850"/>
                  <a:gd name="connsiteY57" fmla="*/ 373 h 2183503"/>
                  <a:gd name="connsiteX58" fmla="*/ 1714281 w 2311850"/>
                  <a:gd name="connsiteY58" fmla="*/ 0 h 2183503"/>
                  <a:gd name="connsiteX59" fmla="*/ 1781677 w 2311850"/>
                  <a:gd name="connsiteY59" fmla="*/ 31784 h 2183503"/>
                  <a:gd name="connsiteX60" fmla="*/ 1785126 w 2311850"/>
                  <a:gd name="connsiteY60" fmla="*/ 37469 h 2183503"/>
                  <a:gd name="connsiteX61" fmla="*/ 1794046 w 2311850"/>
                  <a:gd name="connsiteY61" fmla="*/ 45101 h 2183503"/>
                  <a:gd name="connsiteX62" fmla="*/ 1986796 w 2311850"/>
                  <a:gd name="connsiteY62" fmla="*/ 424228 h 2183503"/>
                  <a:gd name="connsiteX63" fmla="*/ 1986926 w 2311850"/>
                  <a:gd name="connsiteY63" fmla="*/ 425902 h 2183503"/>
                  <a:gd name="connsiteX64" fmla="*/ 2299323 w 2311850"/>
                  <a:gd name="connsiteY64" fmla="*/ 1039016 h 2183503"/>
                  <a:gd name="connsiteX65" fmla="*/ 2302417 w 2311850"/>
                  <a:gd name="connsiteY65" fmla="*/ 1050109 h 2183503"/>
                  <a:gd name="connsiteX66" fmla="*/ 2302020 w 2311850"/>
                  <a:gd name="connsiteY66" fmla="*/ 1053354 h 2183503"/>
                  <a:gd name="connsiteX67" fmla="*/ 2304987 w 2311850"/>
                  <a:gd name="connsiteY67" fmla="*/ 1057755 h 2183503"/>
                  <a:gd name="connsiteX68" fmla="*/ 2311850 w 2311850"/>
                  <a:gd name="connsiteY68" fmla="*/ 1091752 h 2183503"/>
                  <a:gd name="connsiteX69" fmla="*/ 2304987 w 2311850"/>
                  <a:gd name="connsiteY69" fmla="*/ 1125748 h 2183503"/>
                  <a:gd name="connsiteX70" fmla="*/ 2298323 w 2311850"/>
                  <a:gd name="connsiteY70" fmla="*/ 1135632 h 2183503"/>
                  <a:gd name="connsiteX71" fmla="*/ 2298470 w 2311850"/>
                  <a:gd name="connsiteY71" fmla="*/ 1136850 h 2183503"/>
                  <a:gd name="connsiteX72" fmla="*/ 2295354 w 2311850"/>
                  <a:gd name="connsiteY72" fmla="*/ 1147936 h 2183503"/>
                  <a:gd name="connsiteX73" fmla="*/ 1795000 w 2311850"/>
                  <a:gd name="connsiteY73" fmla="*/ 2125198 h 2183503"/>
                  <a:gd name="connsiteX74" fmla="*/ 1787827 w 2311850"/>
                  <a:gd name="connsiteY74" fmla="*/ 2134206 h 2183503"/>
                  <a:gd name="connsiteX75" fmla="*/ 1785283 w 2311850"/>
                  <a:gd name="connsiteY75" fmla="*/ 2135611 h 2183503"/>
                  <a:gd name="connsiteX76" fmla="*/ 1775510 w 2311850"/>
                  <a:gd name="connsiteY76" fmla="*/ 2151719 h 2183503"/>
                  <a:gd name="connsiteX77" fmla="*/ 1708113 w 2311850"/>
                  <a:gd name="connsiteY77" fmla="*/ 2183503 h 2183503"/>
                  <a:gd name="connsiteX78" fmla="*/ 1701230 w 2311850"/>
                  <a:gd name="connsiteY78" fmla="*/ 2182809 h 2183503"/>
                  <a:gd name="connsiteX79" fmla="*/ 1688432 w 2311850"/>
                  <a:gd name="connsiteY79" fmla="*/ 2182809 h 2183503"/>
                  <a:gd name="connsiteX80" fmla="*/ 1684993 w 2311850"/>
                  <a:gd name="connsiteY80" fmla="*/ 2183503 h 2183503"/>
                  <a:gd name="connsiteX81" fmla="*/ 604320 w 2311850"/>
                  <a:gd name="connsiteY81" fmla="*/ 2183503 h 2183503"/>
                  <a:gd name="connsiteX82" fmla="*/ 604126 w 2311850"/>
                  <a:gd name="connsiteY82" fmla="*/ 2183464 h 2183503"/>
                  <a:gd name="connsiteX83" fmla="*/ 603737 w 2311850"/>
                  <a:gd name="connsiteY83" fmla="*/ 2183503 h 2183503"/>
                  <a:gd name="connsiteX84" fmla="*/ 601268 w 2311850"/>
                  <a:gd name="connsiteY84" fmla="*/ 2183130 h 2183503"/>
                  <a:gd name="connsiteX85" fmla="*/ 597569 w 2311850"/>
                  <a:gd name="connsiteY85" fmla="*/ 2183503 h 2183503"/>
                  <a:gd name="connsiteX86" fmla="*/ 517093 w 2311850"/>
                  <a:gd name="connsiteY86" fmla="*/ 2130160 h 2183503"/>
                  <a:gd name="connsiteX87" fmla="*/ 517058 w 2311850"/>
                  <a:gd name="connsiteY87" fmla="*/ 2129987 h 2183503"/>
                  <a:gd name="connsiteX88" fmla="*/ 512216 w 2311850"/>
                  <a:gd name="connsiteY88" fmla="*/ 2125843 h 2183503"/>
                  <a:gd name="connsiteX89" fmla="*/ 359483 w 2311850"/>
                  <a:gd name="connsiteY89" fmla="*/ 1825427 h 2183503"/>
                  <a:gd name="connsiteX90" fmla="*/ 12527 w 2311850"/>
                  <a:gd name="connsiteY90" fmla="*/ 1144487 h 2183503"/>
                  <a:gd name="connsiteX91" fmla="*/ 9433 w 2311850"/>
                  <a:gd name="connsiteY91" fmla="*/ 1133395 h 2183503"/>
                  <a:gd name="connsiteX92" fmla="*/ 9831 w 2311850"/>
                  <a:gd name="connsiteY92" fmla="*/ 1130149 h 2183503"/>
                  <a:gd name="connsiteX93" fmla="*/ 6864 w 2311850"/>
                  <a:gd name="connsiteY93" fmla="*/ 1125748 h 2183503"/>
                  <a:gd name="connsiteX94" fmla="*/ 0 w 2311850"/>
                  <a:gd name="connsiteY94" fmla="*/ 1091752 h 2183503"/>
                  <a:gd name="connsiteX95" fmla="*/ 6864 w 2311850"/>
                  <a:gd name="connsiteY95" fmla="*/ 1057755 h 2183503"/>
                  <a:gd name="connsiteX96" fmla="*/ 13528 w 2311850"/>
                  <a:gd name="connsiteY96" fmla="*/ 1047871 h 2183503"/>
                  <a:gd name="connsiteX97" fmla="*/ 13381 w 2311850"/>
                  <a:gd name="connsiteY97" fmla="*/ 1046654 h 2183503"/>
                  <a:gd name="connsiteX98" fmla="*/ 16496 w 2311850"/>
                  <a:gd name="connsiteY98" fmla="*/ 1035568 h 2183503"/>
                  <a:gd name="connsiteX99" fmla="*/ 516850 w 2311850"/>
                  <a:gd name="connsiteY99" fmla="*/ 58306 h 2183503"/>
                  <a:gd name="connsiteX100" fmla="*/ 524023 w 2311850"/>
                  <a:gd name="connsiteY100" fmla="*/ 49297 h 2183503"/>
                  <a:gd name="connsiteX101" fmla="*/ 526568 w 2311850"/>
                  <a:gd name="connsiteY101" fmla="*/ 47892 h 2183503"/>
                  <a:gd name="connsiteX102" fmla="*/ 536341 w 2311850"/>
                  <a:gd name="connsiteY102" fmla="*/ 31784 h 2183503"/>
                  <a:gd name="connsiteX103" fmla="*/ 603737 w 2311850"/>
                  <a:gd name="connsiteY103" fmla="*/ 0 h 2183503"/>
                  <a:gd name="connsiteX104" fmla="*/ 610620 w 2311850"/>
                  <a:gd name="connsiteY104" fmla="*/ 695 h 2183503"/>
                  <a:gd name="connsiteX105" fmla="*/ 623418 w 2311850"/>
                  <a:gd name="connsiteY105" fmla="*/ 695 h 2183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311850" h="2183503">
                    <a:moveTo>
                      <a:pt x="719215" y="190584"/>
                    </a:moveTo>
                    <a:lnTo>
                      <a:pt x="716377" y="191157"/>
                    </a:lnTo>
                    <a:lnTo>
                      <a:pt x="705813" y="191157"/>
                    </a:lnTo>
                    <a:lnTo>
                      <a:pt x="700131" y="190584"/>
                    </a:lnTo>
                    <a:cubicBezTo>
                      <a:pt x="677735" y="190584"/>
                      <a:pt x="657724" y="200797"/>
                      <a:pt x="644501" y="216819"/>
                    </a:cubicBezTo>
                    <a:lnTo>
                      <a:pt x="636433" y="230116"/>
                    </a:lnTo>
                    <a:lnTo>
                      <a:pt x="634333" y="231275"/>
                    </a:lnTo>
                    <a:cubicBezTo>
                      <a:pt x="631949" y="233272"/>
                      <a:pt x="629919" y="235770"/>
                      <a:pt x="628412" y="238711"/>
                    </a:cubicBezTo>
                    <a:lnTo>
                      <a:pt x="215403" y="1045376"/>
                    </a:lnTo>
                    <a:cubicBezTo>
                      <a:pt x="213897" y="1048318"/>
                      <a:pt x="213059" y="1051425"/>
                      <a:pt x="212832" y="1054526"/>
                    </a:cubicBezTo>
                    <a:lnTo>
                      <a:pt x="212953" y="1055531"/>
                    </a:lnTo>
                    <a:lnTo>
                      <a:pt x="207453" y="1063690"/>
                    </a:lnTo>
                    <a:cubicBezTo>
                      <a:pt x="203804" y="1072315"/>
                      <a:pt x="201787" y="1081798"/>
                      <a:pt x="201787" y="1091752"/>
                    </a:cubicBezTo>
                    <a:cubicBezTo>
                      <a:pt x="201787" y="1101706"/>
                      <a:pt x="203804" y="1111189"/>
                      <a:pt x="207453" y="1119814"/>
                    </a:cubicBezTo>
                    <a:lnTo>
                      <a:pt x="209901" y="1123446"/>
                    </a:lnTo>
                    <a:lnTo>
                      <a:pt x="209573" y="1126125"/>
                    </a:lnTo>
                    <a:cubicBezTo>
                      <a:pt x="209794" y="1129227"/>
                      <a:pt x="210627" y="1132336"/>
                      <a:pt x="212127" y="1135281"/>
                    </a:cubicBezTo>
                    <a:lnTo>
                      <a:pt x="498516" y="1697351"/>
                    </a:lnTo>
                    <a:lnTo>
                      <a:pt x="624587" y="1945325"/>
                    </a:lnTo>
                    <a:lnTo>
                      <a:pt x="628584" y="1948745"/>
                    </a:lnTo>
                    <a:lnTo>
                      <a:pt x="628613" y="1948888"/>
                    </a:lnTo>
                    <a:cubicBezTo>
                      <a:pt x="639557" y="1974763"/>
                      <a:pt x="665178" y="1992919"/>
                      <a:pt x="695040" y="1992919"/>
                    </a:cubicBezTo>
                    <a:lnTo>
                      <a:pt x="698093" y="1992611"/>
                    </a:lnTo>
                    <a:lnTo>
                      <a:pt x="700131" y="1992919"/>
                    </a:lnTo>
                    <a:lnTo>
                      <a:pt x="700453" y="1992887"/>
                    </a:lnTo>
                    <a:lnTo>
                      <a:pt x="700613" y="1992919"/>
                    </a:lnTo>
                    <a:lnTo>
                      <a:pt x="1592636" y="1992919"/>
                    </a:lnTo>
                    <a:lnTo>
                      <a:pt x="1595474" y="1992346"/>
                    </a:lnTo>
                    <a:lnTo>
                      <a:pt x="1606038" y="1992346"/>
                    </a:lnTo>
                    <a:lnTo>
                      <a:pt x="1611720" y="1992919"/>
                    </a:lnTo>
                    <a:cubicBezTo>
                      <a:pt x="1634117" y="1992919"/>
                      <a:pt x="1654128" y="1982706"/>
                      <a:pt x="1667351" y="1966684"/>
                    </a:cubicBezTo>
                    <a:lnTo>
                      <a:pt x="1675418" y="1953387"/>
                    </a:lnTo>
                    <a:lnTo>
                      <a:pt x="1677518" y="1952228"/>
                    </a:lnTo>
                    <a:cubicBezTo>
                      <a:pt x="1679902" y="1950231"/>
                      <a:pt x="1681933" y="1947733"/>
                      <a:pt x="1683439" y="1944792"/>
                    </a:cubicBezTo>
                    <a:lnTo>
                      <a:pt x="2096448" y="1138128"/>
                    </a:lnTo>
                    <a:cubicBezTo>
                      <a:pt x="2097954" y="1135186"/>
                      <a:pt x="2098792" y="1132078"/>
                      <a:pt x="2099020" y="1128977"/>
                    </a:cubicBezTo>
                    <a:lnTo>
                      <a:pt x="2098898" y="1127972"/>
                    </a:lnTo>
                    <a:lnTo>
                      <a:pt x="2104399" y="1119814"/>
                    </a:lnTo>
                    <a:cubicBezTo>
                      <a:pt x="2108047" y="1111189"/>
                      <a:pt x="2110064" y="1101705"/>
                      <a:pt x="2110064" y="1091752"/>
                    </a:cubicBezTo>
                    <a:cubicBezTo>
                      <a:pt x="2110064" y="1081798"/>
                      <a:pt x="2108047" y="1072315"/>
                      <a:pt x="2104399" y="1063690"/>
                    </a:cubicBezTo>
                    <a:lnTo>
                      <a:pt x="2101950" y="1060057"/>
                    </a:lnTo>
                    <a:lnTo>
                      <a:pt x="2102278" y="1057378"/>
                    </a:lnTo>
                    <a:cubicBezTo>
                      <a:pt x="2102057" y="1054277"/>
                      <a:pt x="2101225" y="1051167"/>
                      <a:pt x="2099724" y="1048222"/>
                    </a:cubicBezTo>
                    <a:lnTo>
                      <a:pt x="1841861" y="542137"/>
                    </a:lnTo>
                    <a:lnTo>
                      <a:pt x="1841754" y="540756"/>
                    </a:lnTo>
                    <a:lnTo>
                      <a:pt x="1682652" y="227812"/>
                    </a:lnTo>
                    <a:lnTo>
                      <a:pt x="1675289" y="221512"/>
                    </a:lnTo>
                    <a:lnTo>
                      <a:pt x="1672442" y="216820"/>
                    </a:lnTo>
                    <a:cubicBezTo>
                      <a:pt x="1659219" y="200797"/>
                      <a:pt x="1639208" y="190584"/>
                      <a:pt x="1616811" y="190584"/>
                    </a:cubicBezTo>
                    <a:lnTo>
                      <a:pt x="1613758" y="190892"/>
                    </a:lnTo>
                    <a:lnTo>
                      <a:pt x="1611720" y="190584"/>
                    </a:lnTo>
                    <a:lnTo>
                      <a:pt x="1611399" y="190617"/>
                    </a:lnTo>
                    <a:lnTo>
                      <a:pt x="1611239" y="190584"/>
                    </a:lnTo>
                    <a:close/>
                    <a:moveTo>
                      <a:pt x="626857" y="0"/>
                    </a:moveTo>
                    <a:lnTo>
                      <a:pt x="1707530" y="0"/>
                    </a:lnTo>
                    <a:lnTo>
                      <a:pt x="1707724" y="39"/>
                    </a:lnTo>
                    <a:lnTo>
                      <a:pt x="1708113" y="0"/>
                    </a:lnTo>
                    <a:lnTo>
                      <a:pt x="1710582" y="373"/>
                    </a:lnTo>
                    <a:lnTo>
                      <a:pt x="1714281" y="0"/>
                    </a:lnTo>
                    <a:cubicBezTo>
                      <a:pt x="1741414" y="0"/>
                      <a:pt x="1765657" y="12373"/>
                      <a:pt x="1781677" y="31784"/>
                    </a:cubicBezTo>
                    <a:lnTo>
                      <a:pt x="1785126" y="37469"/>
                    </a:lnTo>
                    <a:lnTo>
                      <a:pt x="1794046" y="45101"/>
                    </a:lnTo>
                    <a:lnTo>
                      <a:pt x="1986796" y="424228"/>
                    </a:lnTo>
                    <a:lnTo>
                      <a:pt x="1986926" y="425902"/>
                    </a:lnTo>
                    <a:lnTo>
                      <a:pt x="2299323" y="1039016"/>
                    </a:lnTo>
                    <a:cubicBezTo>
                      <a:pt x="2301141" y="1042584"/>
                      <a:pt x="2302150" y="1046351"/>
                      <a:pt x="2302417" y="1050109"/>
                    </a:cubicBezTo>
                    <a:lnTo>
                      <a:pt x="2302020" y="1053354"/>
                    </a:lnTo>
                    <a:lnTo>
                      <a:pt x="2304987" y="1057755"/>
                    </a:lnTo>
                    <a:cubicBezTo>
                      <a:pt x="2309406" y="1068204"/>
                      <a:pt x="2311850" y="1079692"/>
                      <a:pt x="2311850" y="1091752"/>
                    </a:cubicBezTo>
                    <a:cubicBezTo>
                      <a:pt x="2311850" y="1103810"/>
                      <a:pt x="2309406" y="1115299"/>
                      <a:pt x="2304987" y="1125748"/>
                    </a:cubicBezTo>
                    <a:lnTo>
                      <a:pt x="2298323" y="1135632"/>
                    </a:lnTo>
                    <a:lnTo>
                      <a:pt x="2298470" y="1136850"/>
                    </a:lnTo>
                    <a:cubicBezTo>
                      <a:pt x="2298195" y="1140607"/>
                      <a:pt x="2297179" y="1144372"/>
                      <a:pt x="2295354" y="1147936"/>
                    </a:cubicBezTo>
                    <a:lnTo>
                      <a:pt x="1795000" y="2125198"/>
                    </a:lnTo>
                    <a:cubicBezTo>
                      <a:pt x="1793175" y="2128761"/>
                      <a:pt x="1790715" y="2131787"/>
                      <a:pt x="1787827" y="2134206"/>
                    </a:cubicBezTo>
                    <a:lnTo>
                      <a:pt x="1785283" y="2135611"/>
                    </a:lnTo>
                    <a:lnTo>
                      <a:pt x="1775510" y="2151719"/>
                    </a:lnTo>
                    <a:cubicBezTo>
                      <a:pt x="1759490" y="2171130"/>
                      <a:pt x="1735247" y="2183503"/>
                      <a:pt x="1708113" y="2183503"/>
                    </a:cubicBezTo>
                    <a:lnTo>
                      <a:pt x="1701230" y="2182809"/>
                    </a:lnTo>
                    <a:lnTo>
                      <a:pt x="1688432" y="2182809"/>
                    </a:lnTo>
                    <a:lnTo>
                      <a:pt x="1684993" y="2183503"/>
                    </a:lnTo>
                    <a:lnTo>
                      <a:pt x="604320" y="2183503"/>
                    </a:lnTo>
                    <a:lnTo>
                      <a:pt x="604126" y="2183464"/>
                    </a:lnTo>
                    <a:lnTo>
                      <a:pt x="603737" y="2183503"/>
                    </a:lnTo>
                    <a:lnTo>
                      <a:pt x="601268" y="2183130"/>
                    </a:lnTo>
                    <a:lnTo>
                      <a:pt x="597569" y="2183503"/>
                    </a:lnTo>
                    <a:cubicBezTo>
                      <a:pt x="561392" y="2183503"/>
                      <a:pt x="530352" y="2161507"/>
                      <a:pt x="517093" y="2130160"/>
                    </a:cubicBezTo>
                    <a:lnTo>
                      <a:pt x="517058" y="2129987"/>
                    </a:lnTo>
                    <a:lnTo>
                      <a:pt x="512216" y="2125843"/>
                    </a:lnTo>
                    <a:lnTo>
                      <a:pt x="359483" y="1825427"/>
                    </a:lnTo>
                    <a:lnTo>
                      <a:pt x="12527" y="1144487"/>
                    </a:lnTo>
                    <a:cubicBezTo>
                      <a:pt x="10709" y="1140920"/>
                      <a:pt x="9700" y="1137153"/>
                      <a:pt x="9433" y="1133395"/>
                    </a:cubicBezTo>
                    <a:lnTo>
                      <a:pt x="9831" y="1130149"/>
                    </a:lnTo>
                    <a:lnTo>
                      <a:pt x="6864" y="1125748"/>
                    </a:lnTo>
                    <a:cubicBezTo>
                      <a:pt x="2444" y="1115299"/>
                      <a:pt x="0" y="1103811"/>
                      <a:pt x="0" y="1091752"/>
                    </a:cubicBezTo>
                    <a:cubicBezTo>
                      <a:pt x="0" y="1079693"/>
                      <a:pt x="2444" y="1068204"/>
                      <a:pt x="6864" y="1057755"/>
                    </a:cubicBezTo>
                    <a:lnTo>
                      <a:pt x="13528" y="1047871"/>
                    </a:lnTo>
                    <a:lnTo>
                      <a:pt x="13381" y="1046654"/>
                    </a:lnTo>
                    <a:cubicBezTo>
                      <a:pt x="13656" y="1042897"/>
                      <a:pt x="14672" y="1039132"/>
                      <a:pt x="16496" y="1035568"/>
                    </a:cubicBezTo>
                    <a:lnTo>
                      <a:pt x="516850" y="58306"/>
                    </a:lnTo>
                    <a:cubicBezTo>
                      <a:pt x="518675" y="54742"/>
                      <a:pt x="521136" y="51716"/>
                      <a:pt x="524023" y="49297"/>
                    </a:cubicBezTo>
                    <a:lnTo>
                      <a:pt x="526568" y="47892"/>
                    </a:lnTo>
                    <a:lnTo>
                      <a:pt x="536341" y="31784"/>
                    </a:lnTo>
                    <a:cubicBezTo>
                      <a:pt x="552361" y="12373"/>
                      <a:pt x="576604" y="0"/>
                      <a:pt x="603737" y="0"/>
                    </a:cubicBezTo>
                    <a:lnTo>
                      <a:pt x="610620" y="695"/>
                    </a:lnTo>
                    <a:lnTo>
                      <a:pt x="623418" y="6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4" name="Text Box 1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B229BE42-2413-4702-877F-5BD50AC3F2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26106" y="3872416"/>
                <a:ext cx="1243968" cy="433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0960" tIns="30480" rIns="60960" bIns="3048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2000" dirty="0" smtClean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谭嘉龙</a:t>
                </a:r>
                <a:endParaRPr lang="en-US" sz="12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1692312" y="4293323"/>
                <a:ext cx="1934581" cy="6860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CLASSKULL</a:t>
                </a:r>
              </a:p>
              <a:p>
                <a:pPr algn="ctr"/>
                <a:r>
                  <a:rPr lang="zh-CN" altLang="en-US" sz="1600" dirty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学生顾问</a:t>
                </a:r>
                <a:endParaRPr lang="en-US" altLang="zh-CN" sz="16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246" name="组合 245"/>
          <p:cNvGrpSpPr/>
          <p:nvPr/>
        </p:nvGrpSpPr>
        <p:grpSpPr>
          <a:xfrm>
            <a:off x="5129881" y="4312944"/>
            <a:ext cx="3047856" cy="1545250"/>
            <a:chOff x="7978738" y="4859639"/>
            <a:chExt cx="3047856" cy="1545250"/>
          </a:xfrm>
        </p:grpSpPr>
        <p:grpSp>
          <p:nvGrpSpPr>
            <p:cNvPr id="233" name="组合 232"/>
            <p:cNvGrpSpPr/>
            <p:nvPr/>
          </p:nvGrpSpPr>
          <p:grpSpPr>
            <a:xfrm>
              <a:off x="9226224" y="4859639"/>
              <a:ext cx="1800370" cy="822711"/>
              <a:chOff x="6042378" y="1143643"/>
              <a:chExt cx="1800370" cy="928554"/>
            </a:xfrm>
          </p:grpSpPr>
          <p:sp>
            <p:nvSpPr>
              <p:cNvPr id="234" name="流程图: 库存数据 233"/>
              <p:cNvSpPr/>
              <p:nvPr/>
            </p:nvSpPr>
            <p:spPr>
              <a:xfrm rot="5400000">
                <a:off x="6882333" y="1145906"/>
                <a:ext cx="128561" cy="1724021"/>
              </a:xfrm>
              <a:prstGeom prst="flowChartOnlineStorage">
                <a:avLst/>
              </a:prstGeom>
              <a:solidFill>
                <a:schemeClr val="bg1">
                  <a:lumMod val="85000"/>
                  <a:alpha val="60000"/>
                </a:scheme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35" name="矩形 234"/>
              <p:cNvSpPr/>
              <p:nvPr/>
            </p:nvSpPr>
            <p:spPr>
              <a:xfrm>
                <a:off x="6042378" y="1143643"/>
                <a:ext cx="1800370" cy="90375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36" name="矩形 235"/>
              <p:cNvSpPr/>
              <p:nvPr/>
            </p:nvSpPr>
            <p:spPr>
              <a:xfrm>
                <a:off x="6127929" y="1149347"/>
                <a:ext cx="162926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zh-CN" altLang="en-US" sz="14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高三毕业学生</a:t>
                </a:r>
                <a:endParaRPr lang="en-US" altLang="zh-CN" sz="14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lvl="0" algn="ctr"/>
                <a:r>
                  <a:rPr lang="zh-CN" altLang="en-US" sz="14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喜爱数学</a:t>
                </a:r>
                <a:endParaRPr lang="zh-CN" altLang="zh-CN" sz="14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228" name="组合 227"/>
            <p:cNvGrpSpPr/>
            <p:nvPr/>
          </p:nvGrpSpPr>
          <p:grpSpPr>
            <a:xfrm>
              <a:off x="7978738" y="4915386"/>
              <a:ext cx="1649112" cy="1489503"/>
              <a:chOff x="1692312" y="3532902"/>
              <a:chExt cx="1934581" cy="1747342"/>
            </a:xfrm>
            <a:effectLst/>
          </p:grpSpPr>
          <p:sp>
            <p:nvSpPr>
              <p:cNvPr id="229" name="Freeform: Shape 3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283A9D04-E33A-439C-80A1-7A9781E8A5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48926" y="3646338"/>
                <a:ext cx="1609841" cy="1520470"/>
              </a:xfrm>
              <a:custGeom>
                <a:avLst/>
                <a:gdLst>
                  <a:gd name="connsiteX0" fmla="*/ 1462942 w 5395334"/>
                  <a:gd name="connsiteY0" fmla="*/ 0 h 5095799"/>
                  <a:gd name="connsiteX1" fmla="*/ 3984988 w 5395334"/>
                  <a:gd name="connsiteY1" fmla="*/ 0 h 5095799"/>
                  <a:gd name="connsiteX2" fmla="*/ 3985441 w 5395334"/>
                  <a:gd name="connsiteY2" fmla="*/ 92 h 5095799"/>
                  <a:gd name="connsiteX3" fmla="*/ 3986349 w 5395334"/>
                  <a:gd name="connsiteY3" fmla="*/ 0 h 5095799"/>
                  <a:gd name="connsiteX4" fmla="*/ 3992111 w 5395334"/>
                  <a:gd name="connsiteY4" fmla="*/ 871 h 5095799"/>
                  <a:gd name="connsiteX5" fmla="*/ 4000743 w 5395334"/>
                  <a:gd name="connsiteY5" fmla="*/ 1 h 5095799"/>
                  <a:gd name="connsiteX6" fmla="*/ 4158030 w 5395334"/>
                  <a:gd name="connsiteY6" fmla="*/ 74177 h 5095799"/>
                  <a:gd name="connsiteX7" fmla="*/ 4166080 w 5395334"/>
                  <a:gd name="connsiteY7" fmla="*/ 87444 h 5095799"/>
                  <a:gd name="connsiteX8" fmla="*/ 4186897 w 5395334"/>
                  <a:gd name="connsiteY8" fmla="*/ 105256 h 5095799"/>
                  <a:gd name="connsiteX9" fmla="*/ 4636731 w 5395334"/>
                  <a:gd name="connsiteY9" fmla="*/ 990052 h 5095799"/>
                  <a:gd name="connsiteX10" fmla="*/ 4637035 w 5395334"/>
                  <a:gd name="connsiteY10" fmla="*/ 993958 h 5095799"/>
                  <a:gd name="connsiteX11" fmla="*/ 5366099 w 5395334"/>
                  <a:gd name="connsiteY11" fmla="*/ 2424827 h 5095799"/>
                  <a:gd name="connsiteX12" fmla="*/ 5373320 w 5395334"/>
                  <a:gd name="connsiteY12" fmla="*/ 2450714 h 5095799"/>
                  <a:gd name="connsiteX13" fmla="*/ 5372392 w 5395334"/>
                  <a:gd name="connsiteY13" fmla="*/ 2458289 h 5095799"/>
                  <a:gd name="connsiteX14" fmla="*/ 5379316 w 5395334"/>
                  <a:gd name="connsiteY14" fmla="*/ 2468559 h 5095799"/>
                  <a:gd name="connsiteX15" fmla="*/ 5395334 w 5395334"/>
                  <a:gd name="connsiteY15" fmla="*/ 2547900 h 5095799"/>
                  <a:gd name="connsiteX16" fmla="*/ 5379316 w 5395334"/>
                  <a:gd name="connsiteY16" fmla="*/ 2627240 h 5095799"/>
                  <a:gd name="connsiteX17" fmla="*/ 5363764 w 5395334"/>
                  <a:gd name="connsiteY17" fmla="*/ 2650306 h 5095799"/>
                  <a:gd name="connsiteX18" fmla="*/ 5364107 w 5395334"/>
                  <a:gd name="connsiteY18" fmla="*/ 2653148 h 5095799"/>
                  <a:gd name="connsiteX19" fmla="*/ 5356836 w 5395334"/>
                  <a:gd name="connsiteY19" fmla="*/ 2679021 h 5095799"/>
                  <a:gd name="connsiteX20" fmla="*/ 4189123 w 5395334"/>
                  <a:gd name="connsiteY20" fmla="*/ 4959727 h 5095799"/>
                  <a:gd name="connsiteX21" fmla="*/ 4172383 w 5395334"/>
                  <a:gd name="connsiteY21" fmla="*/ 4980751 h 5095799"/>
                  <a:gd name="connsiteX22" fmla="*/ 4166445 w 5395334"/>
                  <a:gd name="connsiteY22" fmla="*/ 4984029 h 5095799"/>
                  <a:gd name="connsiteX23" fmla="*/ 4143637 w 5395334"/>
                  <a:gd name="connsiteY23" fmla="*/ 5021623 h 5095799"/>
                  <a:gd name="connsiteX24" fmla="*/ 3986349 w 5395334"/>
                  <a:gd name="connsiteY24" fmla="*/ 5095798 h 5095799"/>
                  <a:gd name="connsiteX25" fmla="*/ 3970285 w 5395334"/>
                  <a:gd name="connsiteY25" fmla="*/ 5094179 h 5095799"/>
                  <a:gd name="connsiteX26" fmla="*/ 3940417 w 5395334"/>
                  <a:gd name="connsiteY26" fmla="*/ 5094179 h 5095799"/>
                  <a:gd name="connsiteX27" fmla="*/ 3932392 w 5395334"/>
                  <a:gd name="connsiteY27" fmla="*/ 5095799 h 5095799"/>
                  <a:gd name="connsiteX28" fmla="*/ 1410346 w 5395334"/>
                  <a:gd name="connsiteY28" fmla="*/ 5095799 h 5095799"/>
                  <a:gd name="connsiteX29" fmla="*/ 1409893 w 5395334"/>
                  <a:gd name="connsiteY29" fmla="*/ 5095708 h 5095799"/>
                  <a:gd name="connsiteX30" fmla="*/ 1408985 w 5395334"/>
                  <a:gd name="connsiteY30" fmla="*/ 5095799 h 5095799"/>
                  <a:gd name="connsiteX31" fmla="*/ 1403223 w 5395334"/>
                  <a:gd name="connsiteY31" fmla="*/ 5094928 h 5095799"/>
                  <a:gd name="connsiteX32" fmla="*/ 1394591 w 5395334"/>
                  <a:gd name="connsiteY32" fmla="*/ 5095798 h 5095799"/>
                  <a:gd name="connsiteX33" fmla="*/ 1206778 w 5395334"/>
                  <a:gd name="connsiteY33" fmla="*/ 4971308 h 5095799"/>
                  <a:gd name="connsiteX34" fmla="*/ 1206697 w 5395334"/>
                  <a:gd name="connsiteY34" fmla="*/ 4970904 h 5095799"/>
                  <a:gd name="connsiteX35" fmla="*/ 1195395 w 5395334"/>
                  <a:gd name="connsiteY35" fmla="*/ 4961234 h 5095799"/>
                  <a:gd name="connsiteX36" fmla="*/ 838951 w 5395334"/>
                  <a:gd name="connsiteY36" fmla="*/ 4260131 h 5095799"/>
                  <a:gd name="connsiteX37" fmla="*/ 29235 w 5395334"/>
                  <a:gd name="connsiteY37" fmla="*/ 2670972 h 5095799"/>
                  <a:gd name="connsiteX38" fmla="*/ 22014 w 5395334"/>
                  <a:gd name="connsiteY38" fmla="*/ 2645085 h 5095799"/>
                  <a:gd name="connsiteX39" fmla="*/ 22942 w 5395334"/>
                  <a:gd name="connsiteY39" fmla="*/ 2637511 h 5095799"/>
                  <a:gd name="connsiteX40" fmla="*/ 16019 w 5395334"/>
                  <a:gd name="connsiteY40" fmla="*/ 2627240 h 5095799"/>
                  <a:gd name="connsiteX41" fmla="*/ 0 w 5395334"/>
                  <a:gd name="connsiteY41" fmla="*/ 2547900 h 5095799"/>
                  <a:gd name="connsiteX42" fmla="*/ 16019 w 5395334"/>
                  <a:gd name="connsiteY42" fmla="*/ 2468559 h 5095799"/>
                  <a:gd name="connsiteX43" fmla="*/ 31570 w 5395334"/>
                  <a:gd name="connsiteY43" fmla="*/ 2445493 h 5095799"/>
                  <a:gd name="connsiteX44" fmla="*/ 31227 w 5395334"/>
                  <a:gd name="connsiteY44" fmla="*/ 2442651 h 5095799"/>
                  <a:gd name="connsiteX45" fmla="*/ 38498 w 5395334"/>
                  <a:gd name="connsiteY45" fmla="*/ 2416779 h 5095799"/>
                  <a:gd name="connsiteX46" fmla="*/ 1206211 w 5395334"/>
                  <a:gd name="connsiteY46" fmla="*/ 136072 h 5095799"/>
                  <a:gd name="connsiteX47" fmla="*/ 1222951 w 5395334"/>
                  <a:gd name="connsiteY47" fmla="*/ 115048 h 5095799"/>
                  <a:gd name="connsiteX48" fmla="*/ 1228889 w 5395334"/>
                  <a:gd name="connsiteY48" fmla="*/ 111770 h 5095799"/>
                  <a:gd name="connsiteX49" fmla="*/ 1251698 w 5395334"/>
                  <a:gd name="connsiteY49" fmla="*/ 74176 h 5095799"/>
                  <a:gd name="connsiteX50" fmla="*/ 1408985 w 5395334"/>
                  <a:gd name="connsiteY50" fmla="*/ 1 h 5095799"/>
                  <a:gd name="connsiteX51" fmla="*/ 1425049 w 5395334"/>
                  <a:gd name="connsiteY51" fmla="*/ 1621 h 5095799"/>
                  <a:gd name="connsiteX52" fmla="*/ 1454917 w 5395334"/>
                  <a:gd name="connsiteY52" fmla="*/ 1621 h 509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395334" h="5095799">
                    <a:moveTo>
                      <a:pt x="1462942" y="0"/>
                    </a:moveTo>
                    <a:lnTo>
                      <a:pt x="3984988" y="0"/>
                    </a:lnTo>
                    <a:lnTo>
                      <a:pt x="3985441" y="92"/>
                    </a:lnTo>
                    <a:lnTo>
                      <a:pt x="3986349" y="0"/>
                    </a:lnTo>
                    <a:lnTo>
                      <a:pt x="3992111" y="871"/>
                    </a:lnTo>
                    <a:lnTo>
                      <a:pt x="4000743" y="1"/>
                    </a:lnTo>
                    <a:cubicBezTo>
                      <a:pt x="4064066" y="1"/>
                      <a:pt x="4120644" y="28876"/>
                      <a:pt x="4158030" y="74177"/>
                    </a:cubicBezTo>
                    <a:lnTo>
                      <a:pt x="4166080" y="87444"/>
                    </a:lnTo>
                    <a:lnTo>
                      <a:pt x="4186897" y="105256"/>
                    </a:lnTo>
                    <a:lnTo>
                      <a:pt x="4636731" y="990052"/>
                    </a:lnTo>
                    <a:lnTo>
                      <a:pt x="4637035" y="993958"/>
                    </a:lnTo>
                    <a:lnTo>
                      <a:pt x="5366099" y="2424827"/>
                    </a:lnTo>
                    <a:cubicBezTo>
                      <a:pt x="5370342" y="2433153"/>
                      <a:pt x="5372696" y="2441945"/>
                      <a:pt x="5373320" y="2450714"/>
                    </a:cubicBezTo>
                    <a:lnTo>
                      <a:pt x="5372392" y="2458289"/>
                    </a:lnTo>
                    <a:lnTo>
                      <a:pt x="5379316" y="2468559"/>
                    </a:lnTo>
                    <a:cubicBezTo>
                      <a:pt x="5389631" y="2492945"/>
                      <a:pt x="5395334" y="2519756"/>
                      <a:pt x="5395334" y="2547900"/>
                    </a:cubicBezTo>
                    <a:cubicBezTo>
                      <a:pt x="5395334" y="2576042"/>
                      <a:pt x="5389631" y="2602854"/>
                      <a:pt x="5379316" y="2627240"/>
                    </a:cubicBezTo>
                    <a:lnTo>
                      <a:pt x="5363764" y="2650306"/>
                    </a:lnTo>
                    <a:lnTo>
                      <a:pt x="5364107" y="2653148"/>
                    </a:lnTo>
                    <a:cubicBezTo>
                      <a:pt x="5363465" y="2661916"/>
                      <a:pt x="5361095" y="2670703"/>
                      <a:pt x="5356836" y="2679021"/>
                    </a:cubicBezTo>
                    <a:lnTo>
                      <a:pt x="4189123" y="4959727"/>
                    </a:lnTo>
                    <a:cubicBezTo>
                      <a:pt x="4184864" y="4968044"/>
                      <a:pt x="4179122" y="4975105"/>
                      <a:pt x="4172383" y="4980751"/>
                    </a:cubicBezTo>
                    <a:lnTo>
                      <a:pt x="4166445" y="4984029"/>
                    </a:lnTo>
                    <a:lnTo>
                      <a:pt x="4143637" y="5021623"/>
                    </a:lnTo>
                    <a:cubicBezTo>
                      <a:pt x="4106251" y="5066924"/>
                      <a:pt x="4049673" y="5095798"/>
                      <a:pt x="3986349" y="5095798"/>
                    </a:cubicBezTo>
                    <a:lnTo>
                      <a:pt x="3970285" y="5094179"/>
                    </a:lnTo>
                    <a:lnTo>
                      <a:pt x="3940417" y="5094179"/>
                    </a:lnTo>
                    <a:lnTo>
                      <a:pt x="3932392" y="5095799"/>
                    </a:lnTo>
                    <a:lnTo>
                      <a:pt x="1410346" y="5095799"/>
                    </a:lnTo>
                    <a:lnTo>
                      <a:pt x="1409893" y="5095708"/>
                    </a:lnTo>
                    <a:lnTo>
                      <a:pt x="1408985" y="5095799"/>
                    </a:lnTo>
                    <a:lnTo>
                      <a:pt x="1403223" y="5094928"/>
                    </a:lnTo>
                    <a:lnTo>
                      <a:pt x="1394591" y="5095798"/>
                    </a:lnTo>
                    <a:cubicBezTo>
                      <a:pt x="1310161" y="5095798"/>
                      <a:pt x="1237720" y="5044466"/>
                      <a:pt x="1206778" y="4971308"/>
                    </a:cubicBezTo>
                    <a:lnTo>
                      <a:pt x="1206697" y="4970904"/>
                    </a:lnTo>
                    <a:lnTo>
                      <a:pt x="1195395" y="4961234"/>
                    </a:lnTo>
                    <a:lnTo>
                      <a:pt x="838951" y="4260131"/>
                    </a:lnTo>
                    <a:lnTo>
                      <a:pt x="29235" y="2670972"/>
                    </a:lnTo>
                    <a:cubicBezTo>
                      <a:pt x="24992" y="2662646"/>
                      <a:pt x="22638" y="2653855"/>
                      <a:pt x="22014" y="2645085"/>
                    </a:cubicBezTo>
                    <a:lnTo>
                      <a:pt x="22942" y="2637511"/>
                    </a:lnTo>
                    <a:lnTo>
                      <a:pt x="16019" y="2627240"/>
                    </a:lnTo>
                    <a:cubicBezTo>
                      <a:pt x="5703" y="2602854"/>
                      <a:pt x="0" y="2576044"/>
                      <a:pt x="0" y="2547900"/>
                    </a:cubicBezTo>
                    <a:cubicBezTo>
                      <a:pt x="0" y="2519757"/>
                      <a:pt x="5703" y="2492945"/>
                      <a:pt x="16019" y="2468559"/>
                    </a:cubicBezTo>
                    <a:lnTo>
                      <a:pt x="31570" y="2445493"/>
                    </a:lnTo>
                    <a:lnTo>
                      <a:pt x="31227" y="2442651"/>
                    </a:lnTo>
                    <a:cubicBezTo>
                      <a:pt x="31869" y="2433883"/>
                      <a:pt x="34240" y="2425097"/>
                      <a:pt x="38498" y="2416779"/>
                    </a:cubicBezTo>
                    <a:lnTo>
                      <a:pt x="1206211" y="136072"/>
                    </a:lnTo>
                    <a:cubicBezTo>
                      <a:pt x="1210470" y="127755"/>
                      <a:pt x="1216212" y="120694"/>
                      <a:pt x="1222951" y="115048"/>
                    </a:cubicBezTo>
                    <a:lnTo>
                      <a:pt x="1228889" y="111770"/>
                    </a:lnTo>
                    <a:lnTo>
                      <a:pt x="1251698" y="74176"/>
                    </a:lnTo>
                    <a:cubicBezTo>
                      <a:pt x="1289084" y="28876"/>
                      <a:pt x="1345662" y="1"/>
                      <a:pt x="1408985" y="1"/>
                    </a:cubicBezTo>
                    <a:lnTo>
                      <a:pt x="1425049" y="1621"/>
                    </a:lnTo>
                    <a:lnTo>
                      <a:pt x="1454917" y="1621"/>
                    </a:lnTo>
                    <a:close/>
                  </a:path>
                </a:pathLst>
              </a:custGeom>
              <a:solidFill>
                <a:srgbClr val="FF9933"/>
              </a:solidFill>
              <a:ln>
                <a:solidFill>
                  <a:schemeClr val="bg1">
                    <a:alpha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30" name="Freeform: Shape 4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84517E22-53F6-41C6-8EED-7FDB159022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28821" y="3532902"/>
                <a:ext cx="1850051" cy="1747342"/>
              </a:xfrm>
              <a:custGeom>
                <a:avLst/>
                <a:gdLst>
                  <a:gd name="connsiteX0" fmla="*/ 719215 w 2311850"/>
                  <a:gd name="connsiteY0" fmla="*/ 190584 h 2183503"/>
                  <a:gd name="connsiteX1" fmla="*/ 716377 w 2311850"/>
                  <a:gd name="connsiteY1" fmla="*/ 191157 h 2183503"/>
                  <a:gd name="connsiteX2" fmla="*/ 705813 w 2311850"/>
                  <a:gd name="connsiteY2" fmla="*/ 191157 h 2183503"/>
                  <a:gd name="connsiteX3" fmla="*/ 700131 w 2311850"/>
                  <a:gd name="connsiteY3" fmla="*/ 190584 h 2183503"/>
                  <a:gd name="connsiteX4" fmla="*/ 644501 w 2311850"/>
                  <a:gd name="connsiteY4" fmla="*/ 216819 h 2183503"/>
                  <a:gd name="connsiteX5" fmla="*/ 636433 w 2311850"/>
                  <a:gd name="connsiteY5" fmla="*/ 230116 h 2183503"/>
                  <a:gd name="connsiteX6" fmla="*/ 634333 w 2311850"/>
                  <a:gd name="connsiteY6" fmla="*/ 231275 h 2183503"/>
                  <a:gd name="connsiteX7" fmla="*/ 628412 w 2311850"/>
                  <a:gd name="connsiteY7" fmla="*/ 238711 h 2183503"/>
                  <a:gd name="connsiteX8" fmla="*/ 215403 w 2311850"/>
                  <a:gd name="connsiteY8" fmla="*/ 1045376 h 2183503"/>
                  <a:gd name="connsiteX9" fmla="*/ 212832 w 2311850"/>
                  <a:gd name="connsiteY9" fmla="*/ 1054526 h 2183503"/>
                  <a:gd name="connsiteX10" fmla="*/ 212953 w 2311850"/>
                  <a:gd name="connsiteY10" fmla="*/ 1055531 h 2183503"/>
                  <a:gd name="connsiteX11" fmla="*/ 207453 w 2311850"/>
                  <a:gd name="connsiteY11" fmla="*/ 1063690 h 2183503"/>
                  <a:gd name="connsiteX12" fmla="*/ 201787 w 2311850"/>
                  <a:gd name="connsiteY12" fmla="*/ 1091752 h 2183503"/>
                  <a:gd name="connsiteX13" fmla="*/ 207453 w 2311850"/>
                  <a:gd name="connsiteY13" fmla="*/ 1119814 h 2183503"/>
                  <a:gd name="connsiteX14" fmla="*/ 209901 w 2311850"/>
                  <a:gd name="connsiteY14" fmla="*/ 1123446 h 2183503"/>
                  <a:gd name="connsiteX15" fmla="*/ 209573 w 2311850"/>
                  <a:gd name="connsiteY15" fmla="*/ 1126125 h 2183503"/>
                  <a:gd name="connsiteX16" fmla="*/ 212127 w 2311850"/>
                  <a:gd name="connsiteY16" fmla="*/ 1135281 h 2183503"/>
                  <a:gd name="connsiteX17" fmla="*/ 498516 w 2311850"/>
                  <a:gd name="connsiteY17" fmla="*/ 1697351 h 2183503"/>
                  <a:gd name="connsiteX18" fmla="*/ 624587 w 2311850"/>
                  <a:gd name="connsiteY18" fmla="*/ 1945325 h 2183503"/>
                  <a:gd name="connsiteX19" fmla="*/ 628584 w 2311850"/>
                  <a:gd name="connsiteY19" fmla="*/ 1948745 h 2183503"/>
                  <a:gd name="connsiteX20" fmla="*/ 628613 w 2311850"/>
                  <a:gd name="connsiteY20" fmla="*/ 1948888 h 2183503"/>
                  <a:gd name="connsiteX21" fmla="*/ 695040 w 2311850"/>
                  <a:gd name="connsiteY21" fmla="*/ 1992919 h 2183503"/>
                  <a:gd name="connsiteX22" fmla="*/ 698093 w 2311850"/>
                  <a:gd name="connsiteY22" fmla="*/ 1992611 h 2183503"/>
                  <a:gd name="connsiteX23" fmla="*/ 700131 w 2311850"/>
                  <a:gd name="connsiteY23" fmla="*/ 1992919 h 2183503"/>
                  <a:gd name="connsiteX24" fmla="*/ 700453 w 2311850"/>
                  <a:gd name="connsiteY24" fmla="*/ 1992887 h 2183503"/>
                  <a:gd name="connsiteX25" fmla="*/ 700613 w 2311850"/>
                  <a:gd name="connsiteY25" fmla="*/ 1992919 h 2183503"/>
                  <a:gd name="connsiteX26" fmla="*/ 1592636 w 2311850"/>
                  <a:gd name="connsiteY26" fmla="*/ 1992919 h 2183503"/>
                  <a:gd name="connsiteX27" fmla="*/ 1595474 w 2311850"/>
                  <a:gd name="connsiteY27" fmla="*/ 1992346 h 2183503"/>
                  <a:gd name="connsiteX28" fmla="*/ 1606038 w 2311850"/>
                  <a:gd name="connsiteY28" fmla="*/ 1992346 h 2183503"/>
                  <a:gd name="connsiteX29" fmla="*/ 1611720 w 2311850"/>
                  <a:gd name="connsiteY29" fmla="*/ 1992919 h 2183503"/>
                  <a:gd name="connsiteX30" fmla="*/ 1667351 w 2311850"/>
                  <a:gd name="connsiteY30" fmla="*/ 1966684 h 2183503"/>
                  <a:gd name="connsiteX31" fmla="*/ 1675418 w 2311850"/>
                  <a:gd name="connsiteY31" fmla="*/ 1953387 h 2183503"/>
                  <a:gd name="connsiteX32" fmla="*/ 1677518 w 2311850"/>
                  <a:gd name="connsiteY32" fmla="*/ 1952228 h 2183503"/>
                  <a:gd name="connsiteX33" fmla="*/ 1683439 w 2311850"/>
                  <a:gd name="connsiteY33" fmla="*/ 1944792 h 2183503"/>
                  <a:gd name="connsiteX34" fmla="*/ 2096448 w 2311850"/>
                  <a:gd name="connsiteY34" fmla="*/ 1138128 h 2183503"/>
                  <a:gd name="connsiteX35" fmla="*/ 2099020 w 2311850"/>
                  <a:gd name="connsiteY35" fmla="*/ 1128977 h 2183503"/>
                  <a:gd name="connsiteX36" fmla="*/ 2098898 w 2311850"/>
                  <a:gd name="connsiteY36" fmla="*/ 1127972 h 2183503"/>
                  <a:gd name="connsiteX37" fmla="*/ 2104399 w 2311850"/>
                  <a:gd name="connsiteY37" fmla="*/ 1119814 h 2183503"/>
                  <a:gd name="connsiteX38" fmla="*/ 2110064 w 2311850"/>
                  <a:gd name="connsiteY38" fmla="*/ 1091752 h 2183503"/>
                  <a:gd name="connsiteX39" fmla="*/ 2104399 w 2311850"/>
                  <a:gd name="connsiteY39" fmla="*/ 1063690 h 2183503"/>
                  <a:gd name="connsiteX40" fmla="*/ 2101950 w 2311850"/>
                  <a:gd name="connsiteY40" fmla="*/ 1060057 h 2183503"/>
                  <a:gd name="connsiteX41" fmla="*/ 2102278 w 2311850"/>
                  <a:gd name="connsiteY41" fmla="*/ 1057378 h 2183503"/>
                  <a:gd name="connsiteX42" fmla="*/ 2099724 w 2311850"/>
                  <a:gd name="connsiteY42" fmla="*/ 1048222 h 2183503"/>
                  <a:gd name="connsiteX43" fmla="*/ 1841861 w 2311850"/>
                  <a:gd name="connsiteY43" fmla="*/ 542137 h 2183503"/>
                  <a:gd name="connsiteX44" fmla="*/ 1841754 w 2311850"/>
                  <a:gd name="connsiteY44" fmla="*/ 540756 h 2183503"/>
                  <a:gd name="connsiteX45" fmla="*/ 1682652 w 2311850"/>
                  <a:gd name="connsiteY45" fmla="*/ 227812 h 2183503"/>
                  <a:gd name="connsiteX46" fmla="*/ 1675289 w 2311850"/>
                  <a:gd name="connsiteY46" fmla="*/ 221512 h 2183503"/>
                  <a:gd name="connsiteX47" fmla="*/ 1672442 w 2311850"/>
                  <a:gd name="connsiteY47" fmla="*/ 216820 h 2183503"/>
                  <a:gd name="connsiteX48" fmla="*/ 1616811 w 2311850"/>
                  <a:gd name="connsiteY48" fmla="*/ 190584 h 2183503"/>
                  <a:gd name="connsiteX49" fmla="*/ 1613758 w 2311850"/>
                  <a:gd name="connsiteY49" fmla="*/ 190892 h 2183503"/>
                  <a:gd name="connsiteX50" fmla="*/ 1611720 w 2311850"/>
                  <a:gd name="connsiteY50" fmla="*/ 190584 h 2183503"/>
                  <a:gd name="connsiteX51" fmla="*/ 1611399 w 2311850"/>
                  <a:gd name="connsiteY51" fmla="*/ 190617 h 2183503"/>
                  <a:gd name="connsiteX52" fmla="*/ 1611239 w 2311850"/>
                  <a:gd name="connsiteY52" fmla="*/ 190584 h 2183503"/>
                  <a:gd name="connsiteX53" fmla="*/ 626857 w 2311850"/>
                  <a:gd name="connsiteY53" fmla="*/ 0 h 2183503"/>
                  <a:gd name="connsiteX54" fmla="*/ 1707530 w 2311850"/>
                  <a:gd name="connsiteY54" fmla="*/ 0 h 2183503"/>
                  <a:gd name="connsiteX55" fmla="*/ 1707724 w 2311850"/>
                  <a:gd name="connsiteY55" fmla="*/ 39 h 2183503"/>
                  <a:gd name="connsiteX56" fmla="*/ 1708113 w 2311850"/>
                  <a:gd name="connsiteY56" fmla="*/ 0 h 2183503"/>
                  <a:gd name="connsiteX57" fmla="*/ 1710582 w 2311850"/>
                  <a:gd name="connsiteY57" fmla="*/ 373 h 2183503"/>
                  <a:gd name="connsiteX58" fmla="*/ 1714281 w 2311850"/>
                  <a:gd name="connsiteY58" fmla="*/ 0 h 2183503"/>
                  <a:gd name="connsiteX59" fmla="*/ 1781677 w 2311850"/>
                  <a:gd name="connsiteY59" fmla="*/ 31784 h 2183503"/>
                  <a:gd name="connsiteX60" fmla="*/ 1785126 w 2311850"/>
                  <a:gd name="connsiteY60" fmla="*/ 37469 h 2183503"/>
                  <a:gd name="connsiteX61" fmla="*/ 1794046 w 2311850"/>
                  <a:gd name="connsiteY61" fmla="*/ 45101 h 2183503"/>
                  <a:gd name="connsiteX62" fmla="*/ 1986796 w 2311850"/>
                  <a:gd name="connsiteY62" fmla="*/ 424228 h 2183503"/>
                  <a:gd name="connsiteX63" fmla="*/ 1986926 w 2311850"/>
                  <a:gd name="connsiteY63" fmla="*/ 425902 h 2183503"/>
                  <a:gd name="connsiteX64" fmla="*/ 2299323 w 2311850"/>
                  <a:gd name="connsiteY64" fmla="*/ 1039016 h 2183503"/>
                  <a:gd name="connsiteX65" fmla="*/ 2302417 w 2311850"/>
                  <a:gd name="connsiteY65" fmla="*/ 1050109 h 2183503"/>
                  <a:gd name="connsiteX66" fmla="*/ 2302020 w 2311850"/>
                  <a:gd name="connsiteY66" fmla="*/ 1053354 h 2183503"/>
                  <a:gd name="connsiteX67" fmla="*/ 2304987 w 2311850"/>
                  <a:gd name="connsiteY67" fmla="*/ 1057755 h 2183503"/>
                  <a:gd name="connsiteX68" fmla="*/ 2311850 w 2311850"/>
                  <a:gd name="connsiteY68" fmla="*/ 1091752 h 2183503"/>
                  <a:gd name="connsiteX69" fmla="*/ 2304987 w 2311850"/>
                  <a:gd name="connsiteY69" fmla="*/ 1125748 h 2183503"/>
                  <a:gd name="connsiteX70" fmla="*/ 2298323 w 2311850"/>
                  <a:gd name="connsiteY70" fmla="*/ 1135632 h 2183503"/>
                  <a:gd name="connsiteX71" fmla="*/ 2298470 w 2311850"/>
                  <a:gd name="connsiteY71" fmla="*/ 1136850 h 2183503"/>
                  <a:gd name="connsiteX72" fmla="*/ 2295354 w 2311850"/>
                  <a:gd name="connsiteY72" fmla="*/ 1147936 h 2183503"/>
                  <a:gd name="connsiteX73" fmla="*/ 1795000 w 2311850"/>
                  <a:gd name="connsiteY73" fmla="*/ 2125198 h 2183503"/>
                  <a:gd name="connsiteX74" fmla="*/ 1787827 w 2311850"/>
                  <a:gd name="connsiteY74" fmla="*/ 2134206 h 2183503"/>
                  <a:gd name="connsiteX75" fmla="*/ 1785283 w 2311850"/>
                  <a:gd name="connsiteY75" fmla="*/ 2135611 h 2183503"/>
                  <a:gd name="connsiteX76" fmla="*/ 1775510 w 2311850"/>
                  <a:gd name="connsiteY76" fmla="*/ 2151719 h 2183503"/>
                  <a:gd name="connsiteX77" fmla="*/ 1708113 w 2311850"/>
                  <a:gd name="connsiteY77" fmla="*/ 2183503 h 2183503"/>
                  <a:gd name="connsiteX78" fmla="*/ 1701230 w 2311850"/>
                  <a:gd name="connsiteY78" fmla="*/ 2182809 h 2183503"/>
                  <a:gd name="connsiteX79" fmla="*/ 1688432 w 2311850"/>
                  <a:gd name="connsiteY79" fmla="*/ 2182809 h 2183503"/>
                  <a:gd name="connsiteX80" fmla="*/ 1684993 w 2311850"/>
                  <a:gd name="connsiteY80" fmla="*/ 2183503 h 2183503"/>
                  <a:gd name="connsiteX81" fmla="*/ 604320 w 2311850"/>
                  <a:gd name="connsiteY81" fmla="*/ 2183503 h 2183503"/>
                  <a:gd name="connsiteX82" fmla="*/ 604126 w 2311850"/>
                  <a:gd name="connsiteY82" fmla="*/ 2183464 h 2183503"/>
                  <a:gd name="connsiteX83" fmla="*/ 603737 w 2311850"/>
                  <a:gd name="connsiteY83" fmla="*/ 2183503 h 2183503"/>
                  <a:gd name="connsiteX84" fmla="*/ 601268 w 2311850"/>
                  <a:gd name="connsiteY84" fmla="*/ 2183130 h 2183503"/>
                  <a:gd name="connsiteX85" fmla="*/ 597569 w 2311850"/>
                  <a:gd name="connsiteY85" fmla="*/ 2183503 h 2183503"/>
                  <a:gd name="connsiteX86" fmla="*/ 517093 w 2311850"/>
                  <a:gd name="connsiteY86" fmla="*/ 2130160 h 2183503"/>
                  <a:gd name="connsiteX87" fmla="*/ 517058 w 2311850"/>
                  <a:gd name="connsiteY87" fmla="*/ 2129987 h 2183503"/>
                  <a:gd name="connsiteX88" fmla="*/ 512216 w 2311850"/>
                  <a:gd name="connsiteY88" fmla="*/ 2125843 h 2183503"/>
                  <a:gd name="connsiteX89" fmla="*/ 359483 w 2311850"/>
                  <a:gd name="connsiteY89" fmla="*/ 1825427 h 2183503"/>
                  <a:gd name="connsiteX90" fmla="*/ 12527 w 2311850"/>
                  <a:gd name="connsiteY90" fmla="*/ 1144487 h 2183503"/>
                  <a:gd name="connsiteX91" fmla="*/ 9433 w 2311850"/>
                  <a:gd name="connsiteY91" fmla="*/ 1133395 h 2183503"/>
                  <a:gd name="connsiteX92" fmla="*/ 9831 w 2311850"/>
                  <a:gd name="connsiteY92" fmla="*/ 1130149 h 2183503"/>
                  <a:gd name="connsiteX93" fmla="*/ 6864 w 2311850"/>
                  <a:gd name="connsiteY93" fmla="*/ 1125748 h 2183503"/>
                  <a:gd name="connsiteX94" fmla="*/ 0 w 2311850"/>
                  <a:gd name="connsiteY94" fmla="*/ 1091752 h 2183503"/>
                  <a:gd name="connsiteX95" fmla="*/ 6864 w 2311850"/>
                  <a:gd name="connsiteY95" fmla="*/ 1057755 h 2183503"/>
                  <a:gd name="connsiteX96" fmla="*/ 13528 w 2311850"/>
                  <a:gd name="connsiteY96" fmla="*/ 1047871 h 2183503"/>
                  <a:gd name="connsiteX97" fmla="*/ 13381 w 2311850"/>
                  <a:gd name="connsiteY97" fmla="*/ 1046654 h 2183503"/>
                  <a:gd name="connsiteX98" fmla="*/ 16496 w 2311850"/>
                  <a:gd name="connsiteY98" fmla="*/ 1035568 h 2183503"/>
                  <a:gd name="connsiteX99" fmla="*/ 516850 w 2311850"/>
                  <a:gd name="connsiteY99" fmla="*/ 58306 h 2183503"/>
                  <a:gd name="connsiteX100" fmla="*/ 524023 w 2311850"/>
                  <a:gd name="connsiteY100" fmla="*/ 49297 h 2183503"/>
                  <a:gd name="connsiteX101" fmla="*/ 526568 w 2311850"/>
                  <a:gd name="connsiteY101" fmla="*/ 47892 h 2183503"/>
                  <a:gd name="connsiteX102" fmla="*/ 536341 w 2311850"/>
                  <a:gd name="connsiteY102" fmla="*/ 31784 h 2183503"/>
                  <a:gd name="connsiteX103" fmla="*/ 603737 w 2311850"/>
                  <a:gd name="connsiteY103" fmla="*/ 0 h 2183503"/>
                  <a:gd name="connsiteX104" fmla="*/ 610620 w 2311850"/>
                  <a:gd name="connsiteY104" fmla="*/ 695 h 2183503"/>
                  <a:gd name="connsiteX105" fmla="*/ 623418 w 2311850"/>
                  <a:gd name="connsiteY105" fmla="*/ 695 h 2183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311850" h="2183503">
                    <a:moveTo>
                      <a:pt x="719215" y="190584"/>
                    </a:moveTo>
                    <a:lnTo>
                      <a:pt x="716377" y="191157"/>
                    </a:lnTo>
                    <a:lnTo>
                      <a:pt x="705813" y="191157"/>
                    </a:lnTo>
                    <a:lnTo>
                      <a:pt x="700131" y="190584"/>
                    </a:lnTo>
                    <a:cubicBezTo>
                      <a:pt x="677735" y="190584"/>
                      <a:pt x="657724" y="200797"/>
                      <a:pt x="644501" y="216819"/>
                    </a:cubicBezTo>
                    <a:lnTo>
                      <a:pt x="636433" y="230116"/>
                    </a:lnTo>
                    <a:lnTo>
                      <a:pt x="634333" y="231275"/>
                    </a:lnTo>
                    <a:cubicBezTo>
                      <a:pt x="631949" y="233272"/>
                      <a:pt x="629919" y="235770"/>
                      <a:pt x="628412" y="238711"/>
                    </a:cubicBezTo>
                    <a:lnTo>
                      <a:pt x="215403" y="1045376"/>
                    </a:lnTo>
                    <a:cubicBezTo>
                      <a:pt x="213897" y="1048318"/>
                      <a:pt x="213059" y="1051425"/>
                      <a:pt x="212832" y="1054526"/>
                    </a:cubicBezTo>
                    <a:lnTo>
                      <a:pt x="212953" y="1055531"/>
                    </a:lnTo>
                    <a:lnTo>
                      <a:pt x="207453" y="1063690"/>
                    </a:lnTo>
                    <a:cubicBezTo>
                      <a:pt x="203804" y="1072315"/>
                      <a:pt x="201787" y="1081798"/>
                      <a:pt x="201787" y="1091752"/>
                    </a:cubicBezTo>
                    <a:cubicBezTo>
                      <a:pt x="201787" y="1101706"/>
                      <a:pt x="203804" y="1111189"/>
                      <a:pt x="207453" y="1119814"/>
                    </a:cubicBezTo>
                    <a:lnTo>
                      <a:pt x="209901" y="1123446"/>
                    </a:lnTo>
                    <a:lnTo>
                      <a:pt x="209573" y="1126125"/>
                    </a:lnTo>
                    <a:cubicBezTo>
                      <a:pt x="209794" y="1129227"/>
                      <a:pt x="210627" y="1132336"/>
                      <a:pt x="212127" y="1135281"/>
                    </a:cubicBezTo>
                    <a:lnTo>
                      <a:pt x="498516" y="1697351"/>
                    </a:lnTo>
                    <a:lnTo>
                      <a:pt x="624587" y="1945325"/>
                    </a:lnTo>
                    <a:lnTo>
                      <a:pt x="628584" y="1948745"/>
                    </a:lnTo>
                    <a:lnTo>
                      <a:pt x="628613" y="1948888"/>
                    </a:lnTo>
                    <a:cubicBezTo>
                      <a:pt x="639557" y="1974763"/>
                      <a:pt x="665178" y="1992919"/>
                      <a:pt x="695040" y="1992919"/>
                    </a:cubicBezTo>
                    <a:lnTo>
                      <a:pt x="698093" y="1992611"/>
                    </a:lnTo>
                    <a:lnTo>
                      <a:pt x="700131" y="1992919"/>
                    </a:lnTo>
                    <a:lnTo>
                      <a:pt x="700453" y="1992887"/>
                    </a:lnTo>
                    <a:lnTo>
                      <a:pt x="700613" y="1992919"/>
                    </a:lnTo>
                    <a:lnTo>
                      <a:pt x="1592636" y="1992919"/>
                    </a:lnTo>
                    <a:lnTo>
                      <a:pt x="1595474" y="1992346"/>
                    </a:lnTo>
                    <a:lnTo>
                      <a:pt x="1606038" y="1992346"/>
                    </a:lnTo>
                    <a:lnTo>
                      <a:pt x="1611720" y="1992919"/>
                    </a:lnTo>
                    <a:cubicBezTo>
                      <a:pt x="1634117" y="1992919"/>
                      <a:pt x="1654128" y="1982706"/>
                      <a:pt x="1667351" y="1966684"/>
                    </a:cubicBezTo>
                    <a:lnTo>
                      <a:pt x="1675418" y="1953387"/>
                    </a:lnTo>
                    <a:lnTo>
                      <a:pt x="1677518" y="1952228"/>
                    </a:lnTo>
                    <a:cubicBezTo>
                      <a:pt x="1679902" y="1950231"/>
                      <a:pt x="1681933" y="1947733"/>
                      <a:pt x="1683439" y="1944792"/>
                    </a:cubicBezTo>
                    <a:lnTo>
                      <a:pt x="2096448" y="1138128"/>
                    </a:lnTo>
                    <a:cubicBezTo>
                      <a:pt x="2097954" y="1135186"/>
                      <a:pt x="2098792" y="1132078"/>
                      <a:pt x="2099020" y="1128977"/>
                    </a:cubicBezTo>
                    <a:lnTo>
                      <a:pt x="2098898" y="1127972"/>
                    </a:lnTo>
                    <a:lnTo>
                      <a:pt x="2104399" y="1119814"/>
                    </a:lnTo>
                    <a:cubicBezTo>
                      <a:pt x="2108047" y="1111189"/>
                      <a:pt x="2110064" y="1101705"/>
                      <a:pt x="2110064" y="1091752"/>
                    </a:cubicBezTo>
                    <a:cubicBezTo>
                      <a:pt x="2110064" y="1081798"/>
                      <a:pt x="2108047" y="1072315"/>
                      <a:pt x="2104399" y="1063690"/>
                    </a:cubicBezTo>
                    <a:lnTo>
                      <a:pt x="2101950" y="1060057"/>
                    </a:lnTo>
                    <a:lnTo>
                      <a:pt x="2102278" y="1057378"/>
                    </a:lnTo>
                    <a:cubicBezTo>
                      <a:pt x="2102057" y="1054277"/>
                      <a:pt x="2101225" y="1051167"/>
                      <a:pt x="2099724" y="1048222"/>
                    </a:cubicBezTo>
                    <a:lnTo>
                      <a:pt x="1841861" y="542137"/>
                    </a:lnTo>
                    <a:lnTo>
                      <a:pt x="1841754" y="540756"/>
                    </a:lnTo>
                    <a:lnTo>
                      <a:pt x="1682652" y="227812"/>
                    </a:lnTo>
                    <a:lnTo>
                      <a:pt x="1675289" y="221512"/>
                    </a:lnTo>
                    <a:lnTo>
                      <a:pt x="1672442" y="216820"/>
                    </a:lnTo>
                    <a:cubicBezTo>
                      <a:pt x="1659219" y="200797"/>
                      <a:pt x="1639208" y="190584"/>
                      <a:pt x="1616811" y="190584"/>
                    </a:cubicBezTo>
                    <a:lnTo>
                      <a:pt x="1613758" y="190892"/>
                    </a:lnTo>
                    <a:lnTo>
                      <a:pt x="1611720" y="190584"/>
                    </a:lnTo>
                    <a:lnTo>
                      <a:pt x="1611399" y="190617"/>
                    </a:lnTo>
                    <a:lnTo>
                      <a:pt x="1611239" y="190584"/>
                    </a:lnTo>
                    <a:close/>
                    <a:moveTo>
                      <a:pt x="626857" y="0"/>
                    </a:moveTo>
                    <a:lnTo>
                      <a:pt x="1707530" y="0"/>
                    </a:lnTo>
                    <a:lnTo>
                      <a:pt x="1707724" y="39"/>
                    </a:lnTo>
                    <a:lnTo>
                      <a:pt x="1708113" y="0"/>
                    </a:lnTo>
                    <a:lnTo>
                      <a:pt x="1710582" y="373"/>
                    </a:lnTo>
                    <a:lnTo>
                      <a:pt x="1714281" y="0"/>
                    </a:lnTo>
                    <a:cubicBezTo>
                      <a:pt x="1741414" y="0"/>
                      <a:pt x="1765657" y="12373"/>
                      <a:pt x="1781677" y="31784"/>
                    </a:cubicBezTo>
                    <a:lnTo>
                      <a:pt x="1785126" y="37469"/>
                    </a:lnTo>
                    <a:lnTo>
                      <a:pt x="1794046" y="45101"/>
                    </a:lnTo>
                    <a:lnTo>
                      <a:pt x="1986796" y="424228"/>
                    </a:lnTo>
                    <a:lnTo>
                      <a:pt x="1986926" y="425902"/>
                    </a:lnTo>
                    <a:lnTo>
                      <a:pt x="2299323" y="1039016"/>
                    </a:lnTo>
                    <a:cubicBezTo>
                      <a:pt x="2301141" y="1042584"/>
                      <a:pt x="2302150" y="1046351"/>
                      <a:pt x="2302417" y="1050109"/>
                    </a:cubicBezTo>
                    <a:lnTo>
                      <a:pt x="2302020" y="1053354"/>
                    </a:lnTo>
                    <a:lnTo>
                      <a:pt x="2304987" y="1057755"/>
                    </a:lnTo>
                    <a:cubicBezTo>
                      <a:pt x="2309406" y="1068204"/>
                      <a:pt x="2311850" y="1079692"/>
                      <a:pt x="2311850" y="1091752"/>
                    </a:cubicBezTo>
                    <a:cubicBezTo>
                      <a:pt x="2311850" y="1103810"/>
                      <a:pt x="2309406" y="1115299"/>
                      <a:pt x="2304987" y="1125748"/>
                    </a:cubicBezTo>
                    <a:lnTo>
                      <a:pt x="2298323" y="1135632"/>
                    </a:lnTo>
                    <a:lnTo>
                      <a:pt x="2298470" y="1136850"/>
                    </a:lnTo>
                    <a:cubicBezTo>
                      <a:pt x="2298195" y="1140607"/>
                      <a:pt x="2297179" y="1144372"/>
                      <a:pt x="2295354" y="1147936"/>
                    </a:cubicBezTo>
                    <a:lnTo>
                      <a:pt x="1795000" y="2125198"/>
                    </a:lnTo>
                    <a:cubicBezTo>
                      <a:pt x="1793175" y="2128761"/>
                      <a:pt x="1790715" y="2131787"/>
                      <a:pt x="1787827" y="2134206"/>
                    </a:cubicBezTo>
                    <a:lnTo>
                      <a:pt x="1785283" y="2135611"/>
                    </a:lnTo>
                    <a:lnTo>
                      <a:pt x="1775510" y="2151719"/>
                    </a:lnTo>
                    <a:cubicBezTo>
                      <a:pt x="1759490" y="2171130"/>
                      <a:pt x="1735247" y="2183503"/>
                      <a:pt x="1708113" y="2183503"/>
                    </a:cubicBezTo>
                    <a:lnTo>
                      <a:pt x="1701230" y="2182809"/>
                    </a:lnTo>
                    <a:lnTo>
                      <a:pt x="1688432" y="2182809"/>
                    </a:lnTo>
                    <a:lnTo>
                      <a:pt x="1684993" y="2183503"/>
                    </a:lnTo>
                    <a:lnTo>
                      <a:pt x="604320" y="2183503"/>
                    </a:lnTo>
                    <a:lnTo>
                      <a:pt x="604126" y="2183464"/>
                    </a:lnTo>
                    <a:lnTo>
                      <a:pt x="603737" y="2183503"/>
                    </a:lnTo>
                    <a:lnTo>
                      <a:pt x="601268" y="2183130"/>
                    </a:lnTo>
                    <a:lnTo>
                      <a:pt x="597569" y="2183503"/>
                    </a:lnTo>
                    <a:cubicBezTo>
                      <a:pt x="561392" y="2183503"/>
                      <a:pt x="530352" y="2161507"/>
                      <a:pt x="517093" y="2130160"/>
                    </a:cubicBezTo>
                    <a:lnTo>
                      <a:pt x="517058" y="2129987"/>
                    </a:lnTo>
                    <a:lnTo>
                      <a:pt x="512216" y="2125843"/>
                    </a:lnTo>
                    <a:lnTo>
                      <a:pt x="359483" y="1825427"/>
                    </a:lnTo>
                    <a:lnTo>
                      <a:pt x="12527" y="1144487"/>
                    </a:lnTo>
                    <a:cubicBezTo>
                      <a:pt x="10709" y="1140920"/>
                      <a:pt x="9700" y="1137153"/>
                      <a:pt x="9433" y="1133395"/>
                    </a:cubicBezTo>
                    <a:lnTo>
                      <a:pt x="9831" y="1130149"/>
                    </a:lnTo>
                    <a:lnTo>
                      <a:pt x="6864" y="1125748"/>
                    </a:lnTo>
                    <a:cubicBezTo>
                      <a:pt x="2444" y="1115299"/>
                      <a:pt x="0" y="1103811"/>
                      <a:pt x="0" y="1091752"/>
                    </a:cubicBezTo>
                    <a:cubicBezTo>
                      <a:pt x="0" y="1079693"/>
                      <a:pt x="2444" y="1068204"/>
                      <a:pt x="6864" y="1057755"/>
                    </a:cubicBezTo>
                    <a:lnTo>
                      <a:pt x="13528" y="1047871"/>
                    </a:lnTo>
                    <a:lnTo>
                      <a:pt x="13381" y="1046654"/>
                    </a:lnTo>
                    <a:cubicBezTo>
                      <a:pt x="13656" y="1042897"/>
                      <a:pt x="14672" y="1039132"/>
                      <a:pt x="16496" y="1035568"/>
                    </a:cubicBezTo>
                    <a:lnTo>
                      <a:pt x="516850" y="58306"/>
                    </a:lnTo>
                    <a:cubicBezTo>
                      <a:pt x="518675" y="54742"/>
                      <a:pt x="521136" y="51716"/>
                      <a:pt x="524023" y="49297"/>
                    </a:cubicBezTo>
                    <a:lnTo>
                      <a:pt x="526568" y="47892"/>
                    </a:lnTo>
                    <a:lnTo>
                      <a:pt x="536341" y="31784"/>
                    </a:lnTo>
                    <a:cubicBezTo>
                      <a:pt x="552361" y="12373"/>
                      <a:pt x="576604" y="0"/>
                      <a:pt x="603737" y="0"/>
                    </a:cubicBezTo>
                    <a:lnTo>
                      <a:pt x="610620" y="695"/>
                    </a:lnTo>
                    <a:lnTo>
                      <a:pt x="623418" y="6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31" name="Text Box 1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B229BE42-2413-4702-877F-5BD50AC3F2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26106" y="3872416"/>
                <a:ext cx="1243968" cy="433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0960" tIns="30480" rIns="60960" bIns="3048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2000" dirty="0" smtClean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钟    帅</a:t>
                </a:r>
                <a:endParaRPr lang="en-US" sz="12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32" name="矩形 231"/>
              <p:cNvSpPr/>
              <p:nvPr/>
            </p:nvSpPr>
            <p:spPr>
              <a:xfrm>
                <a:off x="1692312" y="4293323"/>
                <a:ext cx="1934581" cy="6860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CLASSKULL</a:t>
                </a:r>
              </a:p>
              <a:p>
                <a:pPr algn="ctr"/>
                <a:r>
                  <a:rPr lang="zh-CN" altLang="en-US" sz="1600" dirty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学生顾问</a:t>
                </a:r>
                <a:endParaRPr lang="en-US" altLang="zh-CN" sz="16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139" name="组合 138"/>
          <p:cNvGrpSpPr/>
          <p:nvPr/>
        </p:nvGrpSpPr>
        <p:grpSpPr>
          <a:xfrm>
            <a:off x="165132" y="2837285"/>
            <a:ext cx="3038884" cy="1654060"/>
            <a:chOff x="791899" y="1185205"/>
            <a:chExt cx="3038884" cy="1654060"/>
          </a:xfrm>
        </p:grpSpPr>
        <p:grpSp>
          <p:nvGrpSpPr>
            <p:cNvPr id="140" name="组合 139"/>
            <p:cNvGrpSpPr/>
            <p:nvPr/>
          </p:nvGrpSpPr>
          <p:grpSpPr>
            <a:xfrm>
              <a:off x="2030413" y="1185205"/>
              <a:ext cx="1800370" cy="928554"/>
              <a:chOff x="2492963" y="1320173"/>
              <a:chExt cx="2323255" cy="2250207"/>
            </a:xfrm>
          </p:grpSpPr>
          <p:sp>
            <p:nvSpPr>
              <p:cNvPr id="146" name="流程图: 库存数据 145"/>
              <p:cNvSpPr/>
              <p:nvPr/>
            </p:nvSpPr>
            <p:spPr>
              <a:xfrm rot="5400000">
                <a:off x="3504043" y="2302240"/>
                <a:ext cx="311548" cy="2224732"/>
              </a:xfrm>
              <a:prstGeom prst="flowChartOnlineStorage">
                <a:avLst/>
              </a:prstGeom>
              <a:solidFill>
                <a:schemeClr val="bg1">
                  <a:lumMod val="85000"/>
                  <a:alpha val="60000"/>
                </a:scheme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7" name="矩形 146"/>
              <p:cNvSpPr/>
              <p:nvPr/>
            </p:nvSpPr>
            <p:spPr>
              <a:xfrm>
                <a:off x="2492963" y="1320173"/>
                <a:ext cx="2323255" cy="219011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8" name="矩形 147"/>
              <p:cNvSpPr/>
              <p:nvPr/>
            </p:nvSpPr>
            <p:spPr>
              <a:xfrm>
                <a:off x="2603361" y="1333996"/>
                <a:ext cx="2102457" cy="17451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zh-CN" altLang="zh-CN" sz="14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贵州大学</a:t>
                </a:r>
                <a:endParaRPr lang="en-US" altLang="zh-CN" sz="14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lvl="0" algn="ctr"/>
                <a:r>
                  <a:rPr lang="zh-CN" altLang="zh-CN" sz="14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数学系教授</a:t>
                </a:r>
                <a:endParaRPr lang="en-US" altLang="zh-CN" sz="14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lvl="0" algn="ctr"/>
                <a:r>
                  <a:rPr lang="zh-CN" altLang="zh-CN" sz="14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硕士</a:t>
                </a:r>
                <a:r>
                  <a:rPr lang="zh-CN" altLang="zh-CN" sz="1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研究生</a:t>
                </a:r>
                <a:r>
                  <a:rPr lang="zh-CN" altLang="zh-CN" sz="14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导师</a:t>
                </a:r>
                <a:endParaRPr lang="en-US" altLang="zh-CN" sz="14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lvl="0" algn="ctr"/>
                <a:r>
                  <a:rPr lang="zh-CN" altLang="zh-CN" sz="14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专注</a:t>
                </a:r>
                <a:r>
                  <a:rPr lang="zh-CN" altLang="zh-CN" sz="1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于群论</a:t>
                </a:r>
              </a:p>
            </p:txBody>
          </p:sp>
        </p:grpSp>
        <p:grpSp>
          <p:nvGrpSpPr>
            <p:cNvPr id="141" name="组合 140"/>
            <p:cNvGrpSpPr/>
            <p:nvPr/>
          </p:nvGrpSpPr>
          <p:grpSpPr>
            <a:xfrm>
              <a:off x="791899" y="1376435"/>
              <a:ext cx="1619582" cy="1462830"/>
              <a:chOff x="1692312" y="3532902"/>
              <a:chExt cx="1934581" cy="1747342"/>
            </a:xfrm>
            <a:effectLst/>
          </p:grpSpPr>
          <p:sp>
            <p:nvSpPr>
              <p:cNvPr id="142" name="Freeform: Shape 3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283A9D04-E33A-439C-80A1-7A9781E8A5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48926" y="3646338"/>
                <a:ext cx="1609841" cy="1520470"/>
              </a:xfrm>
              <a:custGeom>
                <a:avLst/>
                <a:gdLst>
                  <a:gd name="connsiteX0" fmla="*/ 1462942 w 5395334"/>
                  <a:gd name="connsiteY0" fmla="*/ 0 h 5095799"/>
                  <a:gd name="connsiteX1" fmla="*/ 3984988 w 5395334"/>
                  <a:gd name="connsiteY1" fmla="*/ 0 h 5095799"/>
                  <a:gd name="connsiteX2" fmla="*/ 3985441 w 5395334"/>
                  <a:gd name="connsiteY2" fmla="*/ 92 h 5095799"/>
                  <a:gd name="connsiteX3" fmla="*/ 3986349 w 5395334"/>
                  <a:gd name="connsiteY3" fmla="*/ 0 h 5095799"/>
                  <a:gd name="connsiteX4" fmla="*/ 3992111 w 5395334"/>
                  <a:gd name="connsiteY4" fmla="*/ 871 h 5095799"/>
                  <a:gd name="connsiteX5" fmla="*/ 4000743 w 5395334"/>
                  <a:gd name="connsiteY5" fmla="*/ 1 h 5095799"/>
                  <a:gd name="connsiteX6" fmla="*/ 4158030 w 5395334"/>
                  <a:gd name="connsiteY6" fmla="*/ 74177 h 5095799"/>
                  <a:gd name="connsiteX7" fmla="*/ 4166080 w 5395334"/>
                  <a:gd name="connsiteY7" fmla="*/ 87444 h 5095799"/>
                  <a:gd name="connsiteX8" fmla="*/ 4186897 w 5395334"/>
                  <a:gd name="connsiteY8" fmla="*/ 105256 h 5095799"/>
                  <a:gd name="connsiteX9" fmla="*/ 4636731 w 5395334"/>
                  <a:gd name="connsiteY9" fmla="*/ 990052 h 5095799"/>
                  <a:gd name="connsiteX10" fmla="*/ 4637035 w 5395334"/>
                  <a:gd name="connsiteY10" fmla="*/ 993958 h 5095799"/>
                  <a:gd name="connsiteX11" fmla="*/ 5366099 w 5395334"/>
                  <a:gd name="connsiteY11" fmla="*/ 2424827 h 5095799"/>
                  <a:gd name="connsiteX12" fmla="*/ 5373320 w 5395334"/>
                  <a:gd name="connsiteY12" fmla="*/ 2450714 h 5095799"/>
                  <a:gd name="connsiteX13" fmla="*/ 5372392 w 5395334"/>
                  <a:gd name="connsiteY13" fmla="*/ 2458289 h 5095799"/>
                  <a:gd name="connsiteX14" fmla="*/ 5379316 w 5395334"/>
                  <a:gd name="connsiteY14" fmla="*/ 2468559 h 5095799"/>
                  <a:gd name="connsiteX15" fmla="*/ 5395334 w 5395334"/>
                  <a:gd name="connsiteY15" fmla="*/ 2547900 h 5095799"/>
                  <a:gd name="connsiteX16" fmla="*/ 5379316 w 5395334"/>
                  <a:gd name="connsiteY16" fmla="*/ 2627240 h 5095799"/>
                  <a:gd name="connsiteX17" fmla="*/ 5363764 w 5395334"/>
                  <a:gd name="connsiteY17" fmla="*/ 2650306 h 5095799"/>
                  <a:gd name="connsiteX18" fmla="*/ 5364107 w 5395334"/>
                  <a:gd name="connsiteY18" fmla="*/ 2653148 h 5095799"/>
                  <a:gd name="connsiteX19" fmla="*/ 5356836 w 5395334"/>
                  <a:gd name="connsiteY19" fmla="*/ 2679021 h 5095799"/>
                  <a:gd name="connsiteX20" fmla="*/ 4189123 w 5395334"/>
                  <a:gd name="connsiteY20" fmla="*/ 4959727 h 5095799"/>
                  <a:gd name="connsiteX21" fmla="*/ 4172383 w 5395334"/>
                  <a:gd name="connsiteY21" fmla="*/ 4980751 h 5095799"/>
                  <a:gd name="connsiteX22" fmla="*/ 4166445 w 5395334"/>
                  <a:gd name="connsiteY22" fmla="*/ 4984029 h 5095799"/>
                  <a:gd name="connsiteX23" fmla="*/ 4143637 w 5395334"/>
                  <a:gd name="connsiteY23" fmla="*/ 5021623 h 5095799"/>
                  <a:gd name="connsiteX24" fmla="*/ 3986349 w 5395334"/>
                  <a:gd name="connsiteY24" fmla="*/ 5095798 h 5095799"/>
                  <a:gd name="connsiteX25" fmla="*/ 3970285 w 5395334"/>
                  <a:gd name="connsiteY25" fmla="*/ 5094179 h 5095799"/>
                  <a:gd name="connsiteX26" fmla="*/ 3940417 w 5395334"/>
                  <a:gd name="connsiteY26" fmla="*/ 5094179 h 5095799"/>
                  <a:gd name="connsiteX27" fmla="*/ 3932392 w 5395334"/>
                  <a:gd name="connsiteY27" fmla="*/ 5095799 h 5095799"/>
                  <a:gd name="connsiteX28" fmla="*/ 1410346 w 5395334"/>
                  <a:gd name="connsiteY28" fmla="*/ 5095799 h 5095799"/>
                  <a:gd name="connsiteX29" fmla="*/ 1409893 w 5395334"/>
                  <a:gd name="connsiteY29" fmla="*/ 5095708 h 5095799"/>
                  <a:gd name="connsiteX30" fmla="*/ 1408985 w 5395334"/>
                  <a:gd name="connsiteY30" fmla="*/ 5095799 h 5095799"/>
                  <a:gd name="connsiteX31" fmla="*/ 1403223 w 5395334"/>
                  <a:gd name="connsiteY31" fmla="*/ 5094928 h 5095799"/>
                  <a:gd name="connsiteX32" fmla="*/ 1394591 w 5395334"/>
                  <a:gd name="connsiteY32" fmla="*/ 5095798 h 5095799"/>
                  <a:gd name="connsiteX33" fmla="*/ 1206778 w 5395334"/>
                  <a:gd name="connsiteY33" fmla="*/ 4971308 h 5095799"/>
                  <a:gd name="connsiteX34" fmla="*/ 1206697 w 5395334"/>
                  <a:gd name="connsiteY34" fmla="*/ 4970904 h 5095799"/>
                  <a:gd name="connsiteX35" fmla="*/ 1195395 w 5395334"/>
                  <a:gd name="connsiteY35" fmla="*/ 4961234 h 5095799"/>
                  <a:gd name="connsiteX36" fmla="*/ 838951 w 5395334"/>
                  <a:gd name="connsiteY36" fmla="*/ 4260131 h 5095799"/>
                  <a:gd name="connsiteX37" fmla="*/ 29235 w 5395334"/>
                  <a:gd name="connsiteY37" fmla="*/ 2670972 h 5095799"/>
                  <a:gd name="connsiteX38" fmla="*/ 22014 w 5395334"/>
                  <a:gd name="connsiteY38" fmla="*/ 2645085 h 5095799"/>
                  <a:gd name="connsiteX39" fmla="*/ 22942 w 5395334"/>
                  <a:gd name="connsiteY39" fmla="*/ 2637511 h 5095799"/>
                  <a:gd name="connsiteX40" fmla="*/ 16019 w 5395334"/>
                  <a:gd name="connsiteY40" fmla="*/ 2627240 h 5095799"/>
                  <a:gd name="connsiteX41" fmla="*/ 0 w 5395334"/>
                  <a:gd name="connsiteY41" fmla="*/ 2547900 h 5095799"/>
                  <a:gd name="connsiteX42" fmla="*/ 16019 w 5395334"/>
                  <a:gd name="connsiteY42" fmla="*/ 2468559 h 5095799"/>
                  <a:gd name="connsiteX43" fmla="*/ 31570 w 5395334"/>
                  <a:gd name="connsiteY43" fmla="*/ 2445493 h 5095799"/>
                  <a:gd name="connsiteX44" fmla="*/ 31227 w 5395334"/>
                  <a:gd name="connsiteY44" fmla="*/ 2442651 h 5095799"/>
                  <a:gd name="connsiteX45" fmla="*/ 38498 w 5395334"/>
                  <a:gd name="connsiteY45" fmla="*/ 2416779 h 5095799"/>
                  <a:gd name="connsiteX46" fmla="*/ 1206211 w 5395334"/>
                  <a:gd name="connsiteY46" fmla="*/ 136072 h 5095799"/>
                  <a:gd name="connsiteX47" fmla="*/ 1222951 w 5395334"/>
                  <a:gd name="connsiteY47" fmla="*/ 115048 h 5095799"/>
                  <a:gd name="connsiteX48" fmla="*/ 1228889 w 5395334"/>
                  <a:gd name="connsiteY48" fmla="*/ 111770 h 5095799"/>
                  <a:gd name="connsiteX49" fmla="*/ 1251698 w 5395334"/>
                  <a:gd name="connsiteY49" fmla="*/ 74176 h 5095799"/>
                  <a:gd name="connsiteX50" fmla="*/ 1408985 w 5395334"/>
                  <a:gd name="connsiteY50" fmla="*/ 1 h 5095799"/>
                  <a:gd name="connsiteX51" fmla="*/ 1425049 w 5395334"/>
                  <a:gd name="connsiteY51" fmla="*/ 1621 h 5095799"/>
                  <a:gd name="connsiteX52" fmla="*/ 1454917 w 5395334"/>
                  <a:gd name="connsiteY52" fmla="*/ 1621 h 509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395334" h="5095799">
                    <a:moveTo>
                      <a:pt x="1462942" y="0"/>
                    </a:moveTo>
                    <a:lnTo>
                      <a:pt x="3984988" y="0"/>
                    </a:lnTo>
                    <a:lnTo>
                      <a:pt x="3985441" y="92"/>
                    </a:lnTo>
                    <a:lnTo>
                      <a:pt x="3986349" y="0"/>
                    </a:lnTo>
                    <a:lnTo>
                      <a:pt x="3992111" y="871"/>
                    </a:lnTo>
                    <a:lnTo>
                      <a:pt x="4000743" y="1"/>
                    </a:lnTo>
                    <a:cubicBezTo>
                      <a:pt x="4064066" y="1"/>
                      <a:pt x="4120644" y="28876"/>
                      <a:pt x="4158030" y="74177"/>
                    </a:cubicBezTo>
                    <a:lnTo>
                      <a:pt x="4166080" y="87444"/>
                    </a:lnTo>
                    <a:lnTo>
                      <a:pt x="4186897" y="105256"/>
                    </a:lnTo>
                    <a:lnTo>
                      <a:pt x="4636731" y="990052"/>
                    </a:lnTo>
                    <a:lnTo>
                      <a:pt x="4637035" y="993958"/>
                    </a:lnTo>
                    <a:lnTo>
                      <a:pt x="5366099" y="2424827"/>
                    </a:lnTo>
                    <a:cubicBezTo>
                      <a:pt x="5370342" y="2433153"/>
                      <a:pt x="5372696" y="2441945"/>
                      <a:pt x="5373320" y="2450714"/>
                    </a:cubicBezTo>
                    <a:lnTo>
                      <a:pt x="5372392" y="2458289"/>
                    </a:lnTo>
                    <a:lnTo>
                      <a:pt x="5379316" y="2468559"/>
                    </a:lnTo>
                    <a:cubicBezTo>
                      <a:pt x="5389631" y="2492945"/>
                      <a:pt x="5395334" y="2519756"/>
                      <a:pt x="5395334" y="2547900"/>
                    </a:cubicBezTo>
                    <a:cubicBezTo>
                      <a:pt x="5395334" y="2576042"/>
                      <a:pt x="5389631" y="2602854"/>
                      <a:pt x="5379316" y="2627240"/>
                    </a:cubicBezTo>
                    <a:lnTo>
                      <a:pt x="5363764" y="2650306"/>
                    </a:lnTo>
                    <a:lnTo>
                      <a:pt x="5364107" y="2653148"/>
                    </a:lnTo>
                    <a:cubicBezTo>
                      <a:pt x="5363465" y="2661916"/>
                      <a:pt x="5361095" y="2670703"/>
                      <a:pt x="5356836" y="2679021"/>
                    </a:cubicBezTo>
                    <a:lnTo>
                      <a:pt x="4189123" y="4959727"/>
                    </a:lnTo>
                    <a:cubicBezTo>
                      <a:pt x="4184864" y="4968044"/>
                      <a:pt x="4179122" y="4975105"/>
                      <a:pt x="4172383" y="4980751"/>
                    </a:cubicBezTo>
                    <a:lnTo>
                      <a:pt x="4166445" y="4984029"/>
                    </a:lnTo>
                    <a:lnTo>
                      <a:pt x="4143637" y="5021623"/>
                    </a:lnTo>
                    <a:cubicBezTo>
                      <a:pt x="4106251" y="5066924"/>
                      <a:pt x="4049673" y="5095798"/>
                      <a:pt x="3986349" y="5095798"/>
                    </a:cubicBezTo>
                    <a:lnTo>
                      <a:pt x="3970285" y="5094179"/>
                    </a:lnTo>
                    <a:lnTo>
                      <a:pt x="3940417" y="5094179"/>
                    </a:lnTo>
                    <a:lnTo>
                      <a:pt x="3932392" y="5095799"/>
                    </a:lnTo>
                    <a:lnTo>
                      <a:pt x="1410346" y="5095799"/>
                    </a:lnTo>
                    <a:lnTo>
                      <a:pt x="1409893" y="5095708"/>
                    </a:lnTo>
                    <a:lnTo>
                      <a:pt x="1408985" y="5095799"/>
                    </a:lnTo>
                    <a:lnTo>
                      <a:pt x="1403223" y="5094928"/>
                    </a:lnTo>
                    <a:lnTo>
                      <a:pt x="1394591" y="5095798"/>
                    </a:lnTo>
                    <a:cubicBezTo>
                      <a:pt x="1310161" y="5095798"/>
                      <a:pt x="1237720" y="5044466"/>
                      <a:pt x="1206778" y="4971308"/>
                    </a:cubicBezTo>
                    <a:lnTo>
                      <a:pt x="1206697" y="4970904"/>
                    </a:lnTo>
                    <a:lnTo>
                      <a:pt x="1195395" y="4961234"/>
                    </a:lnTo>
                    <a:lnTo>
                      <a:pt x="838951" y="4260131"/>
                    </a:lnTo>
                    <a:lnTo>
                      <a:pt x="29235" y="2670972"/>
                    </a:lnTo>
                    <a:cubicBezTo>
                      <a:pt x="24992" y="2662646"/>
                      <a:pt x="22638" y="2653855"/>
                      <a:pt x="22014" y="2645085"/>
                    </a:cubicBezTo>
                    <a:lnTo>
                      <a:pt x="22942" y="2637511"/>
                    </a:lnTo>
                    <a:lnTo>
                      <a:pt x="16019" y="2627240"/>
                    </a:lnTo>
                    <a:cubicBezTo>
                      <a:pt x="5703" y="2602854"/>
                      <a:pt x="0" y="2576044"/>
                      <a:pt x="0" y="2547900"/>
                    </a:cubicBezTo>
                    <a:cubicBezTo>
                      <a:pt x="0" y="2519757"/>
                      <a:pt x="5703" y="2492945"/>
                      <a:pt x="16019" y="2468559"/>
                    </a:cubicBezTo>
                    <a:lnTo>
                      <a:pt x="31570" y="2445493"/>
                    </a:lnTo>
                    <a:lnTo>
                      <a:pt x="31227" y="2442651"/>
                    </a:lnTo>
                    <a:cubicBezTo>
                      <a:pt x="31869" y="2433883"/>
                      <a:pt x="34240" y="2425097"/>
                      <a:pt x="38498" y="2416779"/>
                    </a:cubicBezTo>
                    <a:lnTo>
                      <a:pt x="1206211" y="136072"/>
                    </a:lnTo>
                    <a:cubicBezTo>
                      <a:pt x="1210470" y="127755"/>
                      <a:pt x="1216212" y="120694"/>
                      <a:pt x="1222951" y="115048"/>
                    </a:cubicBezTo>
                    <a:lnTo>
                      <a:pt x="1228889" y="111770"/>
                    </a:lnTo>
                    <a:lnTo>
                      <a:pt x="1251698" y="74176"/>
                    </a:lnTo>
                    <a:cubicBezTo>
                      <a:pt x="1289084" y="28876"/>
                      <a:pt x="1345662" y="1"/>
                      <a:pt x="1408985" y="1"/>
                    </a:cubicBezTo>
                    <a:lnTo>
                      <a:pt x="1425049" y="1621"/>
                    </a:lnTo>
                    <a:lnTo>
                      <a:pt x="1454917" y="1621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solidFill>
                  <a:schemeClr val="bg1">
                    <a:alpha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3" name="Freeform: Shape 4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84517E22-53F6-41C6-8EED-7FDB159022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28821" y="3532902"/>
                <a:ext cx="1850051" cy="1747342"/>
              </a:xfrm>
              <a:custGeom>
                <a:avLst/>
                <a:gdLst>
                  <a:gd name="connsiteX0" fmla="*/ 719215 w 2311850"/>
                  <a:gd name="connsiteY0" fmla="*/ 190584 h 2183503"/>
                  <a:gd name="connsiteX1" fmla="*/ 716377 w 2311850"/>
                  <a:gd name="connsiteY1" fmla="*/ 191157 h 2183503"/>
                  <a:gd name="connsiteX2" fmla="*/ 705813 w 2311850"/>
                  <a:gd name="connsiteY2" fmla="*/ 191157 h 2183503"/>
                  <a:gd name="connsiteX3" fmla="*/ 700131 w 2311850"/>
                  <a:gd name="connsiteY3" fmla="*/ 190584 h 2183503"/>
                  <a:gd name="connsiteX4" fmla="*/ 644501 w 2311850"/>
                  <a:gd name="connsiteY4" fmla="*/ 216819 h 2183503"/>
                  <a:gd name="connsiteX5" fmla="*/ 636433 w 2311850"/>
                  <a:gd name="connsiteY5" fmla="*/ 230116 h 2183503"/>
                  <a:gd name="connsiteX6" fmla="*/ 634333 w 2311850"/>
                  <a:gd name="connsiteY6" fmla="*/ 231275 h 2183503"/>
                  <a:gd name="connsiteX7" fmla="*/ 628412 w 2311850"/>
                  <a:gd name="connsiteY7" fmla="*/ 238711 h 2183503"/>
                  <a:gd name="connsiteX8" fmla="*/ 215403 w 2311850"/>
                  <a:gd name="connsiteY8" fmla="*/ 1045376 h 2183503"/>
                  <a:gd name="connsiteX9" fmla="*/ 212832 w 2311850"/>
                  <a:gd name="connsiteY9" fmla="*/ 1054526 h 2183503"/>
                  <a:gd name="connsiteX10" fmla="*/ 212953 w 2311850"/>
                  <a:gd name="connsiteY10" fmla="*/ 1055531 h 2183503"/>
                  <a:gd name="connsiteX11" fmla="*/ 207453 w 2311850"/>
                  <a:gd name="connsiteY11" fmla="*/ 1063690 h 2183503"/>
                  <a:gd name="connsiteX12" fmla="*/ 201787 w 2311850"/>
                  <a:gd name="connsiteY12" fmla="*/ 1091752 h 2183503"/>
                  <a:gd name="connsiteX13" fmla="*/ 207453 w 2311850"/>
                  <a:gd name="connsiteY13" fmla="*/ 1119814 h 2183503"/>
                  <a:gd name="connsiteX14" fmla="*/ 209901 w 2311850"/>
                  <a:gd name="connsiteY14" fmla="*/ 1123446 h 2183503"/>
                  <a:gd name="connsiteX15" fmla="*/ 209573 w 2311850"/>
                  <a:gd name="connsiteY15" fmla="*/ 1126125 h 2183503"/>
                  <a:gd name="connsiteX16" fmla="*/ 212127 w 2311850"/>
                  <a:gd name="connsiteY16" fmla="*/ 1135281 h 2183503"/>
                  <a:gd name="connsiteX17" fmla="*/ 498516 w 2311850"/>
                  <a:gd name="connsiteY17" fmla="*/ 1697351 h 2183503"/>
                  <a:gd name="connsiteX18" fmla="*/ 624587 w 2311850"/>
                  <a:gd name="connsiteY18" fmla="*/ 1945325 h 2183503"/>
                  <a:gd name="connsiteX19" fmla="*/ 628584 w 2311850"/>
                  <a:gd name="connsiteY19" fmla="*/ 1948745 h 2183503"/>
                  <a:gd name="connsiteX20" fmla="*/ 628613 w 2311850"/>
                  <a:gd name="connsiteY20" fmla="*/ 1948888 h 2183503"/>
                  <a:gd name="connsiteX21" fmla="*/ 695040 w 2311850"/>
                  <a:gd name="connsiteY21" fmla="*/ 1992919 h 2183503"/>
                  <a:gd name="connsiteX22" fmla="*/ 698093 w 2311850"/>
                  <a:gd name="connsiteY22" fmla="*/ 1992611 h 2183503"/>
                  <a:gd name="connsiteX23" fmla="*/ 700131 w 2311850"/>
                  <a:gd name="connsiteY23" fmla="*/ 1992919 h 2183503"/>
                  <a:gd name="connsiteX24" fmla="*/ 700453 w 2311850"/>
                  <a:gd name="connsiteY24" fmla="*/ 1992887 h 2183503"/>
                  <a:gd name="connsiteX25" fmla="*/ 700613 w 2311850"/>
                  <a:gd name="connsiteY25" fmla="*/ 1992919 h 2183503"/>
                  <a:gd name="connsiteX26" fmla="*/ 1592636 w 2311850"/>
                  <a:gd name="connsiteY26" fmla="*/ 1992919 h 2183503"/>
                  <a:gd name="connsiteX27" fmla="*/ 1595474 w 2311850"/>
                  <a:gd name="connsiteY27" fmla="*/ 1992346 h 2183503"/>
                  <a:gd name="connsiteX28" fmla="*/ 1606038 w 2311850"/>
                  <a:gd name="connsiteY28" fmla="*/ 1992346 h 2183503"/>
                  <a:gd name="connsiteX29" fmla="*/ 1611720 w 2311850"/>
                  <a:gd name="connsiteY29" fmla="*/ 1992919 h 2183503"/>
                  <a:gd name="connsiteX30" fmla="*/ 1667351 w 2311850"/>
                  <a:gd name="connsiteY30" fmla="*/ 1966684 h 2183503"/>
                  <a:gd name="connsiteX31" fmla="*/ 1675418 w 2311850"/>
                  <a:gd name="connsiteY31" fmla="*/ 1953387 h 2183503"/>
                  <a:gd name="connsiteX32" fmla="*/ 1677518 w 2311850"/>
                  <a:gd name="connsiteY32" fmla="*/ 1952228 h 2183503"/>
                  <a:gd name="connsiteX33" fmla="*/ 1683439 w 2311850"/>
                  <a:gd name="connsiteY33" fmla="*/ 1944792 h 2183503"/>
                  <a:gd name="connsiteX34" fmla="*/ 2096448 w 2311850"/>
                  <a:gd name="connsiteY34" fmla="*/ 1138128 h 2183503"/>
                  <a:gd name="connsiteX35" fmla="*/ 2099020 w 2311850"/>
                  <a:gd name="connsiteY35" fmla="*/ 1128977 h 2183503"/>
                  <a:gd name="connsiteX36" fmla="*/ 2098898 w 2311850"/>
                  <a:gd name="connsiteY36" fmla="*/ 1127972 h 2183503"/>
                  <a:gd name="connsiteX37" fmla="*/ 2104399 w 2311850"/>
                  <a:gd name="connsiteY37" fmla="*/ 1119814 h 2183503"/>
                  <a:gd name="connsiteX38" fmla="*/ 2110064 w 2311850"/>
                  <a:gd name="connsiteY38" fmla="*/ 1091752 h 2183503"/>
                  <a:gd name="connsiteX39" fmla="*/ 2104399 w 2311850"/>
                  <a:gd name="connsiteY39" fmla="*/ 1063690 h 2183503"/>
                  <a:gd name="connsiteX40" fmla="*/ 2101950 w 2311850"/>
                  <a:gd name="connsiteY40" fmla="*/ 1060057 h 2183503"/>
                  <a:gd name="connsiteX41" fmla="*/ 2102278 w 2311850"/>
                  <a:gd name="connsiteY41" fmla="*/ 1057378 h 2183503"/>
                  <a:gd name="connsiteX42" fmla="*/ 2099724 w 2311850"/>
                  <a:gd name="connsiteY42" fmla="*/ 1048222 h 2183503"/>
                  <a:gd name="connsiteX43" fmla="*/ 1841861 w 2311850"/>
                  <a:gd name="connsiteY43" fmla="*/ 542137 h 2183503"/>
                  <a:gd name="connsiteX44" fmla="*/ 1841754 w 2311850"/>
                  <a:gd name="connsiteY44" fmla="*/ 540756 h 2183503"/>
                  <a:gd name="connsiteX45" fmla="*/ 1682652 w 2311850"/>
                  <a:gd name="connsiteY45" fmla="*/ 227812 h 2183503"/>
                  <a:gd name="connsiteX46" fmla="*/ 1675289 w 2311850"/>
                  <a:gd name="connsiteY46" fmla="*/ 221512 h 2183503"/>
                  <a:gd name="connsiteX47" fmla="*/ 1672442 w 2311850"/>
                  <a:gd name="connsiteY47" fmla="*/ 216820 h 2183503"/>
                  <a:gd name="connsiteX48" fmla="*/ 1616811 w 2311850"/>
                  <a:gd name="connsiteY48" fmla="*/ 190584 h 2183503"/>
                  <a:gd name="connsiteX49" fmla="*/ 1613758 w 2311850"/>
                  <a:gd name="connsiteY49" fmla="*/ 190892 h 2183503"/>
                  <a:gd name="connsiteX50" fmla="*/ 1611720 w 2311850"/>
                  <a:gd name="connsiteY50" fmla="*/ 190584 h 2183503"/>
                  <a:gd name="connsiteX51" fmla="*/ 1611399 w 2311850"/>
                  <a:gd name="connsiteY51" fmla="*/ 190617 h 2183503"/>
                  <a:gd name="connsiteX52" fmla="*/ 1611239 w 2311850"/>
                  <a:gd name="connsiteY52" fmla="*/ 190584 h 2183503"/>
                  <a:gd name="connsiteX53" fmla="*/ 626857 w 2311850"/>
                  <a:gd name="connsiteY53" fmla="*/ 0 h 2183503"/>
                  <a:gd name="connsiteX54" fmla="*/ 1707530 w 2311850"/>
                  <a:gd name="connsiteY54" fmla="*/ 0 h 2183503"/>
                  <a:gd name="connsiteX55" fmla="*/ 1707724 w 2311850"/>
                  <a:gd name="connsiteY55" fmla="*/ 39 h 2183503"/>
                  <a:gd name="connsiteX56" fmla="*/ 1708113 w 2311850"/>
                  <a:gd name="connsiteY56" fmla="*/ 0 h 2183503"/>
                  <a:gd name="connsiteX57" fmla="*/ 1710582 w 2311850"/>
                  <a:gd name="connsiteY57" fmla="*/ 373 h 2183503"/>
                  <a:gd name="connsiteX58" fmla="*/ 1714281 w 2311850"/>
                  <a:gd name="connsiteY58" fmla="*/ 0 h 2183503"/>
                  <a:gd name="connsiteX59" fmla="*/ 1781677 w 2311850"/>
                  <a:gd name="connsiteY59" fmla="*/ 31784 h 2183503"/>
                  <a:gd name="connsiteX60" fmla="*/ 1785126 w 2311850"/>
                  <a:gd name="connsiteY60" fmla="*/ 37469 h 2183503"/>
                  <a:gd name="connsiteX61" fmla="*/ 1794046 w 2311850"/>
                  <a:gd name="connsiteY61" fmla="*/ 45101 h 2183503"/>
                  <a:gd name="connsiteX62" fmla="*/ 1986796 w 2311850"/>
                  <a:gd name="connsiteY62" fmla="*/ 424228 h 2183503"/>
                  <a:gd name="connsiteX63" fmla="*/ 1986926 w 2311850"/>
                  <a:gd name="connsiteY63" fmla="*/ 425902 h 2183503"/>
                  <a:gd name="connsiteX64" fmla="*/ 2299323 w 2311850"/>
                  <a:gd name="connsiteY64" fmla="*/ 1039016 h 2183503"/>
                  <a:gd name="connsiteX65" fmla="*/ 2302417 w 2311850"/>
                  <a:gd name="connsiteY65" fmla="*/ 1050109 h 2183503"/>
                  <a:gd name="connsiteX66" fmla="*/ 2302020 w 2311850"/>
                  <a:gd name="connsiteY66" fmla="*/ 1053354 h 2183503"/>
                  <a:gd name="connsiteX67" fmla="*/ 2304987 w 2311850"/>
                  <a:gd name="connsiteY67" fmla="*/ 1057755 h 2183503"/>
                  <a:gd name="connsiteX68" fmla="*/ 2311850 w 2311850"/>
                  <a:gd name="connsiteY68" fmla="*/ 1091752 h 2183503"/>
                  <a:gd name="connsiteX69" fmla="*/ 2304987 w 2311850"/>
                  <a:gd name="connsiteY69" fmla="*/ 1125748 h 2183503"/>
                  <a:gd name="connsiteX70" fmla="*/ 2298323 w 2311850"/>
                  <a:gd name="connsiteY70" fmla="*/ 1135632 h 2183503"/>
                  <a:gd name="connsiteX71" fmla="*/ 2298470 w 2311850"/>
                  <a:gd name="connsiteY71" fmla="*/ 1136850 h 2183503"/>
                  <a:gd name="connsiteX72" fmla="*/ 2295354 w 2311850"/>
                  <a:gd name="connsiteY72" fmla="*/ 1147936 h 2183503"/>
                  <a:gd name="connsiteX73" fmla="*/ 1795000 w 2311850"/>
                  <a:gd name="connsiteY73" fmla="*/ 2125198 h 2183503"/>
                  <a:gd name="connsiteX74" fmla="*/ 1787827 w 2311850"/>
                  <a:gd name="connsiteY74" fmla="*/ 2134206 h 2183503"/>
                  <a:gd name="connsiteX75" fmla="*/ 1785283 w 2311850"/>
                  <a:gd name="connsiteY75" fmla="*/ 2135611 h 2183503"/>
                  <a:gd name="connsiteX76" fmla="*/ 1775510 w 2311850"/>
                  <a:gd name="connsiteY76" fmla="*/ 2151719 h 2183503"/>
                  <a:gd name="connsiteX77" fmla="*/ 1708113 w 2311850"/>
                  <a:gd name="connsiteY77" fmla="*/ 2183503 h 2183503"/>
                  <a:gd name="connsiteX78" fmla="*/ 1701230 w 2311850"/>
                  <a:gd name="connsiteY78" fmla="*/ 2182809 h 2183503"/>
                  <a:gd name="connsiteX79" fmla="*/ 1688432 w 2311850"/>
                  <a:gd name="connsiteY79" fmla="*/ 2182809 h 2183503"/>
                  <a:gd name="connsiteX80" fmla="*/ 1684993 w 2311850"/>
                  <a:gd name="connsiteY80" fmla="*/ 2183503 h 2183503"/>
                  <a:gd name="connsiteX81" fmla="*/ 604320 w 2311850"/>
                  <a:gd name="connsiteY81" fmla="*/ 2183503 h 2183503"/>
                  <a:gd name="connsiteX82" fmla="*/ 604126 w 2311850"/>
                  <a:gd name="connsiteY82" fmla="*/ 2183464 h 2183503"/>
                  <a:gd name="connsiteX83" fmla="*/ 603737 w 2311850"/>
                  <a:gd name="connsiteY83" fmla="*/ 2183503 h 2183503"/>
                  <a:gd name="connsiteX84" fmla="*/ 601268 w 2311850"/>
                  <a:gd name="connsiteY84" fmla="*/ 2183130 h 2183503"/>
                  <a:gd name="connsiteX85" fmla="*/ 597569 w 2311850"/>
                  <a:gd name="connsiteY85" fmla="*/ 2183503 h 2183503"/>
                  <a:gd name="connsiteX86" fmla="*/ 517093 w 2311850"/>
                  <a:gd name="connsiteY86" fmla="*/ 2130160 h 2183503"/>
                  <a:gd name="connsiteX87" fmla="*/ 517058 w 2311850"/>
                  <a:gd name="connsiteY87" fmla="*/ 2129987 h 2183503"/>
                  <a:gd name="connsiteX88" fmla="*/ 512216 w 2311850"/>
                  <a:gd name="connsiteY88" fmla="*/ 2125843 h 2183503"/>
                  <a:gd name="connsiteX89" fmla="*/ 359483 w 2311850"/>
                  <a:gd name="connsiteY89" fmla="*/ 1825427 h 2183503"/>
                  <a:gd name="connsiteX90" fmla="*/ 12527 w 2311850"/>
                  <a:gd name="connsiteY90" fmla="*/ 1144487 h 2183503"/>
                  <a:gd name="connsiteX91" fmla="*/ 9433 w 2311850"/>
                  <a:gd name="connsiteY91" fmla="*/ 1133395 h 2183503"/>
                  <a:gd name="connsiteX92" fmla="*/ 9831 w 2311850"/>
                  <a:gd name="connsiteY92" fmla="*/ 1130149 h 2183503"/>
                  <a:gd name="connsiteX93" fmla="*/ 6864 w 2311850"/>
                  <a:gd name="connsiteY93" fmla="*/ 1125748 h 2183503"/>
                  <a:gd name="connsiteX94" fmla="*/ 0 w 2311850"/>
                  <a:gd name="connsiteY94" fmla="*/ 1091752 h 2183503"/>
                  <a:gd name="connsiteX95" fmla="*/ 6864 w 2311850"/>
                  <a:gd name="connsiteY95" fmla="*/ 1057755 h 2183503"/>
                  <a:gd name="connsiteX96" fmla="*/ 13528 w 2311850"/>
                  <a:gd name="connsiteY96" fmla="*/ 1047871 h 2183503"/>
                  <a:gd name="connsiteX97" fmla="*/ 13381 w 2311850"/>
                  <a:gd name="connsiteY97" fmla="*/ 1046654 h 2183503"/>
                  <a:gd name="connsiteX98" fmla="*/ 16496 w 2311850"/>
                  <a:gd name="connsiteY98" fmla="*/ 1035568 h 2183503"/>
                  <a:gd name="connsiteX99" fmla="*/ 516850 w 2311850"/>
                  <a:gd name="connsiteY99" fmla="*/ 58306 h 2183503"/>
                  <a:gd name="connsiteX100" fmla="*/ 524023 w 2311850"/>
                  <a:gd name="connsiteY100" fmla="*/ 49297 h 2183503"/>
                  <a:gd name="connsiteX101" fmla="*/ 526568 w 2311850"/>
                  <a:gd name="connsiteY101" fmla="*/ 47892 h 2183503"/>
                  <a:gd name="connsiteX102" fmla="*/ 536341 w 2311850"/>
                  <a:gd name="connsiteY102" fmla="*/ 31784 h 2183503"/>
                  <a:gd name="connsiteX103" fmla="*/ 603737 w 2311850"/>
                  <a:gd name="connsiteY103" fmla="*/ 0 h 2183503"/>
                  <a:gd name="connsiteX104" fmla="*/ 610620 w 2311850"/>
                  <a:gd name="connsiteY104" fmla="*/ 695 h 2183503"/>
                  <a:gd name="connsiteX105" fmla="*/ 623418 w 2311850"/>
                  <a:gd name="connsiteY105" fmla="*/ 695 h 2183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311850" h="2183503">
                    <a:moveTo>
                      <a:pt x="719215" y="190584"/>
                    </a:moveTo>
                    <a:lnTo>
                      <a:pt x="716377" y="191157"/>
                    </a:lnTo>
                    <a:lnTo>
                      <a:pt x="705813" y="191157"/>
                    </a:lnTo>
                    <a:lnTo>
                      <a:pt x="700131" y="190584"/>
                    </a:lnTo>
                    <a:cubicBezTo>
                      <a:pt x="677735" y="190584"/>
                      <a:pt x="657724" y="200797"/>
                      <a:pt x="644501" y="216819"/>
                    </a:cubicBezTo>
                    <a:lnTo>
                      <a:pt x="636433" y="230116"/>
                    </a:lnTo>
                    <a:lnTo>
                      <a:pt x="634333" y="231275"/>
                    </a:lnTo>
                    <a:cubicBezTo>
                      <a:pt x="631949" y="233272"/>
                      <a:pt x="629919" y="235770"/>
                      <a:pt x="628412" y="238711"/>
                    </a:cubicBezTo>
                    <a:lnTo>
                      <a:pt x="215403" y="1045376"/>
                    </a:lnTo>
                    <a:cubicBezTo>
                      <a:pt x="213897" y="1048318"/>
                      <a:pt x="213059" y="1051425"/>
                      <a:pt x="212832" y="1054526"/>
                    </a:cubicBezTo>
                    <a:lnTo>
                      <a:pt x="212953" y="1055531"/>
                    </a:lnTo>
                    <a:lnTo>
                      <a:pt x="207453" y="1063690"/>
                    </a:lnTo>
                    <a:cubicBezTo>
                      <a:pt x="203804" y="1072315"/>
                      <a:pt x="201787" y="1081798"/>
                      <a:pt x="201787" y="1091752"/>
                    </a:cubicBezTo>
                    <a:cubicBezTo>
                      <a:pt x="201787" y="1101706"/>
                      <a:pt x="203804" y="1111189"/>
                      <a:pt x="207453" y="1119814"/>
                    </a:cubicBezTo>
                    <a:lnTo>
                      <a:pt x="209901" y="1123446"/>
                    </a:lnTo>
                    <a:lnTo>
                      <a:pt x="209573" y="1126125"/>
                    </a:lnTo>
                    <a:cubicBezTo>
                      <a:pt x="209794" y="1129227"/>
                      <a:pt x="210627" y="1132336"/>
                      <a:pt x="212127" y="1135281"/>
                    </a:cubicBezTo>
                    <a:lnTo>
                      <a:pt x="498516" y="1697351"/>
                    </a:lnTo>
                    <a:lnTo>
                      <a:pt x="624587" y="1945325"/>
                    </a:lnTo>
                    <a:lnTo>
                      <a:pt x="628584" y="1948745"/>
                    </a:lnTo>
                    <a:lnTo>
                      <a:pt x="628613" y="1948888"/>
                    </a:lnTo>
                    <a:cubicBezTo>
                      <a:pt x="639557" y="1974763"/>
                      <a:pt x="665178" y="1992919"/>
                      <a:pt x="695040" y="1992919"/>
                    </a:cubicBezTo>
                    <a:lnTo>
                      <a:pt x="698093" y="1992611"/>
                    </a:lnTo>
                    <a:lnTo>
                      <a:pt x="700131" y="1992919"/>
                    </a:lnTo>
                    <a:lnTo>
                      <a:pt x="700453" y="1992887"/>
                    </a:lnTo>
                    <a:lnTo>
                      <a:pt x="700613" y="1992919"/>
                    </a:lnTo>
                    <a:lnTo>
                      <a:pt x="1592636" y="1992919"/>
                    </a:lnTo>
                    <a:lnTo>
                      <a:pt x="1595474" y="1992346"/>
                    </a:lnTo>
                    <a:lnTo>
                      <a:pt x="1606038" y="1992346"/>
                    </a:lnTo>
                    <a:lnTo>
                      <a:pt x="1611720" y="1992919"/>
                    </a:lnTo>
                    <a:cubicBezTo>
                      <a:pt x="1634117" y="1992919"/>
                      <a:pt x="1654128" y="1982706"/>
                      <a:pt x="1667351" y="1966684"/>
                    </a:cubicBezTo>
                    <a:lnTo>
                      <a:pt x="1675418" y="1953387"/>
                    </a:lnTo>
                    <a:lnTo>
                      <a:pt x="1677518" y="1952228"/>
                    </a:lnTo>
                    <a:cubicBezTo>
                      <a:pt x="1679902" y="1950231"/>
                      <a:pt x="1681933" y="1947733"/>
                      <a:pt x="1683439" y="1944792"/>
                    </a:cubicBezTo>
                    <a:lnTo>
                      <a:pt x="2096448" y="1138128"/>
                    </a:lnTo>
                    <a:cubicBezTo>
                      <a:pt x="2097954" y="1135186"/>
                      <a:pt x="2098792" y="1132078"/>
                      <a:pt x="2099020" y="1128977"/>
                    </a:cubicBezTo>
                    <a:lnTo>
                      <a:pt x="2098898" y="1127972"/>
                    </a:lnTo>
                    <a:lnTo>
                      <a:pt x="2104399" y="1119814"/>
                    </a:lnTo>
                    <a:cubicBezTo>
                      <a:pt x="2108047" y="1111189"/>
                      <a:pt x="2110064" y="1101705"/>
                      <a:pt x="2110064" y="1091752"/>
                    </a:cubicBezTo>
                    <a:cubicBezTo>
                      <a:pt x="2110064" y="1081798"/>
                      <a:pt x="2108047" y="1072315"/>
                      <a:pt x="2104399" y="1063690"/>
                    </a:cubicBezTo>
                    <a:lnTo>
                      <a:pt x="2101950" y="1060057"/>
                    </a:lnTo>
                    <a:lnTo>
                      <a:pt x="2102278" y="1057378"/>
                    </a:lnTo>
                    <a:cubicBezTo>
                      <a:pt x="2102057" y="1054277"/>
                      <a:pt x="2101225" y="1051167"/>
                      <a:pt x="2099724" y="1048222"/>
                    </a:cubicBezTo>
                    <a:lnTo>
                      <a:pt x="1841861" y="542137"/>
                    </a:lnTo>
                    <a:lnTo>
                      <a:pt x="1841754" y="540756"/>
                    </a:lnTo>
                    <a:lnTo>
                      <a:pt x="1682652" y="227812"/>
                    </a:lnTo>
                    <a:lnTo>
                      <a:pt x="1675289" y="221512"/>
                    </a:lnTo>
                    <a:lnTo>
                      <a:pt x="1672442" y="216820"/>
                    </a:lnTo>
                    <a:cubicBezTo>
                      <a:pt x="1659219" y="200797"/>
                      <a:pt x="1639208" y="190584"/>
                      <a:pt x="1616811" y="190584"/>
                    </a:cubicBezTo>
                    <a:lnTo>
                      <a:pt x="1613758" y="190892"/>
                    </a:lnTo>
                    <a:lnTo>
                      <a:pt x="1611720" y="190584"/>
                    </a:lnTo>
                    <a:lnTo>
                      <a:pt x="1611399" y="190617"/>
                    </a:lnTo>
                    <a:lnTo>
                      <a:pt x="1611239" y="190584"/>
                    </a:lnTo>
                    <a:close/>
                    <a:moveTo>
                      <a:pt x="626857" y="0"/>
                    </a:moveTo>
                    <a:lnTo>
                      <a:pt x="1707530" y="0"/>
                    </a:lnTo>
                    <a:lnTo>
                      <a:pt x="1707724" y="39"/>
                    </a:lnTo>
                    <a:lnTo>
                      <a:pt x="1708113" y="0"/>
                    </a:lnTo>
                    <a:lnTo>
                      <a:pt x="1710582" y="373"/>
                    </a:lnTo>
                    <a:lnTo>
                      <a:pt x="1714281" y="0"/>
                    </a:lnTo>
                    <a:cubicBezTo>
                      <a:pt x="1741414" y="0"/>
                      <a:pt x="1765657" y="12373"/>
                      <a:pt x="1781677" y="31784"/>
                    </a:cubicBezTo>
                    <a:lnTo>
                      <a:pt x="1785126" y="37469"/>
                    </a:lnTo>
                    <a:lnTo>
                      <a:pt x="1794046" y="45101"/>
                    </a:lnTo>
                    <a:lnTo>
                      <a:pt x="1986796" y="424228"/>
                    </a:lnTo>
                    <a:lnTo>
                      <a:pt x="1986926" y="425902"/>
                    </a:lnTo>
                    <a:lnTo>
                      <a:pt x="2299323" y="1039016"/>
                    </a:lnTo>
                    <a:cubicBezTo>
                      <a:pt x="2301141" y="1042584"/>
                      <a:pt x="2302150" y="1046351"/>
                      <a:pt x="2302417" y="1050109"/>
                    </a:cubicBezTo>
                    <a:lnTo>
                      <a:pt x="2302020" y="1053354"/>
                    </a:lnTo>
                    <a:lnTo>
                      <a:pt x="2304987" y="1057755"/>
                    </a:lnTo>
                    <a:cubicBezTo>
                      <a:pt x="2309406" y="1068204"/>
                      <a:pt x="2311850" y="1079692"/>
                      <a:pt x="2311850" y="1091752"/>
                    </a:cubicBezTo>
                    <a:cubicBezTo>
                      <a:pt x="2311850" y="1103810"/>
                      <a:pt x="2309406" y="1115299"/>
                      <a:pt x="2304987" y="1125748"/>
                    </a:cubicBezTo>
                    <a:lnTo>
                      <a:pt x="2298323" y="1135632"/>
                    </a:lnTo>
                    <a:lnTo>
                      <a:pt x="2298470" y="1136850"/>
                    </a:lnTo>
                    <a:cubicBezTo>
                      <a:pt x="2298195" y="1140607"/>
                      <a:pt x="2297179" y="1144372"/>
                      <a:pt x="2295354" y="1147936"/>
                    </a:cubicBezTo>
                    <a:lnTo>
                      <a:pt x="1795000" y="2125198"/>
                    </a:lnTo>
                    <a:cubicBezTo>
                      <a:pt x="1793175" y="2128761"/>
                      <a:pt x="1790715" y="2131787"/>
                      <a:pt x="1787827" y="2134206"/>
                    </a:cubicBezTo>
                    <a:lnTo>
                      <a:pt x="1785283" y="2135611"/>
                    </a:lnTo>
                    <a:lnTo>
                      <a:pt x="1775510" y="2151719"/>
                    </a:lnTo>
                    <a:cubicBezTo>
                      <a:pt x="1759490" y="2171130"/>
                      <a:pt x="1735247" y="2183503"/>
                      <a:pt x="1708113" y="2183503"/>
                    </a:cubicBezTo>
                    <a:lnTo>
                      <a:pt x="1701230" y="2182809"/>
                    </a:lnTo>
                    <a:lnTo>
                      <a:pt x="1688432" y="2182809"/>
                    </a:lnTo>
                    <a:lnTo>
                      <a:pt x="1684993" y="2183503"/>
                    </a:lnTo>
                    <a:lnTo>
                      <a:pt x="604320" y="2183503"/>
                    </a:lnTo>
                    <a:lnTo>
                      <a:pt x="604126" y="2183464"/>
                    </a:lnTo>
                    <a:lnTo>
                      <a:pt x="603737" y="2183503"/>
                    </a:lnTo>
                    <a:lnTo>
                      <a:pt x="601268" y="2183130"/>
                    </a:lnTo>
                    <a:lnTo>
                      <a:pt x="597569" y="2183503"/>
                    </a:lnTo>
                    <a:cubicBezTo>
                      <a:pt x="561392" y="2183503"/>
                      <a:pt x="530352" y="2161507"/>
                      <a:pt x="517093" y="2130160"/>
                    </a:cubicBezTo>
                    <a:lnTo>
                      <a:pt x="517058" y="2129987"/>
                    </a:lnTo>
                    <a:lnTo>
                      <a:pt x="512216" y="2125843"/>
                    </a:lnTo>
                    <a:lnTo>
                      <a:pt x="359483" y="1825427"/>
                    </a:lnTo>
                    <a:lnTo>
                      <a:pt x="12527" y="1144487"/>
                    </a:lnTo>
                    <a:cubicBezTo>
                      <a:pt x="10709" y="1140920"/>
                      <a:pt x="9700" y="1137153"/>
                      <a:pt x="9433" y="1133395"/>
                    </a:cubicBezTo>
                    <a:lnTo>
                      <a:pt x="9831" y="1130149"/>
                    </a:lnTo>
                    <a:lnTo>
                      <a:pt x="6864" y="1125748"/>
                    </a:lnTo>
                    <a:cubicBezTo>
                      <a:pt x="2444" y="1115299"/>
                      <a:pt x="0" y="1103811"/>
                      <a:pt x="0" y="1091752"/>
                    </a:cubicBezTo>
                    <a:cubicBezTo>
                      <a:pt x="0" y="1079693"/>
                      <a:pt x="2444" y="1068204"/>
                      <a:pt x="6864" y="1057755"/>
                    </a:cubicBezTo>
                    <a:lnTo>
                      <a:pt x="13528" y="1047871"/>
                    </a:lnTo>
                    <a:lnTo>
                      <a:pt x="13381" y="1046654"/>
                    </a:lnTo>
                    <a:cubicBezTo>
                      <a:pt x="13656" y="1042897"/>
                      <a:pt x="14672" y="1039132"/>
                      <a:pt x="16496" y="1035568"/>
                    </a:cubicBezTo>
                    <a:lnTo>
                      <a:pt x="516850" y="58306"/>
                    </a:lnTo>
                    <a:cubicBezTo>
                      <a:pt x="518675" y="54742"/>
                      <a:pt x="521136" y="51716"/>
                      <a:pt x="524023" y="49297"/>
                    </a:cubicBezTo>
                    <a:lnTo>
                      <a:pt x="526568" y="47892"/>
                    </a:lnTo>
                    <a:lnTo>
                      <a:pt x="536341" y="31784"/>
                    </a:lnTo>
                    <a:cubicBezTo>
                      <a:pt x="552361" y="12373"/>
                      <a:pt x="576604" y="0"/>
                      <a:pt x="603737" y="0"/>
                    </a:cubicBezTo>
                    <a:lnTo>
                      <a:pt x="610620" y="695"/>
                    </a:lnTo>
                    <a:lnTo>
                      <a:pt x="623418" y="6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4" name="Text Box 1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B229BE42-2413-4702-877F-5BD50AC3F2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26106" y="3872415"/>
                <a:ext cx="1243968" cy="441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0960" tIns="30480" rIns="60960" bIns="3048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2000" dirty="0" smtClean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曹    义</a:t>
                </a:r>
                <a:endParaRPr lang="en-US" sz="20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5" name="矩形 144"/>
              <p:cNvSpPr/>
              <p:nvPr/>
            </p:nvSpPr>
            <p:spPr>
              <a:xfrm>
                <a:off x="1692312" y="4293323"/>
                <a:ext cx="1934581" cy="6985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CLASSKULL</a:t>
                </a:r>
              </a:p>
              <a:p>
                <a:pPr algn="ctr"/>
                <a:r>
                  <a:rPr lang="zh-CN" altLang="en-US" sz="1600" dirty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专家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顾问</a:t>
                </a:r>
                <a:endParaRPr lang="en-US" altLang="zh-CN" sz="16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816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97"/>
          <p:cNvSpPr/>
          <p:nvPr/>
        </p:nvSpPr>
        <p:spPr>
          <a:xfrm>
            <a:off x="6184918" y="1576316"/>
            <a:ext cx="4913642" cy="1195507"/>
          </a:xfrm>
          <a:prstGeom prst="rect">
            <a:avLst/>
          </a:prstGeom>
          <a:solidFill>
            <a:srgbClr val="D9D9D9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4" name="Rectangle 97"/>
          <p:cNvSpPr/>
          <p:nvPr/>
        </p:nvSpPr>
        <p:spPr>
          <a:xfrm>
            <a:off x="6184918" y="3265181"/>
            <a:ext cx="4913642" cy="945843"/>
          </a:xfrm>
          <a:prstGeom prst="rect">
            <a:avLst/>
          </a:prstGeom>
          <a:solidFill>
            <a:srgbClr val="D9D9D9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7" name="Rectangle 97"/>
          <p:cNvSpPr/>
          <p:nvPr/>
        </p:nvSpPr>
        <p:spPr>
          <a:xfrm>
            <a:off x="832954" y="2078870"/>
            <a:ext cx="4913642" cy="623387"/>
          </a:xfrm>
          <a:prstGeom prst="rect">
            <a:avLst/>
          </a:prstGeom>
          <a:solidFill>
            <a:srgbClr val="D9D9D9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0" name="Rectangle 97"/>
          <p:cNvSpPr/>
          <p:nvPr/>
        </p:nvSpPr>
        <p:spPr>
          <a:xfrm>
            <a:off x="832954" y="3219076"/>
            <a:ext cx="4913642" cy="623387"/>
          </a:xfrm>
          <a:prstGeom prst="rect">
            <a:avLst/>
          </a:prstGeom>
          <a:solidFill>
            <a:srgbClr val="D9D9D9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196387" y="1319952"/>
            <a:ext cx="3826934" cy="3805472"/>
            <a:chOff x="4182533" y="1684572"/>
            <a:chExt cx="3826934" cy="3805472"/>
          </a:xfrm>
          <a:solidFill>
            <a:schemeClr val="bg1">
              <a:lumMod val="75000"/>
            </a:schemeClr>
          </a:solidFill>
        </p:grpSpPr>
        <p:sp>
          <p:nvSpPr>
            <p:cNvPr id="8" name="Diamond 9"/>
            <p:cNvSpPr/>
            <p:nvPr/>
          </p:nvSpPr>
          <p:spPr>
            <a:xfrm>
              <a:off x="5181600" y="1684572"/>
              <a:ext cx="1828800" cy="1828800"/>
            </a:xfrm>
            <a:prstGeom prst="diamond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Diamond 10"/>
            <p:cNvSpPr/>
            <p:nvPr/>
          </p:nvSpPr>
          <p:spPr>
            <a:xfrm>
              <a:off x="6180667" y="2662472"/>
              <a:ext cx="1828800" cy="1828800"/>
            </a:xfrm>
            <a:prstGeom prst="diamond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Diamond 11"/>
            <p:cNvSpPr/>
            <p:nvPr/>
          </p:nvSpPr>
          <p:spPr>
            <a:xfrm>
              <a:off x="4182533" y="2662472"/>
              <a:ext cx="1828800" cy="1828800"/>
            </a:xfrm>
            <a:prstGeom prst="diamond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Diamond 12"/>
            <p:cNvSpPr/>
            <p:nvPr/>
          </p:nvSpPr>
          <p:spPr>
            <a:xfrm>
              <a:off x="5181600" y="3661244"/>
              <a:ext cx="1828800" cy="1828800"/>
            </a:xfrm>
            <a:prstGeom prst="diamond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94" name="Rectangle 97"/>
          <p:cNvSpPr/>
          <p:nvPr/>
        </p:nvSpPr>
        <p:spPr>
          <a:xfrm>
            <a:off x="6927" y="4613563"/>
            <a:ext cx="12185073" cy="2244437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2" name="五边形 101"/>
          <p:cNvSpPr/>
          <p:nvPr/>
        </p:nvSpPr>
        <p:spPr>
          <a:xfrm rot="10800000" flipH="1" flipV="1">
            <a:off x="6108989" y="4638841"/>
            <a:ext cx="6083011" cy="350052"/>
          </a:xfrm>
          <a:prstGeom prst="homePlate">
            <a:avLst>
              <a:gd name="adj" fmla="val 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341511" y="258228"/>
            <a:ext cx="5508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谈谈  融资计划吧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9792" y="1155996"/>
            <a:ext cx="375834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天使轮</a:t>
            </a:r>
            <a:endParaRPr lang="en-US" altLang="zh-CN" sz="24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altLang="zh-CN" sz="10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2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融资需求</a:t>
            </a:r>
            <a:endParaRPr lang="en-US" altLang="zh-CN" sz="24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金额</a:t>
            </a:r>
            <a:r>
              <a:rPr lang="en-US" altLang="zh-CN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r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00</a:t>
            </a:r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万元人民币</a:t>
            </a:r>
            <a:endParaRPr lang="en-US" altLang="zh-CN" sz="20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投资方股权占比</a:t>
            </a:r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15%</a:t>
            </a:r>
          </a:p>
          <a:p>
            <a:pPr algn="ctr"/>
            <a:endParaRPr lang="en-US" altLang="zh-CN" sz="1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2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融资用途</a:t>
            </a:r>
            <a:endParaRPr lang="en-US" altLang="zh-CN" sz="24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产品研发</a:t>
            </a:r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+</a:t>
            </a:r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市场试点</a:t>
            </a:r>
            <a:endParaRPr lang="en-US" altLang="zh-CN" sz="20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包括</a:t>
            </a:r>
            <a:r>
              <a:rPr lang="zh-CN" altLang="en-US" sz="2000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人员</a:t>
            </a:r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设备</a:t>
            </a:r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场地</a:t>
            </a:r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测试</a:t>
            </a:r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等</a:t>
            </a:r>
            <a:endParaRPr lang="zh-CN" altLang="en-US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03076" y="1155996"/>
            <a:ext cx="2492990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完成产品</a:t>
            </a:r>
            <a:endParaRPr lang="en-US" altLang="zh-CN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微信小程序</a:t>
            </a:r>
            <a:endParaRPr lang="en-US" altLang="zh-CN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altLang="zh-CN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PC</a:t>
            </a:r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端</a:t>
            </a:r>
            <a:r>
              <a:rPr lang="en-US" altLang="zh-CN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APP</a:t>
            </a:r>
          </a:p>
          <a:p>
            <a:pPr algn="ctr"/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移动端</a:t>
            </a:r>
            <a:r>
              <a:rPr lang="en-US" altLang="zh-CN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APP</a:t>
            </a:r>
          </a:p>
          <a:p>
            <a:pPr algn="ctr"/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社区网站</a:t>
            </a:r>
            <a:endParaRPr lang="en-US" altLang="zh-CN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altLang="zh-CN" sz="8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核心</a:t>
            </a:r>
            <a:r>
              <a:rPr lang="zh-CN" altLang="en-US" sz="2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功能</a:t>
            </a:r>
            <a:endParaRPr lang="en-US" altLang="zh-CN" sz="24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去中心化的模型</a:t>
            </a:r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存储</a:t>
            </a:r>
            <a:endParaRPr lang="en-US" altLang="zh-CN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可视化编辑</a:t>
            </a:r>
            <a:endParaRPr lang="en-US" altLang="zh-CN" sz="20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识别与交互</a:t>
            </a:r>
            <a:endParaRPr lang="en-US" altLang="zh-CN" sz="20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altLang="zh-CN" sz="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175606" y="1296174"/>
            <a:ext cx="3867843" cy="3679086"/>
            <a:chOff x="4148551" y="1648579"/>
            <a:chExt cx="3867843" cy="3679086"/>
          </a:xfrm>
        </p:grpSpPr>
        <p:sp>
          <p:nvSpPr>
            <p:cNvPr id="19" name="Rectangle 8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9A8074E5-759F-4B2C-9E30-7633B0475DBF}"/>
                </a:ext>
              </a:extLst>
            </p:cNvPr>
            <p:cNvSpPr/>
            <p:nvPr/>
          </p:nvSpPr>
          <p:spPr>
            <a:xfrm>
              <a:off x="4148551" y="2628850"/>
              <a:ext cx="1876636" cy="1876636"/>
            </a:xfrm>
            <a:prstGeom prst="diamond">
              <a:avLst/>
            </a:prstGeom>
            <a:blipFill>
              <a:blip r:embed="rId2">
                <a:grayscl/>
              </a:blip>
              <a:stretch>
                <a:fillRect/>
              </a:stretch>
            </a:blipFill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Rectangle 46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C5D73DCF-4E9C-4CF0-83E8-7ADF22F66AB7}"/>
                </a:ext>
              </a:extLst>
            </p:cNvPr>
            <p:cNvSpPr/>
            <p:nvPr/>
          </p:nvSpPr>
          <p:spPr>
            <a:xfrm>
              <a:off x="5145723" y="1648579"/>
              <a:ext cx="1876636" cy="1876636"/>
            </a:xfrm>
            <a:prstGeom prst="diamond">
              <a:avLst/>
            </a:prstGeom>
            <a:blipFill>
              <a:blip r:embed="rId3">
                <a:grayscl/>
              </a:blip>
              <a:stretch>
                <a:fillRect/>
              </a:stretch>
            </a:blipFill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Rectangle 56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E49B272F-7195-4EFB-ADEE-1CE2F4D334C5}"/>
                </a:ext>
              </a:extLst>
            </p:cNvPr>
            <p:cNvSpPr/>
            <p:nvPr/>
          </p:nvSpPr>
          <p:spPr>
            <a:xfrm>
              <a:off x="6139758" y="2628850"/>
              <a:ext cx="1876636" cy="1876636"/>
            </a:xfrm>
            <a:prstGeom prst="diamond">
              <a:avLst/>
            </a:prstGeom>
            <a:blipFill>
              <a:blip r:embed="rId4">
                <a:grayscl/>
              </a:blip>
              <a:stretch>
                <a:fillRect/>
              </a:stretch>
            </a:blipFill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 </a:t>
              </a:r>
              <a:endPara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Rectangle 45"/>
            <p:cNvSpPr/>
            <p:nvPr/>
          </p:nvSpPr>
          <p:spPr>
            <a:xfrm>
              <a:off x="5145723" y="3451029"/>
              <a:ext cx="1876636" cy="1876636"/>
            </a:xfrm>
            <a:prstGeom prst="diamond">
              <a:avLst/>
            </a:prstGeom>
            <a:blipFill>
              <a:blip r:embed="rId5"/>
              <a:srcRect/>
              <a:stretch>
                <a:fillRect r="-84067"/>
              </a:stretch>
            </a:blip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1505842" y="5105503"/>
            <a:ext cx="1261885" cy="307777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/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完成概要设计</a:t>
            </a:r>
            <a:endParaRPr lang="en-US" altLang="zh-CN" sz="14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78674" y="5837312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完成团队扩充</a:t>
            </a:r>
            <a:endParaRPr lang="en-US" altLang="zh-CN" sz="14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811803" y="5837312"/>
            <a:ext cx="12618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完成详细设计</a:t>
            </a:r>
            <a:endParaRPr lang="en-US" altLang="zh-CN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4069449" y="5091649"/>
            <a:ext cx="1492716" cy="307777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/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发布</a:t>
            </a:r>
            <a:r>
              <a:rPr lang="en-US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CP</a:t>
            </a:r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概念版本</a:t>
            </a:r>
            <a:endParaRPr lang="en-US" altLang="zh-CN" sz="14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378068" y="5837312"/>
            <a:ext cx="14654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发布</a:t>
            </a:r>
            <a:r>
              <a:rPr lang="en-US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B</a:t>
            </a:r>
            <a:r>
              <a:rPr lang="en-US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</a:t>
            </a:r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基准版本</a:t>
            </a:r>
            <a:endParaRPr lang="en-US" altLang="zh-CN" sz="14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6762098" y="5091649"/>
            <a:ext cx="1465466" cy="307777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/>
            <a:r>
              <a:rPr lang="zh-CN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测试</a:t>
            </a:r>
            <a:r>
              <a:rPr lang="en-US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BL</a:t>
            </a:r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基准版本</a:t>
            </a:r>
            <a:endParaRPr lang="en-US" altLang="zh-CN" sz="14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8026951" y="5837312"/>
            <a:ext cx="14750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发布</a:t>
            </a:r>
            <a:r>
              <a:rPr lang="en-US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RF</a:t>
            </a:r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改进版本</a:t>
            </a:r>
            <a:endParaRPr lang="en-US" altLang="zh-CN" sz="14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01" name="组合 100"/>
          <p:cNvGrpSpPr/>
          <p:nvPr/>
        </p:nvGrpSpPr>
        <p:grpSpPr>
          <a:xfrm>
            <a:off x="475511" y="5404126"/>
            <a:ext cx="11261767" cy="428829"/>
            <a:chOff x="475511" y="5404126"/>
            <a:chExt cx="11261767" cy="428829"/>
          </a:xfrm>
        </p:grpSpPr>
        <p:grpSp>
          <p:nvGrpSpPr>
            <p:cNvPr id="26" name="Group 10"/>
            <p:cNvGrpSpPr/>
            <p:nvPr/>
          </p:nvGrpSpPr>
          <p:grpSpPr>
            <a:xfrm>
              <a:off x="1029926" y="5405459"/>
              <a:ext cx="736045" cy="424378"/>
              <a:chOff x="1977804" y="1894756"/>
              <a:chExt cx="1510838" cy="424378"/>
            </a:xfrm>
            <a:effectLst/>
          </p:grpSpPr>
          <p:sp>
            <p:nvSpPr>
              <p:cNvPr id="45" name="Дуга 9"/>
              <p:cNvSpPr/>
              <p:nvPr/>
            </p:nvSpPr>
            <p:spPr>
              <a:xfrm>
                <a:off x="1977804" y="1894756"/>
                <a:ext cx="322118" cy="424378"/>
              </a:xfrm>
              <a:prstGeom prst="arc">
                <a:avLst>
                  <a:gd name="adj1" fmla="val 16982753"/>
                  <a:gd name="adj2" fmla="val 4921824"/>
                </a:avLst>
              </a:prstGeom>
              <a:ln w="12700">
                <a:solidFill>
                  <a:srgbClr val="00B0F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cxnSp>
            <p:nvCxnSpPr>
              <p:cNvPr id="46" name="Прямая со стрелкой 11"/>
              <p:cNvCxnSpPr/>
              <p:nvPr/>
            </p:nvCxnSpPr>
            <p:spPr>
              <a:xfrm>
                <a:off x="2299922" y="2089668"/>
                <a:ext cx="1188720" cy="0"/>
              </a:xfrm>
              <a:prstGeom prst="straightConnector1">
                <a:avLst/>
              </a:prstGeom>
              <a:ln w="12700">
                <a:solidFill>
                  <a:srgbClr val="00B0F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64"/>
            <p:cNvGrpSpPr/>
            <p:nvPr/>
          </p:nvGrpSpPr>
          <p:grpSpPr>
            <a:xfrm>
              <a:off x="2354526" y="5404126"/>
              <a:ext cx="736045" cy="424378"/>
              <a:chOff x="1977804" y="1894756"/>
              <a:chExt cx="1510838" cy="424378"/>
            </a:xfrm>
            <a:effectLst/>
          </p:grpSpPr>
          <p:sp>
            <p:nvSpPr>
              <p:cNvPr id="43" name="Дуга 9"/>
              <p:cNvSpPr/>
              <p:nvPr/>
            </p:nvSpPr>
            <p:spPr>
              <a:xfrm>
                <a:off x="1977804" y="1894756"/>
                <a:ext cx="322118" cy="424378"/>
              </a:xfrm>
              <a:prstGeom prst="arc">
                <a:avLst>
                  <a:gd name="adj1" fmla="val 16982753"/>
                  <a:gd name="adj2" fmla="val 4921824"/>
                </a:avLst>
              </a:prstGeom>
              <a:ln w="12700">
                <a:solidFill>
                  <a:srgbClr val="FFCC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cxnSp>
            <p:nvCxnSpPr>
              <p:cNvPr id="44" name="Прямая со стрелкой 11"/>
              <p:cNvCxnSpPr/>
              <p:nvPr/>
            </p:nvCxnSpPr>
            <p:spPr>
              <a:xfrm>
                <a:off x="2299922" y="2089668"/>
                <a:ext cx="1188720" cy="0"/>
              </a:xfrm>
              <a:prstGeom prst="straightConnector1">
                <a:avLst/>
              </a:prstGeom>
              <a:ln w="12700">
                <a:solidFill>
                  <a:srgbClr val="FFCC0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67"/>
            <p:cNvGrpSpPr/>
            <p:nvPr/>
          </p:nvGrpSpPr>
          <p:grpSpPr>
            <a:xfrm>
              <a:off x="3667593" y="5404126"/>
              <a:ext cx="736045" cy="424378"/>
              <a:chOff x="1977804" y="1894756"/>
              <a:chExt cx="1510838" cy="424378"/>
            </a:xfrm>
            <a:effectLst/>
          </p:grpSpPr>
          <p:sp>
            <p:nvSpPr>
              <p:cNvPr id="41" name="Дуга 9"/>
              <p:cNvSpPr/>
              <p:nvPr/>
            </p:nvSpPr>
            <p:spPr>
              <a:xfrm>
                <a:off x="1977804" y="1894756"/>
                <a:ext cx="322118" cy="424378"/>
              </a:xfrm>
              <a:prstGeom prst="arc">
                <a:avLst>
                  <a:gd name="adj1" fmla="val 16982753"/>
                  <a:gd name="adj2" fmla="val 4921824"/>
                </a:avLst>
              </a:prstGeom>
              <a:ln w="12700">
                <a:solidFill>
                  <a:srgbClr val="FFCC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cxnSp>
            <p:nvCxnSpPr>
              <p:cNvPr id="42" name="Прямая со стрелкой 11"/>
              <p:cNvCxnSpPr/>
              <p:nvPr/>
            </p:nvCxnSpPr>
            <p:spPr>
              <a:xfrm>
                <a:off x="2299922" y="2089668"/>
                <a:ext cx="1188720" cy="0"/>
              </a:xfrm>
              <a:prstGeom prst="straightConnector1">
                <a:avLst/>
              </a:prstGeom>
              <a:ln w="12700">
                <a:solidFill>
                  <a:srgbClr val="FFCC0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13"/>
            <p:cNvGrpSpPr/>
            <p:nvPr/>
          </p:nvGrpSpPr>
          <p:grpSpPr>
            <a:xfrm>
              <a:off x="475511" y="5408577"/>
              <a:ext cx="668212" cy="424378"/>
              <a:chOff x="839787" y="1897874"/>
              <a:chExt cx="1371600" cy="424378"/>
            </a:xfrm>
            <a:effectLst/>
          </p:grpSpPr>
          <p:sp>
            <p:nvSpPr>
              <p:cNvPr id="39" name="Скругленный прямоугольник 53"/>
              <p:cNvSpPr/>
              <p:nvPr/>
            </p:nvSpPr>
            <p:spPr>
              <a:xfrm>
                <a:off x="839787" y="1897874"/>
                <a:ext cx="1371600" cy="424378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4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TextBox 12"/>
              <p:cNvSpPr txBox="1"/>
              <p:nvPr/>
            </p:nvSpPr>
            <p:spPr>
              <a:xfrm>
                <a:off x="1114196" y="1913415"/>
                <a:ext cx="820950" cy="400110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1</a:t>
                </a:r>
                <a:endParaRPr lang="en-US" sz="20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30" name="Group 14"/>
            <p:cNvGrpSpPr/>
            <p:nvPr/>
          </p:nvGrpSpPr>
          <p:grpSpPr>
            <a:xfrm>
              <a:off x="1794949" y="5408577"/>
              <a:ext cx="668212" cy="424378"/>
              <a:chOff x="3548121" y="1897874"/>
              <a:chExt cx="1371600" cy="424378"/>
            </a:xfrm>
            <a:effectLst/>
          </p:grpSpPr>
          <p:sp>
            <p:nvSpPr>
              <p:cNvPr id="37" name="Скругленный прямоугольник 93"/>
              <p:cNvSpPr/>
              <p:nvPr/>
            </p:nvSpPr>
            <p:spPr>
              <a:xfrm>
                <a:off x="3548121" y="1897874"/>
                <a:ext cx="1371600" cy="424378"/>
              </a:xfrm>
              <a:prstGeom prst="roundRect">
                <a:avLst>
                  <a:gd name="adj" fmla="val 50000"/>
                </a:avLst>
              </a:prstGeom>
              <a:solidFill>
                <a:srgbClr val="FFCC0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4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TextBox 70"/>
              <p:cNvSpPr txBox="1"/>
              <p:nvPr/>
            </p:nvSpPr>
            <p:spPr>
              <a:xfrm>
                <a:off x="3811604" y="1913415"/>
                <a:ext cx="820950" cy="400110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000" dirty="0" smtClean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2</a:t>
                </a:r>
                <a:endParaRPr lang="en-US" sz="20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31" name="Group 15"/>
            <p:cNvGrpSpPr/>
            <p:nvPr/>
          </p:nvGrpSpPr>
          <p:grpSpPr>
            <a:xfrm>
              <a:off x="3114387" y="5408577"/>
              <a:ext cx="668212" cy="424378"/>
              <a:chOff x="6256455" y="1897874"/>
              <a:chExt cx="1371600" cy="424378"/>
            </a:xfrm>
            <a:effectLst/>
          </p:grpSpPr>
          <p:sp>
            <p:nvSpPr>
              <p:cNvPr id="35" name="Скругленный прямоугольник 106"/>
              <p:cNvSpPr/>
              <p:nvPr/>
            </p:nvSpPr>
            <p:spPr>
              <a:xfrm>
                <a:off x="6256455" y="1897874"/>
                <a:ext cx="1371600" cy="424378"/>
              </a:xfrm>
              <a:prstGeom prst="roundRect">
                <a:avLst>
                  <a:gd name="adj" fmla="val 50000"/>
                </a:avLst>
              </a:prstGeom>
              <a:solidFill>
                <a:srgbClr val="FFCC0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sz="14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TextBox 71"/>
              <p:cNvSpPr txBox="1"/>
              <p:nvPr/>
            </p:nvSpPr>
            <p:spPr>
              <a:xfrm>
                <a:off x="6544545" y="1897874"/>
                <a:ext cx="820950" cy="400110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000" dirty="0" smtClean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3</a:t>
                </a:r>
                <a:endParaRPr lang="en-US" sz="20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32" name="Group 16"/>
            <p:cNvGrpSpPr/>
            <p:nvPr/>
          </p:nvGrpSpPr>
          <p:grpSpPr>
            <a:xfrm>
              <a:off x="4443416" y="5405459"/>
              <a:ext cx="668212" cy="424378"/>
              <a:chOff x="8984478" y="1894756"/>
              <a:chExt cx="1371600" cy="424378"/>
            </a:xfrm>
            <a:effectLst/>
          </p:grpSpPr>
          <p:sp>
            <p:nvSpPr>
              <p:cNvPr id="33" name="Скругленный прямоугольник 106"/>
              <p:cNvSpPr/>
              <p:nvPr/>
            </p:nvSpPr>
            <p:spPr>
              <a:xfrm>
                <a:off x="8984478" y="1894756"/>
                <a:ext cx="1371600" cy="424378"/>
              </a:xfrm>
              <a:prstGeom prst="roundRect">
                <a:avLst>
                  <a:gd name="adj" fmla="val 50000"/>
                </a:avLst>
              </a:prstGeom>
              <a:solidFill>
                <a:schemeClr val="accent5">
                  <a:lumMod val="75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sz="14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TextBox 72"/>
              <p:cNvSpPr txBox="1"/>
              <p:nvPr/>
            </p:nvSpPr>
            <p:spPr>
              <a:xfrm>
                <a:off x="9263473" y="1913415"/>
                <a:ext cx="820950" cy="400110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4</a:t>
                </a:r>
                <a:endParaRPr lang="en-US" sz="20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56" name="Group 67"/>
            <p:cNvGrpSpPr/>
            <p:nvPr/>
          </p:nvGrpSpPr>
          <p:grpSpPr>
            <a:xfrm>
              <a:off x="4999061" y="5404126"/>
              <a:ext cx="736045" cy="424378"/>
              <a:chOff x="1977804" y="1894756"/>
              <a:chExt cx="1510838" cy="424378"/>
            </a:xfrm>
            <a:effectLst/>
          </p:grpSpPr>
          <p:sp>
            <p:nvSpPr>
              <p:cNvPr id="57" name="Дуга 9"/>
              <p:cNvSpPr/>
              <p:nvPr/>
            </p:nvSpPr>
            <p:spPr>
              <a:xfrm>
                <a:off x="1977804" y="1894756"/>
                <a:ext cx="322118" cy="424378"/>
              </a:xfrm>
              <a:prstGeom prst="arc">
                <a:avLst>
                  <a:gd name="adj1" fmla="val 16982753"/>
                  <a:gd name="adj2" fmla="val 4921824"/>
                </a:avLst>
              </a:prstGeom>
              <a:ln w="12700">
                <a:solidFill>
                  <a:schemeClr val="accent5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cxnSp>
            <p:nvCxnSpPr>
              <p:cNvPr id="58" name="Прямая со стрелкой 11"/>
              <p:cNvCxnSpPr/>
              <p:nvPr/>
            </p:nvCxnSpPr>
            <p:spPr>
              <a:xfrm>
                <a:off x="2299922" y="2089668"/>
                <a:ext cx="1188720" cy="0"/>
              </a:xfrm>
              <a:prstGeom prst="straightConnector1">
                <a:avLst/>
              </a:prstGeom>
              <a:ln w="12700">
                <a:solidFill>
                  <a:schemeClr val="accent5">
                    <a:lumMod val="75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16"/>
            <p:cNvGrpSpPr/>
            <p:nvPr/>
          </p:nvGrpSpPr>
          <p:grpSpPr>
            <a:xfrm>
              <a:off x="5774884" y="5405459"/>
              <a:ext cx="668212" cy="424378"/>
              <a:chOff x="8984478" y="1894756"/>
              <a:chExt cx="1371600" cy="424378"/>
            </a:xfrm>
            <a:effectLst/>
          </p:grpSpPr>
          <p:sp>
            <p:nvSpPr>
              <p:cNvPr id="60" name="Скругленный прямоугольник 106"/>
              <p:cNvSpPr/>
              <p:nvPr/>
            </p:nvSpPr>
            <p:spPr>
              <a:xfrm>
                <a:off x="8984478" y="1894756"/>
                <a:ext cx="1371600" cy="424378"/>
              </a:xfrm>
              <a:prstGeom prst="roundRect">
                <a:avLst>
                  <a:gd name="adj" fmla="val 50000"/>
                </a:avLst>
              </a:prstGeom>
              <a:solidFill>
                <a:schemeClr val="accent5">
                  <a:lumMod val="75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4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1" name="TextBox 72"/>
              <p:cNvSpPr txBox="1"/>
              <p:nvPr/>
            </p:nvSpPr>
            <p:spPr>
              <a:xfrm>
                <a:off x="9263473" y="1913415"/>
                <a:ext cx="820950" cy="400110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5</a:t>
                </a:r>
                <a:endParaRPr lang="en-US" sz="20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64" name="Group 67"/>
            <p:cNvGrpSpPr/>
            <p:nvPr/>
          </p:nvGrpSpPr>
          <p:grpSpPr>
            <a:xfrm>
              <a:off x="6327326" y="5404126"/>
              <a:ext cx="736045" cy="424378"/>
              <a:chOff x="1977804" y="1894756"/>
              <a:chExt cx="1510838" cy="424378"/>
            </a:xfrm>
            <a:effectLst/>
          </p:grpSpPr>
          <p:sp>
            <p:nvSpPr>
              <p:cNvPr id="65" name="Дуга 9"/>
              <p:cNvSpPr/>
              <p:nvPr/>
            </p:nvSpPr>
            <p:spPr>
              <a:xfrm>
                <a:off x="1977804" y="1894756"/>
                <a:ext cx="322118" cy="424378"/>
              </a:xfrm>
              <a:prstGeom prst="arc">
                <a:avLst>
                  <a:gd name="adj1" fmla="val 16982753"/>
                  <a:gd name="adj2" fmla="val 4921824"/>
                </a:avLst>
              </a:prstGeom>
              <a:ln w="12700">
                <a:solidFill>
                  <a:schemeClr val="accent5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cxnSp>
            <p:nvCxnSpPr>
              <p:cNvPr id="66" name="Прямая со стрелкой 11"/>
              <p:cNvCxnSpPr/>
              <p:nvPr/>
            </p:nvCxnSpPr>
            <p:spPr>
              <a:xfrm>
                <a:off x="2299922" y="2089668"/>
                <a:ext cx="1188720" cy="0"/>
              </a:xfrm>
              <a:prstGeom prst="straightConnector1">
                <a:avLst/>
              </a:prstGeom>
              <a:ln w="12700">
                <a:solidFill>
                  <a:schemeClr val="accent5">
                    <a:lumMod val="75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16"/>
            <p:cNvGrpSpPr/>
            <p:nvPr/>
          </p:nvGrpSpPr>
          <p:grpSpPr>
            <a:xfrm>
              <a:off x="7103149" y="5405459"/>
              <a:ext cx="668212" cy="424378"/>
              <a:chOff x="8984478" y="1894756"/>
              <a:chExt cx="1371600" cy="424378"/>
            </a:xfrm>
            <a:effectLst/>
          </p:grpSpPr>
          <p:sp>
            <p:nvSpPr>
              <p:cNvPr id="68" name="Скругленный прямоугольник 106"/>
              <p:cNvSpPr/>
              <p:nvPr/>
            </p:nvSpPr>
            <p:spPr>
              <a:xfrm>
                <a:off x="8984478" y="1894756"/>
                <a:ext cx="1371600" cy="424378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4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9" name="TextBox 72"/>
              <p:cNvSpPr txBox="1"/>
              <p:nvPr/>
            </p:nvSpPr>
            <p:spPr>
              <a:xfrm>
                <a:off x="9263473" y="1913415"/>
                <a:ext cx="820950" cy="400110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6</a:t>
                </a:r>
                <a:endParaRPr lang="en-US" sz="20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71" name="Group 67"/>
            <p:cNvGrpSpPr/>
            <p:nvPr/>
          </p:nvGrpSpPr>
          <p:grpSpPr>
            <a:xfrm>
              <a:off x="7644156" y="5404126"/>
              <a:ext cx="736045" cy="424378"/>
              <a:chOff x="1977804" y="1894756"/>
              <a:chExt cx="1510838" cy="424378"/>
            </a:xfrm>
            <a:effectLst/>
          </p:grpSpPr>
          <p:sp>
            <p:nvSpPr>
              <p:cNvPr id="72" name="Дуга 9"/>
              <p:cNvSpPr/>
              <p:nvPr/>
            </p:nvSpPr>
            <p:spPr>
              <a:xfrm>
                <a:off x="1977804" y="1894756"/>
                <a:ext cx="322118" cy="424378"/>
              </a:xfrm>
              <a:prstGeom prst="arc">
                <a:avLst>
                  <a:gd name="adj1" fmla="val 16982753"/>
                  <a:gd name="adj2" fmla="val 4921824"/>
                </a:avLst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cxnSp>
            <p:nvCxnSpPr>
              <p:cNvPr id="73" name="Прямая со стрелкой 11"/>
              <p:cNvCxnSpPr/>
              <p:nvPr/>
            </p:nvCxnSpPr>
            <p:spPr>
              <a:xfrm>
                <a:off x="2299922" y="2089668"/>
                <a:ext cx="1188720" cy="0"/>
              </a:xfrm>
              <a:prstGeom prst="straightConnector1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16"/>
            <p:cNvGrpSpPr/>
            <p:nvPr/>
          </p:nvGrpSpPr>
          <p:grpSpPr>
            <a:xfrm>
              <a:off x="8419979" y="5405459"/>
              <a:ext cx="668212" cy="424378"/>
              <a:chOff x="8984478" y="1894756"/>
              <a:chExt cx="1371600" cy="424378"/>
            </a:xfrm>
            <a:effectLst/>
          </p:grpSpPr>
          <p:sp>
            <p:nvSpPr>
              <p:cNvPr id="75" name="Скругленный прямоугольник 106"/>
              <p:cNvSpPr/>
              <p:nvPr/>
            </p:nvSpPr>
            <p:spPr>
              <a:xfrm>
                <a:off x="8984478" y="1894756"/>
                <a:ext cx="1371600" cy="424378"/>
              </a:xfrm>
              <a:prstGeom prst="roundRect">
                <a:avLst>
                  <a:gd name="adj" fmla="val 50000"/>
                </a:avLst>
              </a:prstGeom>
              <a:solidFill>
                <a:schemeClr val="accent5">
                  <a:lumMod val="75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4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6" name="TextBox 72"/>
              <p:cNvSpPr txBox="1"/>
              <p:nvPr/>
            </p:nvSpPr>
            <p:spPr>
              <a:xfrm>
                <a:off x="9263473" y="1913415"/>
                <a:ext cx="820950" cy="400110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7</a:t>
                </a:r>
                <a:endParaRPr lang="en-US" sz="20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79" name="Group 67"/>
            <p:cNvGrpSpPr/>
            <p:nvPr/>
          </p:nvGrpSpPr>
          <p:grpSpPr>
            <a:xfrm>
              <a:off x="8976413" y="5404126"/>
              <a:ext cx="736045" cy="424378"/>
              <a:chOff x="1977804" y="1894756"/>
              <a:chExt cx="1510838" cy="424378"/>
            </a:xfrm>
            <a:effectLst/>
          </p:grpSpPr>
          <p:sp>
            <p:nvSpPr>
              <p:cNvPr id="80" name="Дуга 9"/>
              <p:cNvSpPr/>
              <p:nvPr/>
            </p:nvSpPr>
            <p:spPr>
              <a:xfrm>
                <a:off x="1977804" y="1894756"/>
                <a:ext cx="322118" cy="424378"/>
              </a:xfrm>
              <a:prstGeom prst="arc">
                <a:avLst>
                  <a:gd name="adj1" fmla="val 16982753"/>
                  <a:gd name="adj2" fmla="val 4921824"/>
                </a:avLst>
              </a:prstGeom>
              <a:ln w="12700">
                <a:solidFill>
                  <a:schemeClr val="accent5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cxnSp>
            <p:nvCxnSpPr>
              <p:cNvPr id="81" name="Прямая со стрелкой 11"/>
              <p:cNvCxnSpPr/>
              <p:nvPr/>
            </p:nvCxnSpPr>
            <p:spPr>
              <a:xfrm>
                <a:off x="2299922" y="2089668"/>
                <a:ext cx="1188720" cy="0"/>
              </a:xfrm>
              <a:prstGeom prst="straightConnector1">
                <a:avLst/>
              </a:prstGeom>
              <a:ln w="12700">
                <a:solidFill>
                  <a:schemeClr val="accent5">
                    <a:lumMod val="75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16"/>
            <p:cNvGrpSpPr/>
            <p:nvPr/>
          </p:nvGrpSpPr>
          <p:grpSpPr>
            <a:xfrm>
              <a:off x="9752236" y="5405459"/>
              <a:ext cx="668212" cy="424378"/>
              <a:chOff x="8984478" y="1894756"/>
              <a:chExt cx="1371600" cy="424378"/>
            </a:xfrm>
            <a:effectLst/>
          </p:grpSpPr>
          <p:sp>
            <p:nvSpPr>
              <p:cNvPr id="83" name="Скругленный прямоугольник 106"/>
              <p:cNvSpPr/>
              <p:nvPr/>
            </p:nvSpPr>
            <p:spPr>
              <a:xfrm>
                <a:off x="8984478" y="1894756"/>
                <a:ext cx="1371600" cy="424378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4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4" name="TextBox 72"/>
              <p:cNvSpPr txBox="1"/>
              <p:nvPr/>
            </p:nvSpPr>
            <p:spPr>
              <a:xfrm>
                <a:off x="9263473" y="1913415"/>
                <a:ext cx="820950" cy="400110"/>
              </a:xfrm>
              <a:prstGeom prst="rect">
                <a:avLst/>
              </a:prstGeom>
              <a:noFill/>
              <a:effectLst/>
            </p:spPr>
            <p:txBody>
              <a:bodyPr wrap="square" lIns="0" rIns="0" rtlCol="0">
                <a:spAutoFit/>
              </a:bodyPr>
              <a:lstStyle>
                <a:defPPr>
                  <a:defRPr lang="en-US"/>
                </a:defPPr>
                <a:lvl1pPr algn="ctr">
                  <a:defRPr sz="200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defRPr>
                </a:lvl1pPr>
              </a:lstStyle>
              <a:p>
                <a:r>
                  <a:rPr lang="en-US" dirty="0" smtClean="0"/>
                  <a:t>8</a:t>
                </a:r>
                <a:endParaRPr lang="en-US" dirty="0"/>
              </a:p>
            </p:txBody>
          </p:sp>
        </p:grpSp>
        <p:grpSp>
          <p:nvGrpSpPr>
            <p:cNvPr id="85" name="Group 67"/>
            <p:cNvGrpSpPr/>
            <p:nvPr/>
          </p:nvGrpSpPr>
          <p:grpSpPr>
            <a:xfrm>
              <a:off x="10293243" y="5404126"/>
              <a:ext cx="736045" cy="424378"/>
              <a:chOff x="1977804" y="1894756"/>
              <a:chExt cx="1510838" cy="424378"/>
            </a:xfrm>
            <a:effectLst/>
          </p:grpSpPr>
          <p:sp>
            <p:nvSpPr>
              <p:cNvPr id="86" name="Дуга 9"/>
              <p:cNvSpPr/>
              <p:nvPr/>
            </p:nvSpPr>
            <p:spPr>
              <a:xfrm>
                <a:off x="1977804" y="1894756"/>
                <a:ext cx="322118" cy="424378"/>
              </a:xfrm>
              <a:prstGeom prst="arc">
                <a:avLst>
                  <a:gd name="adj1" fmla="val 16982753"/>
                  <a:gd name="adj2" fmla="val 4921824"/>
                </a:avLst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cxnSp>
            <p:nvCxnSpPr>
              <p:cNvPr id="87" name="Прямая со стрелкой 11"/>
              <p:cNvCxnSpPr/>
              <p:nvPr/>
            </p:nvCxnSpPr>
            <p:spPr>
              <a:xfrm>
                <a:off x="2299922" y="2089668"/>
                <a:ext cx="1188720" cy="0"/>
              </a:xfrm>
              <a:prstGeom prst="straightConnector1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 16"/>
            <p:cNvGrpSpPr/>
            <p:nvPr/>
          </p:nvGrpSpPr>
          <p:grpSpPr>
            <a:xfrm>
              <a:off x="11069066" y="5405459"/>
              <a:ext cx="668212" cy="424378"/>
              <a:chOff x="8984478" y="1894756"/>
              <a:chExt cx="1371600" cy="424378"/>
            </a:xfrm>
            <a:effectLst/>
          </p:grpSpPr>
          <p:sp>
            <p:nvSpPr>
              <p:cNvPr id="89" name="Скругленный прямоугольник 106"/>
              <p:cNvSpPr/>
              <p:nvPr/>
            </p:nvSpPr>
            <p:spPr>
              <a:xfrm>
                <a:off x="8984478" y="1894756"/>
                <a:ext cx="1371600" cy="424378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4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0" name="TextBox 72"/>
              <p:cNvSpPr txBox="1"/>
              <p:nvPr/>
            </p:nvSpPr>
            <p:spPr>
              <a:xfrm>
                <a:off x="9263473" y="1913415"/>
                <a:ext cx="820950" cy="400110"/>
              </a:xfrm>
              <a:prstGeom prst="rect">
                <a:avLst/>
              </a:prstGeom>
              <a:noFill/>
              <a:effectLst/>
            </p:spPr>
            <p:txBody>
              <a:bodyPr wrap="square" lIns="0" r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9</a:t>
                </a:r>
              </a:p>
            </p:txBody>
          </p:sp>
        </p:grpSp>
      </p:grpSp>
      <p:sp>
        <p:nvSpPr>
          <p:cNvPr id="92" name="矩形 91"/>
          <p:cNvSpPr/>
          <p:nvPr/>
        </p:nvSpPr>
        <p:spPr>
          <a:xfrm>
            <a:off x="9346543" y="5091649"/>
            <a:ext cx="1475084" cy="307777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/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部署</a:t>
            </a:r>
            <a:r>
              <a:rPr lang="en-US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RF</a:t>
            </a:r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改进版本</a:t>
            </a:r>
            <a:endParaRPr lang="en-US" altLang="zh-CN" sz="14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0793879" y="5837312"/>
            <a:ext cx="12618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开始市场推广</a:t>
            </a:r>
            <a:endParaRPr lang="en-US" altLang="zh-CN" sz="14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6428530" y="4647932"/>
            <a:ext cx="54088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版本迭代  </a:t>
            </a:r>
            <a:r>
              <a:rPr lang="en-US" altLang="zh-CN" sz="16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=  </a:t>
            </a:r>
            <a:r>
              <a:rPr lang="en-US" altLang="zh-CN" sz="1600" b="1" dirty="0" err="1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</a:t>
            </a:r>
            <a:r>
              <a:rPr lang="en-US" altLang="zh-CN" sz="1400" dirty="0" err="1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oncept</a:t>
            </a:r>
            <a:r>
              <a:rPr lang="en-US" altLang="zh-CN" sz="1600" b="1" dirty="0" err="1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</a:t>
            </a:r>
            <a:r>
              <a:rPr lang="en-US" altLang="zh-CN" sz="1400" dirty="0" err="1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roof</a:t>
            </a:r>
            <a:r>
              <a:rPr lang="en-US" altLang="zh-CN" sz="14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+  </a:t>
            </a:r>
            <a:r>
              <a:rPr lang="en-US" altLang="zh-CN" sz="1400" b="1" dirty="0" err="1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B</a:t>
            </a:r>
            <a:r>
              <a:rPr lang="en-US" altLang="zh-CN" sz="1400" dirty="0" err="1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ase</a:t>
            </a:r>
            <a:r>
              <a:rPr lang="en-US" altLang="zh-CN" sz="1400" b="1" dirty="0" err="1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</a:t>
            </a:r>
            <a:r>
              <a:rPr lang="en-US" altLang="zh-CN" sz="1400" dirty="0" err="1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ine</a:t>
            </a:r>
            <a:r>
              <a:rPr lang="en-US" altLang="zh-CN" sz="14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+  </a:t>
            </a:r>
            <a:r>
              <a:rPr lang="en-US" altLang="zh-CN" sz="1400" b="1" dirty="0" err="1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</a:t>
            </a:r>
            <a:r>
              <a:rPr lang="en-US" altLang="zh-CN" sz="1400" dirty="0" err="1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efined</a:t>
            </a:r>
            <a:r>
              <a:rPr lang="en-US" altLang="zh-CN" sz="1400" b="1" dirty="0" err="1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F</a:t>
            </a:r>
            <a:r>
              <a:rPr lang="en-US" altLang="zh-CN" sz="1400" dirty="0" err="1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eature</a:t>
            </a:r>
            <a:endParaRPr lang="en-US" altLang="zh-CN" sz="14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60012" y="5432982"/>
            <a:ext cx="415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11737278" y="5436301"/>
            <a:ext cx="415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718333" y="6124204"/>
            <a:ext cx="1441420" cy="547353"/>
            <a:chOff x="5390093" y="6124204"/>
            <a:chExt cx="1441420" cy="547353"/>
          </a:xfrm>
        </p:grpSpPr>
        <p:sp>
          <p:nvSpPr>
            <p:cNvPr id="91" name="矩形 90"/>
            <p:cNvSpPr/>
            <p:nvPr/>
          </p:nvSpPr>
          <p:spPr>
            <a:xfrm>
              <a:off x="5390093" y="6363780"/>
              <a:ext cx="14414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dirty="0" smtClean="0">
                  <a:solidFill>
                    <a:srgbClr val="FF6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启动新一轮融资</a:t>
              </a:r>
              <a:endParaRPr lang="en-US" altLang="zh-CN" sz="1400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cxnSp>
          <p:nvCxnSpPr>
            <p:cNvPr id="96" name="Прямая со стрелкой 11"/>
            <p:cNvCxnSpPr>
              <a:stCxn id="91" idx="0"/>
            </p:cNvCxnSpPr>
            <p:nvPr/>
          </p:nvCxnSpPr>
          <p:spPr>
            <a:xfrm flipV="1">
              <a:off x="6110803" y="6124204"/>
              <a:ext cx="294" cy="239576"/>
            </a:xfrm>
            <a:prstGeom prst="straightConnector1">
              <a:avLst/>
            </a:prstGeom>
            <a:ln w="12700">
              <a:solidFill>
                <a:schemeClr val="accent5">
                  <a:lumMod val="7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887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"/>
          <p:cNvSpPr/>
          <p:nvPr/>
        </p:nvSpPr>
        <p:spPr>
          <a:xfrm>
            <a:off x="3283823" y="2114923"/>
            <a:ext cx="5982998" cy="422526"/>
          </a:xfrm>
          <a:prstGeom prst="rect">
            <a:avLst/>
          </a:prstGeom>
          <a:solidFill>
            <a:srgbClr val="FF66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1" name="Rectangle 5"/>
          <p:cNvSpPr/>
          <p:nvPr/>
        </p:nvSpPr>
        <p:spPr>
          <a:xfrm>
            <a:off x="9427788" y="2114923"/>
            <a:ext cx="2192563" cy="422526"/>
          </a:xfrm>
          <a:prstGeom prst="rect">
            <a:avLst/>
          </a:prstGeom>
          <a:solidFill>
            <a:srgbClr val="8CC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2" name="Rectangle 5"/>
          <p:cNvSpPr/>
          <p:nvPr/>
        </p:nvSpPr>
        <p:spPr>
          <a:xfrm>
            <a:off x="3480971" y="4646659"/>
            <a:ext cx="513530" cy="1433517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9" name="Rectangle 5"/>
          <p:cNvSpPr/>
          <p:nvPr/>
        </p:nvSpPr>
        <p:spPr>
          <a:xfrm>
            <a:off x="662628" y="4523199"/>
            <a:ext cx="8604193" cy="167867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6" name="Rectangle 5"/>
          <p:cNvSpPr/>
          <p:nvPr/>
        </p:nvSpPr>
        <p:spPr>
          <a:xfrm>
            <a:off x="662628" y="2537449"/>
            <a:ext cx="1726442" cy="175224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5" name="Rectangle 5"/>
          <p:cNvSpPr/>
          <p:nvPr/>
        </p:nvSpPr>
        <p:spPr>
          <a:xfrm>
            <a:off x="887106" y="4646659"/>
            <a:ext cx="2397548" cy="143351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9" name="Rectangle 5"/>
          <p:cNvSpPr/>
          <p:nvPr/>
        </p:nvSpPr>
        <p:spPr>
          <a:xfrm>
            <a:off x="3460497" y="2683908"/>
            <a:ext cx="4450911" cy="4215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3460497" y="3200612"/>
            <a:ext cx="4450911" cy="4215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1" name="Rectangle 5"/>
          <p:cNvSpPr/>
          <p:nvPr/>
        </p:nvSpPr>
        <p:spPr>
          <a:xfrm>
            <a:off x="3460497" y="3717316"/>
            <a:ext cx="4450911" cy="4215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2" name="Rectangle 5"/>
          <p:cNvSpPr/>
          <p:nvPr/>
        </p:nvSpPr>
        <p:spPr>
          <a:xfrm>
            <a:off x="4103683" y="4646660"/>
            <a:ext cx="3828197" cy="421556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3" name="Rectangle 5"/>
          <p:cNvSpPr/>
          <p:nvPr/>
        </p:nvSpPr>
        <p:spPr>
          <a:xfrm>
            <a:off x="4103683" y="5163364"/>
            <a:ext cx="3828197" cy="421556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4103683" y="5680067"/>
            <a:ext cx="3828197" cy="421556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1511" y="258228"/>
            <a:ext cx="5508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  目前的状态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1324251" y="1188599"/>
            <a:ext cx="9543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智慧教育产品，需要执行很多任务，我们已经完成了前期任务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font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在本次融资成功后，将开始执行后继任务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60499" y="2691705"/>
            <a:ext cx="4383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产品分析（痛点</a:t>
            </a:r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+</a:t>
            </a:r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原因</a:t>
            </a:r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+</a:t>
            </a:r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可行性）</a:t>
            </a:r>
            <a:endParaRPr lang="en-US" altLang="zh-CN" sz="20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60499" y="3721993"/>
            <a:ext cx="4383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产品定义（用户使用流程</a:t>
            </a:r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+</a:t>
            </a:r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界面规范）</a:t>
            </a:r>
            <a:endParaRPr lang="en-US" altLang="zh-CN" sz="20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9603" y="4649777"/>
            <a:ext cx="3611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产品开发（设计</a:t>
            </a:r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+</a:t>
            </a:r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编码</a:t>
            </a:r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+</a:t>
            </a:r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测试）</a:t>
            </a:r>
            <a:endParaRPr lang="en-US" altLang="zh-CN" sz="20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9603" y="5164921"/>
            <a:ext cx="3611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产品测试（试点</a:t>
            </a:r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+A/B</a:t>
            </a:r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测试）</a:t>
            </a:r>
            <a:endParaRPr lang="en-US" altLang="zh-CN" sz="20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19603" y="5680067"/>
            <a:ext cx="3611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产品部署（推广</a:t>
            </a:r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+</a:t>
            </a:r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反馈）</a:t>
            </a:r>
            <a:endParaRPr lang="en-US" altLang="zh-CN" sz="20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60499" y="3206849"/>
            <a:ext cx="4383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产品设计（解决方案</a:t>
            </a:r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+</a:t>
            </a:r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生命周期策略）</a:t>
            </a:r>
            <a:endParaRPr lang="en-US" altLang="zh-CN" sz="20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60499" y="4695323"/>
            <a:ext cx="5340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版</a:t>
            </a:r>
            <a:endParaRPr lang="en-US" altLang="zh-CN" sz="20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本</a:t>
            </a:r>
            <a:endParaRPr lang="en-US" altLang="zh-CN" sz="20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迭</a:t>
            </a:r>
            <a:endParaRPr lang="en-US" altLang="zh-CN" sz="20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代</a:t>
            </a:r>
            <a:endParaRPr lang="en-US" altLang="zh-CN" sz="20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2628" y="2793929"/>
            <a:ext cx="171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本阶段融资</a:t>
            </a:r>
            <a:endParaRPr lang="en-US" altLang="zh-CN" sz="2400" dirty="0" smtClean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32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成功</a:t>
            </a:r>
            <a:endParaRPr lang="en-US" altLang="zh-CN" sz="3200" dirty="0" smtClean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下箭头 2"/>
          <p:cNvSpPr/>
          <p:nvPr/>
        </p:nvSpPr>
        <p:spPr>
          <a:xfrm>
            <a:off x="2701214" y="3673684"/>
            <a:ext cx="266132" cy="849515"/>
          </a:xfrm>
          <a:prstGeom prst="downArrow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2546974" y="3140124"/>
            <a:ext cx="574616" cy="533560"/>
          </a:xfrm>
          <a:prstGeom prst="ellipse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2618736" y="3022183"/>
            <a:ext cx="431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+</a:t>
            </a:r>
          </a:p>
        </p:txBody>
      </p:sp>
      <p:sp>
        <p:nvSpPr>
          <p:cNvPr id="40" name="Rectangle 5"/>
          <p:cNvSpPr/>
          <p:nvPr/>
        </p:nvSpPr>
        <p:spPr>
          <a:xfrm>
            <a:off x="3284654" y="2537449"/>
            <a:ext cx="5982167" cy="1752246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57397" y="4852220"/>
            <a:ext cx="1963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产品研发</a:t>
            </a:r>
            <a:endParaRPr lang="en-US" altLang="zh-CN" sz="20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市场推广</a:t>
            </a:r>
            <a:endParaRPr lang="en-US" altLang="zh-CN" sz="20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持续运营</a:t>
            </a:r>
            <a:endParaRPr lang="en-US" altLang="zh-CN" sz="20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954250" y="2666891"/>
            <a:ext cx="1221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已</a:t>
            </a:r>
            <a:r>
              <a:rPr lang="zh-CN" altLang="en-US" sz="2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完成</a:t>
            </a:r>
            <a:endParaRPr lang="en-US" altLang="zh-CN" sz="24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r"/>
            <a:r>
              <a:rPr lang="zh-CN" altLang="en-US" sz="2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任务</a:t>
            </a:r>
            <a:endParaRPr lang="en-US" altLang="zh-CN" sz="24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74722" y="4646031"/>
            <a:ext cx="1221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未</a:t>
            </a:r>
            <a:r>
              <a:rPr lang="zh-CN" altLang="en-US" sz="2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开始</a:t>
            </a:r>
            <a:endParaRPr lang="en-US" altLang="zh-CN" sz="24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r"/>
            <a:r>
              <a:rPr lang="zh-CN" altLang="en-US" sz="2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任务</a:t>
            </a:r>
            <a:endParaRPr lang="en-US" altLang="zh-CN" sz="24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5" name="下箭头 44"/>
          <p:cNvSpPr/>
          <p:nvPr/>
        </p:nvSpPr>
        <p:spPr>
          <a:xfrm rot="16200000">
            <a:off x="2333711" y="3343406"/>
            <a:ext cx="266132" cy="155410"/>
          </a:xfrm>
          <a:prstGeom prst="downArrow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下箭头 45"/>
          <p:cNvSpPr/>
          <p:nvPr/>
        </p:nvSpPr>
        <p:spPr>
          <a:xfrm rot="5400000">
            <a:off x="3073053" y="3343407"/>
            <a:ext cx="266132" cy="155408"/>
          </a:xfrm>
          <a:prstGeom prst="downArrow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9655791" y="2137339"/>
            <a:ext cx="1733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教学</a:t>
            </a:r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教务</a:t>
            </a:r>
            <a:endParaRPr lang="en-US" altLang="zh-CN" sz="20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509676" y="2646633"/>
            <a:ext cx="203374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产品开发完毕</a:t>
            </a:r>
            <a:endParaRPr lang="en-US" altLang="zh-CN" dirty="0" smtClean="0">
              <a:solidFill>
                <a:schemeClr val="bg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altLang="zh-CN" sz="8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dirty="0" smtClean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正在</a:t>
            </a:r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试用</a:t>
            </a:r>
            <a:endParaRPr lang="en-US" altLang="zh-CN" dirty="0" smtClean="0">
              <a:solidFill>
                <a:schemeClr val="bg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长沙</a:t>
            </a:r>
            <a:r>
              <a:rPr lang="en-US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</a:t>
            </a:r>
            <a:r>
              <a:rPr lang="en-US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+</a:t>
            </a:r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深圳</a:t>
            </a:r>
            <a:r>
              <a:rPr lang="en-US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所高中</a:t>
            </a:r>
            <a:endParaRPr lang="en-US" altLang="zh-CN" sz="14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altLang="zh-CN" sz="8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dirty="0" smtClean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下阶段</a:t>
            </a:r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直</a:t>
            </a:r>
            <a:r>
              <a:rPr lang="zh-CN" altLang="en-US" dirty="0" smtClean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推地区</a:t>
            </a:r>
            <a:endParaRPr lang="en-US" altLang="zh-CN" dirty="0" smtClean="0">
              <a:solidFill>
                <a:schemeClr val="bg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湖南（长沙</a:t>
            </a:r>
            <a:r>
              <a:rPr lang="en-US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湘潭</a:t>
            </a:r>
            <a:r>
              <a:rPr lang="en-US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常德）</a:t>
            </a:r>
            <a:endParaRPr lang="en-US" altLang="zh-CN" sz="14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贵州（贵阳）</a:t>
            </a:r>
            <a:endParaRPr lang="en-US" altLang="zh-CN" sz="14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广东（深圳）</a:t>
            </a:r>
            <a:endParaRPr lang="en-US" altLang="zh-CN" sz="14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江西（九江）</a:t>
            </a:r>
            <a:endParaRPr lang="en-US" altLang="zh-CN" sz="14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altLang="zh-CN" sz="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dirty="0" smtClean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后继规划</a:t>
            </a:r>
            <a:endParaRPr lang="en-US" altLang="zh-CN" dirty="0" smtClean="0">
              <a:solidFill>
                <a:schemeClr val="bg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发展</a:t>
            </a:r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代理商推广</a:t>
            </a:r>
            <a:endParaRPr lang="en-US" altLang="zh-CN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搭建</a:t>
            </a:r>
            <a:r>
              <a:rPr lang="en-US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SaaS</a:t>
            </a:r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平台</a:t>
            </a:r>
            <a:endParaRPr lang="en-US" altLang="zh-CN" sz="14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无感教务管理</a:t>
            </a:r>
            <a:endParaRPr lang="en-US" altLang="zh-CN" sz="14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0" name="Rectangle 5"/>
          <p:cNvSpPr/>
          <p:nvPr/>
        </p:nvSpPr>
        <p:spPr>
          <a:xfrm>
            <a:off x="9427788" y="2537449"/>
            <a:ext cx="2192563" cy="366442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480972" y="2137339"/>
            <a:ext cx="5581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备课授课</a:t>
            </a:r>
            <a:endParaRPr lang="en-US" altLang="zh-CN" sz="20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760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5"/>
          <p:cNvSpPr/>
          <p:nvPr/>
        </p:nvSpPr>
        <p:spPr>
          <a:xfrm>
            <a:off x="1098645" y="2417995"/>
            <a:ext cx="10037928" cy="64633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6" name="Rectangle 5"/>
          <p:cNvSpPr/>
          <p:nvPr/>
        </p:nvSpPr>
        <p:spPr>
          <a:xfrm>
            <a:off x="1098645" y="3116193"/>
            <a:ext cx="10037928" cy="64633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7" name="Rectangle 5"/>
          <p:cNvSpPr/>
          <p:nvPr/>
        </p:nvSpPr>
        <p:spPr>
          <a:xfrm>
            <a:off x="1098645" y="3803467"/>
            <a:ext cx="10037928" cy="64633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8" name="Rectangle 5"/>
          <p:cNvSpPr/>
          <p:nvPr/>
        </p:nvSpPr>
        <p:spPr>
          <a:xfrm>
            <a:off x="1098645" y="4494841"/>
            <a:ext cx="10037928" cy="64633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9" name="Rectangle 5"/>
          <p:cNvSpPr/>
          <p:nvPr/>
        </p:nvSpPr>
        <p:spPr>
          <a:xfrm>
            <a:off x="1098645" y="5210785"/>
            <a:ext cx="10037928" cy="64633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1511" y="258228"/>
            <a:ext cx="5508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补充文档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1324251" y="1188599"/>
            <a:ext cx="95434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本文档是 商业计划书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font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更加详细的资料，并没有包含在本文档中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font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下面是这些文档的清单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934041" y="3116192"/>
            <a:ext cx="7093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分析了产品的可行性，并定义了多方面的策略，包括机制、核心、生态、技术、内容、实施、运营、市场等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89934" y="3239302"/>
            <a:ext cx="2646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《</a:t>
            </a: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产品分析设计</a:t>
            </a:r>
            <a:r>
              <a:rPr lang="en-US" altLang="zh-CN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》</a:t>
            </a:r>
          </a:p>
        </p:txBody>
      </p:sp>
      <p:sp>
        <p:nvSpPr>
          <p:cNvPr id="14" name="矩形 13"/>
          <p:cNvSpPr/>
          <p:nvPr/>
        </p:nvSpPr>
        <p:spPr>
          <a:xfrm>
            <a:off x="1089934" y="2541104"/>
            <a:ext cx="2646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《</a:t>
            </a: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产品融资介绍</a:t>
            </a:r>
            <a:r>
              <a:rPr lang="en-US" altLang="zh-CN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》</a:t>
            </a:r>
          </a:p>
        </p:txBody>
      </p:sp>
      <p:sp>
        <p:nvSpPr>
          <p:cNvPr id="15" name="矩形 14"/>
          <p:cNvSpPr/>
          <p:nvPr/>
        </p:nvSpPr>
        <p:spPr>
          <a:xfrm>
            <a:off x="1089934" y="3937500"/>
            <a:ext cx="2646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《</a:t>
            </a: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产品详细定义</a:t>
            </a:r>
            <a:r>
              <a:rPr lang="en-US" altLang="zh-CN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》</a:t>
            </a:r>
          </a:p>
        </p:txBody>
      </p:sp>
      <p:sp>
        <p:nvSpPr>
          <p:cNvPr id="16" name="矩形 15"/>
          <p:cNvSpPr/>
          <p:nvPr/>
        </p:nvSpPr>
        <p:spPr>
          <a:xfrm>
            <a:off x="1089934" y="4635698"/>
            <a:ext cx="2646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《</a:t>
            </a: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数据估算表格</a:t>
            </a:r>
            <a:r>
              <a:rPr lang="en-US" altLang="zh-CN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》</a:t>
            </a:r>
          </a:p>
        </p:txBody>
      </p:sp>
      <p:sp>
        <p:nvSpPr>
          <p:cNvPr id="20" name="矩形 19"/>
          <p:cNvSpPr/>
          <p:nvPr/>
        </p:nvSpPr>
        <p:spPr>
          <a:xfrm>
            <a:off x="1089934" y="5333895"/>
            <a:ext cx="2646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《</a:t>
            </a: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市场访谈记录</a:t>
            </a:r>
            <a:r>
              <a:rPr lang="en-US" altLang="zh-CN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》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934041" y="5210785"/>
            <a:ext cx="7093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我们访谈了大量的相关人员，包括教师、学生、专家、投资人等，本文档记录了这些详细的交流内容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934041" y="4512588"/>
            <a:ext cx="7093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我们针对收益模式进行了详细估算，定义了各个指标的取值范围，并得到了 合理估算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+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乐观估算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+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悲观估算 三种场景下的数值结果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934041" y="3814390"/>
            <a:ext cx="7093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本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文档是详细的产品定义文档，描述了各个方面的详细规格，并着重定义了 产品的使用流程和界面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934041" y="2417994"/>
            <a:ext cx="7093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是本文档的详细版本，深入阐述了产品融资中所关心的问题，包括痛点分析、解决方案、团队信息、详细资金用途等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887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2">
              <a:lumMod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52227" y="1482120"/>
            <a:ext cx="89754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85000"/>
                  </a:schemeClr>
                </a:solidFill>
                <a:latin typeface="Candara" panose="020E0502030303020204" pitchFamily="34" charset="0"/>
              </a:rPr>
              <a:t>The function of education is to teach one to think intensively and to think critically. Intelligence plus </a:t>
            </a:r>
            <a:r>
              <a:rPr lang="en-US" altLang="zh-CN" sz="4000" dirty="0" smtClean="0">
                <a:solidFill>
                  <a:schemeClr val="bg1">
                    <a:lumMod val="85000"/>
                  </a:schemeClr>
                </a:solidFill>
                <a:latin typeface="Candara" panose="020E0502030303020204" pitchFamily="34" charset="0"/>
              </a:rPr>
              <a:t>C</a:t>
            </a:r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  <a:latin typeface="Candara" panose="020E0502030303020204" pitchFamily="34" charset="0"/>
              </a:rPr>
              <a:t>haracter </a:t>
            </a:r>
            <a:r>
              <a:rPr lang="en-US" sz="4000" dirty="0">
                <a:solidFill>
                  <a:schemeClr val="bg1">
                    <a:lumMod val="85000"/>
                  </a:schemeClr>
                </a:solidFill>
                <a:latin typeface="Candara" panose="020E0502030303020204" pitchFamily="34" charset="0"/>
              </a:rPr>
              <a:t>- that is the goal of true education.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39757" y="1252358"/>
            <a:ext cx="518001" cy="459524"/>
            <a:chOff x="1219200" y="2381609"/>
            <a:chExt cx="598726" cy="531136"/>
          </a:xfrm>
        </p:grpSpPr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219200" y="2381609"/>
              <a:ext cx="257965" cy="531136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87" y="5"/>
                </a:cxn>
                <a:cxn ang="0">
                  <a:pos x="401" y="15"/>
                </a:cxn>
                <a:cxn ang="0">
                  <a:pos x="411" y="29"/>
                </a:cxn>
                <a:cxn ang="0">
                  <a:pos x="456" y="126"/>
                </a:cxn>
                <a:cxn ang="0">
                  <a:pos x="458" y="142"/>
                </a:cxn>
                <a:cxn ang="0">
                  <a:pos x="455" y="158"/>
                </a:cxn>
                <a:cxn ang="0">
                  <a:pos x="447" y="172"/>
                </a:cxn>
                <a:cxn ang="0">
                  <a:pos x="435" y="183"/>
                </a:cxn>
                <a:cxn ang="0">
                  <a:pos x="405" y="198"/>
                </a:cxn>
                <a:cxn ang="0">
                  <a:pos x="364" y="221"/>
                </a:cxn>
                <a:cxn ang="0">
                  <a:pos x="329" y="246"/>
                </a:cxn>
                <a:cxn ang="0">
                  <a:pos x="300" y="275"/>
                </a:cxn>
                <a:cxn ang="0">
                  <a:pos x="277" y="307"/>
                </a:cxn>
                <a:cxn ang="0">
                  <a:pos x="258" y="343"/>
                </a:cxn>
                <a:cxn ang="0">
                  <a:pos x="244" y="383"/>
                </a:cxn>
                <a:cxn ang="0">
                  <a:pos x="234" y="427"/>
                </a:cxn>
                <a:cxn ang="0">
                  <a:pos x="228" y="475"/>
                </a:cxn>
                <a:cxn ang="0">
                  <a:pos x="389" y="500"/>
                </a:cxn>
                <a:cxn ang="0">
                  <a:pos x="407" y="504"/>
                </a:cxn>
                <a:cxn ang="0">
                  <a:pos x="422" y="513"/>
                </a:cxn>
                <a:cxn ang="0">
                  <a:pos x="433" y="526"/>
                </a:cxn>
                <a:cxn ang="0">
                  <a:pos x="439" y="543"/>
                </a:cxn>
                <a:cxn ang="0">
                  <a:pos x="440" y="891"/>
                </a:cxn>
                <a:cxn ang="0">
                  <a:pos x="437" y="909"/>
                </a:cxn>
                <a:cxn ang="0">
                  <a:pos x="428" y="925"/>
                </a:cxn>
                <a:cxn ang="0">
                  <a:pos x="415" y="936"/>
                </a:cxn>
                <a:cxn ang="0">
                  <a:pos x="398" y="942"/>
                </a:cxn>
                <a:cxn ang="0">
                  <a:pos x="51" y="943"/>
                </a:cxn>
                <a:cxn ang="0">
                  <a:pos x="34" y="940"/>
                </a:cxn>
                <a:cxn ang="0">
                  <a:pos x="18" y="931"/>
                </a:cxn>
                <a:cxn ang="0">
                  <a:pos x="7" y="918"/>
                </a:cxn>
                <a:cxn ang="0">
                  <a:pos x="1" y="901"/>
                </a:cxn>
                <a:cxn ang="0">
                  <a:pos x="0" y="627"/>
                </a:cxn>
                <a:cxn ang="0">
                  <a:pos x="1" y="553"/>
                </a:cxn>
                <a:cxn ang="0">
                  <a:pos x="6" y="485"/>
                </a:cxn>
                <a:cxn ang="0">
                  <a:pos x="13" y="425"/>
                </a:cxn>
                <a:cxn ang="0">
                  <a:pos x="22" y="370"/>
                </a:cxn>
                <a:cxn ang="0">
                  <a:pos x="35" y="323"/>
                </a:cxn>
                <a:cxn ang="0">
                  <a:pos x="52" y="275"/>
                </a:cxn>
                <a:cxn ang="0">
                  <a:pos x="75" y="229"/>
                </a:cxn>
                <a:cxn ang="0">
                  <a:pos x="104" y="186"/>
                </a:cxn>
                <a:cxn ang="0">
                  <a:pos x="139" y="145"/>
                </a:cxn>
                <a:cxn ang="0">
                  <a:pos x="181" y="105"/>
                </a:cxn>
                <a:cxn ang="0">
                  <a:pos x="230" y="67"/>
                </a:cxn>
                <a:cxn ang="0">
                  <a:pos x="284" y="33"/>
                </a:cxn>
                <a:cxn ang="0">
                  <a:pos x="344" y="4"/>
                </a:cxn>
                <a:cxn ang="0">
                  <a:pos x="362" y="0"/>
                </a:cxn>
              </a:cxnLst>
              <a:rect l="0" t="0" r="r" b="b"/>
              <a:pathLst>
                <a:path w="458" h="943">
                  <a:moveTo>
                    <a:pt x="362" y="0"/>
                  </a:moveTo>
                  <a:lnTo>
                    <a:pt x="370" y="0"/>
                  </a:lnTo>
                  <a:lnTo>
                    <a:pt x="379" y="2"/>
                  </a:lnTo>
                  <a:lnTo>
                    <a:pt x="387" y="5"/>
                  </a:lnTo>
                  <a:lnTo>
                    <a:pt x="394" y="9"/>
                  </a:lnTo>
                  <a:lnTo>
                    <a:pt x="401" y="15"/>
                  </a:lnTo>
                  <a:lnTo>
                    <a:pt x="407" y="22"/>
                  </a:lnTo>
                  <a:lnTo>
                    <a:pt x="411" y="29"/>
                  </a:lnTo>
                  <a:lnTo>
                    <a:pt x="453" y="118"/>
                  </a:lnTo>
                  <a:lnTo>
                    <a:pt x="456" y="126"/>
                  </a:lnTo>
                  <a:lnTo>
                    <a:pt x="458" y="134"/>
                  </a:lnTo>
                  <a:lnTo>
                    <a:pt x="458" y="142"/>
                  </a:lnTo>
                  <a:lnTo>
                    <a:pt x="457" y="151"/>
                  </a:lnTo>
                  <a:lnTo>
                    <a:pt x="455" y="158"/>
                  </a:lnTo>
                  <a:lnTo>
                    <a:pt x="451" y="166"/>
                  </a:lnTo>
                  <a:lnTo>
                    <a:pt x="447" y="172"/>
                  </a:lnTo>
                  <a:lnTo>
                    <a:pt x="441" y="178"/>
                  </a:lnTo>
                  <a:lnTo>
                    <a:pt x="435" y="183"/>
                  </a:lnTo>
                  <a:lnTo>
                    <a:pt x="427" y="187"/>
                  </a:lnTo>
                  <a:lnTo>
                    <a:pt x="405" y="198"/>
                  </a:lnTo>
                  <a:lnTo>
                    <a:pt x="383" y="209"/>
                  </a:lnTo>
                  <a:lnTo>
                    <a:pt x="364" y="221"/>
                  </a:lnTo>
                  <a:lnTo>
                    <a:pt x="345" y="233"/>
                  </a:lnTo>
                  <a:lnTo>
                    <a:pt x="329" y="246"/>
                  </a:lnTo>
                  <a:lnTo>
                    <a:pt x="313" y="261"/>
                  </a:lnTo>
                  <a:lnTo>
                    <a:pt x="300" y="275"/>
                  </a:lnTo>
                  <a:lnTo>
                    <a:pt x="287" y="291"/>
                  </a:lnTo>
                  <a:lnTo>
                    <a:pt x="277" y="307"/>
                  </a:lnTo>
                  <a:lnTo>
                    <a:pt x="267" y="325"/>
                  </a:lnTo>
                  <a:lnTo>
                    <a:pt x="258" y="343"/>
                  </a:lnTo>
                  <a:lnTo>
                    <a:pt x="251" y="363"/>
                  </a:lnTo>
                  <a:lnTo>
                    <a:pt x="244" y="383"/>
                  </a:lnTo>
                  <a:lnTo>
                    <a:pt x="239" y="404"/>
                  </a:lnTo>
                  <a:lnTo>
                    <a:pt x="234" y="427"/>
                  </a:lnTo>
                  <a:lnTo>
                    <a:pt x="231" y="450"/>
                  </a:lnTo>
                  <a:lnTo>
                    <a:pt x="228" y="475"/>
                  </a:lnTo>
                  <a:lnTo>
                    <a:pt x="228" y="500"/>
                  </a:lnTo>
                  <a:lnTo>
                    <a:pt x="389" y="500"/>
                  </a:lnTo>
                  <a:lnTo>
                    <a:pt x="398" y="501"/>
                  </a:lnTo>
                  <a:lnTo>
                    <a:pt x="407" y="504"/>
                  </a:lnTo>
                  <a:lnTo>
                    <a:pt x="415" y="508"/>
                  </a:lnTo>
                  <a:lnTo>
                    <a:pt x="422" y="513"/>
                  </a:lnTo>
                  <a:lnTo>
                    <a:pt x="428" y="519"/>
                  </a:lnTo>
                  <a:lnTo>
                    <a:pt x="433" y="526"/>
                  </a:lnTo>
                  <a:lnTo>
                    <a:pt x="437" y="534"/>
                  </a:lnTo>
                  <a:lnTo>
                    <a:pt x="439" y="543"/>
                  </a:lnTo>
                  <a:lnTo>
                    <a:pt x="440" y="552"/>
                  </a:lnTo>
                  <a:lnTo>
                    <a:pt x="440" y="891"/>
                  </a:lnTo>
                  <a:lnTo>
                    <a:pt x="439" y="901"/>
                  </a:lnTo>
                  <a:lnTo>
                    <a:pt x="437" y="909"/>
                  </a:lnTo>
                  <a:lnTo>
                    <a:pt x="433" y="918"/>
                  </a:lnTo>
                  <a:lnTo>
                    <a:pt x="428" y="925"/>
                  </a:lnTo>
                  <a:lnTo>
                    <a:pt x="422" y="931"/>
                  </a:lnTo>
                  <a:lnTo>
                    <a:pt x="415" y="936"/>
                  </a:lnTo>
                  <a:lnTo>
                    <a:pt x="407" y="940"/>
                  </a:lnTo>
                  <a:lnTo>
                    <a:pt x="398" y="942"/>
                  </a:lnTo>
                  <a:lnTo>
                    <a:pt x="389" y="943"/>
                  </a:lnTo>
                  <a:lnTo>
                    <a:pt x="51" y="943"/>
                  </a:lnTo>
                  <a:lnTo>
                    <a:pt x="42" y="942"/>
                  </a:lnTo>
                  <a:lnTo>
                    <a:pt x="34" y="940"/>
                  </a:lnTo>
                  <a:lnTo>
                    <a:pt x="25" y="936"/>
                  </a:lnTo>
                  <a:lnTo>
                    <a:pt x="18" y="931"/>
                  </a:lnTo>
                  <a:lnTo>
                    <a:pt x="12" y="925"/>
                  </a:lnTo>
                  <a:lnTo>
                    <a:pt x="7" y="918"/>
                  </a:lnTo>
                  <a:lnTo>
                    <a:pt x="3" y="909"/>
                  </a:lnTo>
                  <a:lnTo>
                    <a:pt x="1" y="901"/>
                  </a:lnTo>
                  <a:lnTo>
                    <a:pt x="0" y="891"/>
                  </a:lnTo>
                  <a:lnTo>
                    <a:pt x="0" y="627"/>
                  </a:lnTo>
                  <a:lnTo>
                    <a:pt x="0" y="589"/>
                  </a:lnTo>
                  <a:lnTo>
                    <a:pt x="1" y="553"/>
                  </a:lnTo>
                  <a:lnTo>
                    <a:pt x="3" y="518"/>
                  </a:lnTo>
                  <a:lnTo>
                    <a:pt x="6" y="485"/>
                  </a:lnTo>
                  <a:lnTo>
                    <a:pt x="9" y="454"/>
                  </a:lnTo>
                  <a:lnTo>
                    <a:pt x="13" y="425"/>
                  </a:lnTo>
                  <a:lnTo>
                    <a:pt x="17" y="397"/>
                  </a:lnTo>
                  <a:lnTo>
                    <a:pt x="22" y="370"/>
                  </a:lnTo>
                  <a:lnTo>
                    <a:pt x="28" y="346"/>
                  </a:lnTo>
                  <a:lnTo>
                    <a:pt x="35" y="323"/>
                  </a:lnTo>
                  <a:lnTo>
                    <a:pt x="43" y="298"/>
                  </a:lnTo>
                  <a:lnTo>
                    <a:pt x="52" y="275"/>
                  </a:lnTo>
                  <a:lnTo>
                    <a:pt x="63" y="252"/>
                  </a:lnTo>
                  <a:lnTo>
                    <a:pt x="75" y="229"/>
                  </a:lnTo>
                  <a:lnTo>
                    <a:pt x="89" y="207"/>
                  </a:lnTo>
                  <a:lnTo>
                    <a:pt x="104" y="186"/>
                  </a:lnTo>
                  <a:lnTo>
                    <a:pt x="121" y="165"/>
                  </a:lnTo>
                  <a:lnTo>
                    <a:pt x="139" y="145"/>
                  </a:lnTo>
                  <a:lnTo>
                    <a:pt x="159" y="125"/>
                  </a:lnTo>
                  <a:lnTo>
                    <a:pt x="181" y="105"/>
                  </a:lnTo>
                  <a:lnTo>
                    <a:pt x="204" y="85"/>
                  </a:lnTo>
                  <a:lnTo>
                    <a:pt x="230" y="67"/>
                  </a:lnTo>
                  <a:lnTo>
                    <a:pt x="256" y="49"/>
                  </a:lnTo>
                  <a:lnTo>
                    <a:pt x="284" y="33"/>
                  </a:lnTo>
                  <a:lnTo>
                    <a:pt x="314" y="18"/>
                  </a:lnTo>
                  <a:lnTo>
                    <a:pt x="344" y="4"/>
                  </a:lnTo>
                  <a:lnTo>
                    <a:pt x="353" y="1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560524" y="2382172"/>
              <a:ext cx="257402" cy="53057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86" y="5"/>
                </a:cxn>
                <a:cxn ang="0">
                  <a:pos x="400" y="15"/>
                </a:cxn>
                <a:cxn ang="0">
                  <a:pos x="410" y="29"/>
                </a:cxn>
                <a:cxn ang="0">
                  <a:pos x="456" y="125"/>
                </a:cxn>
                <a:cxn ang="0">
                  <a:pos x="457" y="141"/>
                </a:cxn>
                <a:cxn ang="0">
                  <a:pos x="454" y="157"/>
                </a:cxn>
                <a:cxn ang="0">
                  <a:pos x="446" y="171"/>
                </a:cxn>
                <a:cxn ang="0">
                  <a:pos x="434" y="182"/>
                </a:cxn>
                <a:cxn ang="0">
                  <a:pos x="404" y="197"/>
                </a:cxn>
                <a:cxn ang="0">
                  <a:pos x="363" y="220"/>
                </a:cxn>
                <a:cxn ang="0">
                  <a:pos x="328" y="245"/>
                </a:cxn>
                <a:cxn ang="0">
                  <a:pos x="299" y="274"/>
                </a:cxn>
                <a:cxn ang="0">
                  <a:pos x="276" y="306"/>
                </a:cxn>
                <a:cxn ang="0">
                  <a:pos x="258" y="342"/>
                </a:cxn>
                <a:cxn ang="0">
                  <a:pos x="243" y="382"/>
                </a:cxn>
                <a:cxn ang="0">
                  <a:pos x="234" y="426"/>
                </a:cxn>
                <a:cxn ang="0">
                  <a:pos x="228" y="474"/>
                </a:cxn>
                <a:cxn ang="0">
                  <a:pos x="389" y="499"/>
                </a:cxn>
                <a:cxn ang="0">
                  <a:pos x="407" y="503"/>
                </a:cxn>
                <a:cxn ang="0">
                  <a:pos x="422" y="512"/>
                </a:cxn>
                <a:cxn ang="0">
                  <a:pos x="433" y="525"/>
                </a:cxn>
                <a:cxn ang="0">
                  <a:pos x="440" y="542"/>
                </a:cxn>
                <a:cxn ang="0">
                  <a:pos x="441" y="890"/>
                </a:cxn>
                <a:cxn ang="0">
                  <a:pos x="437" y="908"/>
                </a:cxn>
                <a:cxn ang="0">
                  <a:pos x="429" y="924"/>
                </a:cxn>
                <a:cxn ang="0">
                  <a:pos x="415" y="935"/>
                </a:cxn>
                <a:cxn ang="0">
                  <a:pos x="398" y="941"/>
                </a:cxn>
                <a:cxn ang="0">
                  <a:pos x="52" y="942"/>
                </a:cxn>
                <a:cxn ang="0">
                  <a:pos x="34" y="939"/>
                </a:cxn>
                <a:cxn ang="0">
                  <a:pos x="19" y="930"/>
                </a:cxn>
                <a:cxn ang="0">
                  <a:pos x="7" y="917"/>
                </a:cxn>
                <a:cxn ang="0">
                  <a:pos x="1" y="900"/>
                </a:cxn>
                <a:cxn ang="0">
                  <a:pos x="0" y="626"/>
                </a:cxn>
                <a:cxn ang="0">
                  <a:pos x="2" y="551"/>
                </a:cxn>
                <a:cxn ang="0">
                  <a:pos x="6" y="484"/>
                </a:cxn>
                <a:cxn ang="0">
                  <a:pos x="12" y="423"/>
                </a:cxn>
                <a:cxn ang="0">
                  <a:pos x="22" y="370"/>
                </a:cxn>
                <a:cxn ang="0">
                  <a:pos x="34" y="323"/>
                </a:cxn>
                <a:cxn ang="0">
                  <a:pos x="54" y="269"/>
                </a:cxn>
                <a:cxn ang="0">
                  <a:pos x="82" y="218"/>
                </a:cxn>
                <a:cxn ang="0">
                  <a:pos x="117" y="170"/>
                </a:cxn>
                <a:cxn ang="0">
                  <a:pos x="159" y="124"/>
                </a:cxn>
                <a:cxn ang="0">
                  <a:pos x="205" y="85"/>
                </a:cxn>
                <a:cxn ang="0">
                  <a:pos x="257" y="49"/>
                </a:cxn>
                <a:cxn ang="0">
                  <a:pos x="313" y="18"/>
                </a:cxn>
                <a:cxn ang="0">
                  <a:pos x="352" y="1"/>
                </a:cxn>
              </a:cxnLst>
              <a:rect l="0" t="0" r="r" b="b"/>
              <a:pathLst>
                <a:path w="457" h="942">
                  <a:moveTo>
                    <a:pt x="361" y="0"/>
                  </a:moveTo>
                  <a:lnTo>
                    <a:pt x="370" y="0"/>
                  </a:lnTo>
                  <a:lnTo>
                    <a:pt x="378" y="2"/>
                  </a:lnTo>
                  <a:lnTo>
                    <a:pt x="386" y="5"/>
                  </a:lnTo>
                  <a:lnTo>
                    <a:pt x="393" y="9"/>
                  </a:lnTo>
                  <a:lnTo>
                    <a:pt x="400" y="15"/>
                  </a:lnTo>
                  <a:lnTo>
                    <a:pt x="406" y="21"/>
                  </a:lnTo>
                  <a:lnTo>
                    <a:pt x="410" y="29"/>
                  </a:lnTo>
                  <a:lnTo>
                    <a:pt x="453" y="117"/>
                  </a:lnTo>
                  <a:lnTo>
                    <a:pt x="456" y="125"/>
                  </a:lnTo>
                  <a:lnTo>
                    <a:pt x="457" y="133"/>
                  </a:lnTo>
                  <a:lnTo>
                    <a:pt x="457" y="141"/>
                  </a:lnTo>
                  <a:lnTo>
                    <a:pt x="456" y="150"/>
                  </a:lnTo>
                  <a:lnTo>
                    <a:pt x="454" y="157"/>
                  </a:lnTo>
                  <a:lnTo>
                    <a:pt x="451" y="165"/>
                  </a:lnTo>
                  <a:lnTo>
                    <a:pt x="446" y="171"/>
                  </a:lnTo>
                  <a:lnTo>
                    <a:pt x="441" y="177"/>
                  </a:lnTo>
                  <a:lnTo>
                    <a:pt x="434" y="182"/>
                  </a:lnTo>
                  <a:lnTo>
                    <a:pt x="427" y="186"/>
                  </a:lnTo>
                  <a:lnTo>
                    <a:pt x="404" y="197"/>
                  </a:lnTo>
                  <a:lnTo>
                    <a:pt x="383" y="208"/>
                  </a:lnTo>
                  <a:lnTo>
                    <a:pt x="363" y="220"/>
                  </a:lnTo>
                  <a:lnTo>
                    <a:pt x="345" y="232"/>
                  </a:lnTo>
                  <a:lnTo>
                    <a:pt x="328" y="245"/>
                  </a:lnTo>
                  <a:lnTo>
                    <a:pt x="313" y="260"/>
                  </a:lnTo>
                  <a:lnTo>
                    <a:pt x="299" y="274"/>
                  </a:lnTo>
                  <a:lnTo>
                    <a:pt x="287" y="290"/>
                  </a:lnTo>
                  <a:lnTo>
                    <a:pt x="276" y="306"/>
                  </a:lnTo>
                  <a:lnTo>
                    <a:pt x="266" y="324"/>
                  </a:lnTo>
                  <a:lnTo>
                    <a:pt x="258" y="342"/>
                  </a:lnTo>
                  <a:lnTo>
                    <a:pt x="250" y="362"/>
                  </a:lnTo>
                  <a:lnTo>
                    <a:pt x="243" y="382"/>
                  </a:lnTo>
                  <a:lnTo>
                    <a:pt x="238" y="403"/>
                  </a:lnTo>
                  <a:lnTo>
                    <a:pt x="234" y="426"/>
                  </a:lnTo>
                  <a:lnTo>
                    <a:pt x="230" y="449"/>
                  </a:lnTo>
                  <a:lnTo>
                    <a:pt x="228" y="474"/>
                  </a:lnTo>
                  <a:lnTo>
                    <a:pt x="227" y="499"/>
                  </a:lnTo>
                  <a:lnTo>
                    <a:pt x="389" y="499"/>
                  </a:lnTo>
                  <a:lnTo>
                    <a:pt x="398" y="500"/>
                  </a:lnTo>
                  <a:lnTo>
                    <a:pt x="407" y="503"/>
                  </a:lnTo>
                  <a:lnTo>
                    <a:pt x="415" y="507"/>
                  </a:lnTo>
                  <a:lnTo>
                    <a:pt x="422" y="512"/>
                  </a:lnTo>
                  <a:lnTo>
                    <a:pt x="429" y="518"/>
                  </a:lnTo>
                  <a:lnTo>
                    <a:pt x="433" y="525"/>
                  </a:lnTo>
                  <a:lnTo>
                    <a:pt x="437" y="533"/>
                  </a:lnTo>
                  <a:lnTo>
                    <a:pt x="440" y="542"/>
                  </a:lnTo>
                  <a:lnTo>
                    <a:pt x="441" y="551"/>
                  </a:lnTo>
                  <a:lnTo>
                    <a:pt x="441" y="890"/>
                  </a:lnTo>
                  <a:lnTo>
                    <a:pt x="440" y="900"/>
                  </a:lnTo>
                  <a:lnTo>
                    <a:pt x="437" y="908"/>
                  </a:lnTo>
                  <a:lnTo>
                    <a:pt x="433" y="917"/>
                  </a:lnTo>
                  <a:lnTo>
                    <a:pt x="429" y="924"/>
                  </a:lnTo>
                  <a:lnTo>
                    <a:pt x="422" y="930"/>
                  </a:lnTo>
                  <a:lnTo>
                    <a:pt x="415" y="935"/>
                  </a:lnTo>
                  <a:lnTo>
                    <a:pt x="407" y="939"/>
                  </a:lnTo>
                  <a:lnTo>
                    <a:pt x="398" y="941"/>
                  </a:lnTo>
                  <a:lnTo>
                    <a:pt x="389" y="942"/>
                  </a:lnTo>
                  <a:lnTo>
                    <a:pt x="52" y="942"/>
                  </a:lnTo>
                  <a:lnTo>
                    <a:pt x="43" y="941"/>
                  </a:lnTo>
                  <a:lnTo>
                    <a:pt x="34" y="939"/>
                  </a:lnTo>
                  <a:lnTo>
                    <a:pt x="26" y="935"/>
                  </a:lnTo>
                  <a:lnTo>
                    <a:pt x="19" y="930"/>
                  </a:lnTo>
                  <a:lnTo>
                    <a:pt x="13" y="924"/>
                  </a:lnTo>
                  <a:lnTo>
                    <a:pt x="7" y="917"/>
                  </a:lnTo>
                  <a:lnTo>
                    <a:pt x="4" y="908"/>
                  </a:lnTo>
                  <a:lnTo>
                    <a:pt x="1" y="900"/>
                  </a:lnTo>
                  <a:lnTo>
                    <a:pt x="0" y="890"/>
                  </a:lnTo>
                  <a:lnTo>
                    <a:pt x="0" y="626"/>
                  </a:lnTo>
                  <a:lnTo>
                    <a:pt x="1" y="588"/>
                  </a:lnTo>
                  <a:lnTo>
                    <a:pt x="2" y="551"/>
                  </a:lnTo>
                  <a:lnTo>
                    <a:pt x="3" y="517"/>
                  </a:lnTo>
                  <a:lnTo>
                    <a:pt x="6" y="484"/>
                  </a:lnTo>
                  <a:lnTo>
                    <a:pt x="9" y="453"/>
                  </a:lnTo>
                  <a:lnTo>
                    <a:pt x="12" y="423"/>
                  </a:lnTo>
                  <a:lnTo>
                    <a:pt x="17" y="396"/>
                  </a:lnTo>
                  <a:lnTo>
                    <a:pt x="22" y="370"/>
                  </a:lnTo>
                  <a:lnTo>
                    <a:pt x="28" y="345"/>
                  </a:lnTo>
                  <a:lnTo>
                    <a:pt x="34" y="323"/>
                  </a:lnTo>
                  <a:lnTo>
                    <a:pt x="43" y="295"/>
                  </a:lnTo>
                  <a:lnTo>
                    <a:pt x="54" y="269"/>
                  </a:lnTo>
                  <a:lnTo>
                    <a:pt x="67" y="243"/>
                  </a:lnTo>
                  <a:lnTo>
                    <a:pt x="82" y="218"/>
                  </a:lnTo>
                  <a:lnTo>
                    <a:pt x="98" y="193"/>
                  </a:lnTo>
                  <a:lnTo>
                    <a:pt x="117" y="170"/>
                  </a:lnTo>
                  <a:lnTo>
                    <a:pt x="137" y="146"/>
                  </a:lnTo>
                  <a:lnTo>
                    <a:pt x="159" y="124"/>
                  </a:lnTo>
                  <a:lnTo>
                    <a:pt x="182" y="104"/>
                  </a:lnTo>
                  <a:lnTo>
                    <a:pt x="205" y="85"/>
                  </a:lnTo>
                  <a:lnTo>
                    <a:pt x="230" y="66"/>
                  </a:lnTo>
                  <a:lnTo>
                    <a:pt x="257" y="49"/>
                  </a:lnTo>
                  <a:lnTo>
                    <a:pt x="284" y="33"/>
                  </a:lnTo>
                  <a:lnTo>
                    <a:pt x="313" y="18"/>
                  </a:lnTo>
                  <a:lnTo>
                    <a:pt x="343" y="4"/>
                  </a:lnTo>
                  <a:lnTo>
                    <a:pt x="352" y="1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031613" y="5072019"/>
            <a:ext cx="5530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Candara" panose="020E0502030303020204" pitchFamily="34" charset="0"/>
              </a:rPr>
              <a:t>Dr. Martin Luther King, Jr.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898183" y="4454715"/>
            <a:ext cx="6858000" cy="0"/>
          </a:xfrm>
          <a:prstGeom prst="line">
            <a:avLst/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0" y="6721476"/>
            <a:ext cx="457200" cy="12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/>
          <p:nvPr/>
        </p:nvSpPr>
        <p:spPr>
          <a:xfrm>
            <a:off x="0" y="2745811"/>
            <a:ext cx="12192000" cy="923331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3440" y="2902292"/>
            <a:ext cx="5405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E</a:t>
            </a:r>
            <a:r>
              <a:rPr lang="en-US" altLang="zh-CN" sz="1600" dirty="0" smtClean="0"/>
              <a:t>NJOY</a:t>
            </a:r>
            <a:r>
              <a:rPr lang="en-US" altLang="zh-CN" dirty="0" smtClean="0"/>
              <a:t> </a:t>
            </a:r>
            <a:r>
              <a:rPr lang="en-US" altLang="zh-CN" sz="2000" dirty="0" smtClean="0"/>
              <a:t>S</a:t>
            </a:r>
            <a:r>
              <a:rPr lang="en-US" altLang="zh-CN" sz="1600" dirty="0" smtClean="0"/>
              <a:t>TUDY</a:t>
            </a:r>
            <a:r>
              <a:rPr lang="en-US" altLang="zh-CN" dirty="0" smtClean="0"/>
              <a:t> </a:t>
            </a:r>
            <a:r>
              <a:rPr lang="en-US" altLang="zh-CN" sz="1600" dirty="0" smtClean="0"/>
              <a:t>BY</a:t>
            </a:r>
            <a:r>
              <a:rPr lang="en-US" altLang="zh-CN" dirty="0" smtClean="0"/>
              <a:t> </a:t>
            </a:r>
            <a:r>
              <a:rPr lang="en-US" altLang="zh-CN" sz="2000" dirty="0" smtClean="0"/>
              <a:t>A</a:t>
            </a:r>
            <a:r>
              <a:rPr lang="en-US" altLang="zh-CN" sz="1600" dirty="0" smtClean="0"/>
              <a:t>NYONE</a:t>
            </a:r>
            <a:r>
              <a:rPr lang="en-US" altLang="zh-CN" dirty="0" smtClean="0"/>
              <a:t> </a:t>
            </a:r>
            <a:r>
              <a:rPr lang="en-US" altLang="zh-CN" sz="2000" dirty="0" smtClean="0"/>
              <a:t>A</a:t>
            </a:r>
            <a:r>
              <a:rPr lang="en-US" altLang="zh-CN" sz="1600" dirty="0" smtClean="0"/>
              <a:t>NYWHERE</a:t>
            </a:r>
            <a:endParaRPr lang="en-US" altLang="zh-CN" dirty="0"/>
          </a:p>
        </p:txBody>
      </p:sp>
      <p:pic>
        <p:nvPicPr>
          <p:cNvPr id="41" name="图片 40" descr="C:\Users\david\AppData\Local\Microsoft\Windows\INetCache\Content.Word\logo_256x256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450" y="794011"/>
            <a:ext cx="2079100" cy="1969686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TextBox 41"/>
          <p:cNvSpPr txBox="1"/>
          <p:nvPr/>
        </p:nvSpPr>
        <p:spPr>
          <a:xfrm>
            <a:off x="3648005" y="3240992"/>
            <a:ext cx="4895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让</a:t>
            </a:r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学习 变得 有趣味 有情感 有</a:t>
            </a:r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温度</a:t>
            </a:r>
            <a:endParaRPr lang="en-US" altLang="zh-CN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66305" y="5084698"/>
            <a:ext cx="3098715" cy="1296390"/>
            <a:chOff x="466305" y="5084698"/>
            <a:chExt cx="3098715" cy="1296390"/>
          </a:xfrm>
        </p:grpSpPr>
        <p:pic>
          <p:nvPicPr>
            <p:cNvPr id="24" name="Picture 3" descr="C:\Users\david\Downloads\1177810976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60" t="26052" r="10418" b="15049"/>
            <a:stretch/>
          </p:blipFill>
          <p:spPr bwMode="auto">
            <a:xfrm>
              <a:off x="466305" y="5084698"/>
              <a:ext cx="1267668" cy="1265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矩形 24"/>
            <p:cNvSpPr/>
            <p:nvPr/>
          </p:nvSpPr>
          <p:spPr>
            <a:xfrm>
              <a:off x="1729233" y="5796313"/>
              <a:ext cx="183578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刘东</a:t>
              </a:r>
              <a:r>
                <a:rPr lang="zh-CN" altLang="en-US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峰 </a:t>
              </a:r>
              <a:r>
                <a:rPr lang="en-US" altLang="zh-CN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David</a:t>
              </a:r>
            </a:p>
            <a:p>
              <a:r>
                <a:rPr lang="zh-CN" altLang="en-US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骨</a:t>
              </a:r>
              <a:r>
                <a:rPr lang="zh-CN" altLang="en-US" sz="16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鱼</a:t>
              </a:r>
              <a:r>
                <a:rPr lang="zh-CN" altLang="en-US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科技 </a:t>
              </a:r>
              <a:r>
                <a:rPr lang="en-US" altLang="zh-CN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CEO</a:t>
              </a:r>
              <a:endParaRPr lang="en-US" altLang="zh-CN" sz="16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pic>
        <p:nvPicPr>
          <p:cNvPr id="33" name="Picture 2" descr="C:\work\work3\classkull\psd\classkull_logo_pp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989" y="4664075"/>
            <a:ext cx="1798638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16"/>
          <p:cNvGrpSpPr/>
          <p:nvPr/>
        </p:nvGrpSpPr>
        <p:grpSpPr>
          <a:xfrm>
            <a:off x="78669" y="2704814"/>
            <a:ext cx="12034663" cy="45719"/>
            <a:chOff x="4894426" y="4359681"/>
            <a:chExt cx="3840480" cy="91440"/>
          </a:xfrm>
        </p:grpSpPr>
        <p:grpSp>
          <p:nvGrpSpPr>
            <p:cNvPr id="23" name="Group 17"/>
            <p:cNvGrpSpPr/>
            <p:nvPr/>
          </p:nvGrpSpPr>
          <p:grpSpPr>
            <a:xfrm>
              <a:off x="4894426" y="4359681"/>
              <a:ext cx="1920240" cy="91440"/>
              <a:chOff x="4842405" y="3200400"/>
              <a:chExt cx="1920240" cy="91440"/>
            </a:xfrm>
          </p:grpSpPr>
          <p:sp>
            <p:nvSpPr>
              <p:cNvPr id="37" name="Rectangle 28"/>
              <p:cNvSpPr/>
              <p:nvPr/>
            </p:nvSpPr>
            <p:spPr>
              <a:xfrm>
                <a:off x="4842405" y="3200400"/>
                <a:ext cx="640080" cy="91440"/>
              </a:xfrm>
              <a:prstGeom prst="rect">
                <a:avLst/>
              </a:prstGeom>
              <a:solidFill>
                <a:srgbClr val="FF7467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Rectangle 29"/>
              <p:cNvSpPr/>
              <p:nvPr/>
            </p:nvSpPr>
            <p:spPr>
              <a:xfrm>
                <a:off x="5482485" y="3200400"/>
                <a:ext cx="640080" cy="91440"/>
              </a:xfrm>
              <a:prstGeom prst="rect">
                <a:avLst/>
              </a:prstGeom>
              <a:solidFill>
                <a:srgbClr val="4CC8EC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Rectangle 30"/>
              <p:cNvSpPr/>
              <p:nvPr/>
            </p:nvSpPr>
            <p:spPr>
              <a:xfrm>
                <a:off x="6122565" y="3200400"/>
                <a:ext cx="640080" cy="91440"/>
              </a:xfrm>
              <a:prstGeom prst="rect">
                <a:avLst/>
              </a:prstGeom>
              <a:solidFill>
                <a:srgbClr val="EABF4C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29" name="Group 21"/>
            <p:cNvGrpSpPr/>
            <p:nvPr/>
          </p:nvGrpSpPr>
          <p:grpSpPr>
            <a:xfrm>
              <a:off x="6814666" y="4359681"/>
              <a:ext cx="1920240" cy="91440"/>
              <a:chOff x="4842405" y="3200400"/>
              <a:chExt cx="1920240" cy="91440"/>
            </a:xfrm>
          </p:grpSpPr>
          <p:sp>
            <p:nvSpPr>
              <p:cNvPr id="34" name="Rectangle 22"/>
              <p:cNvSpPr/>
              <p:nvPr/>
            </p:nvSpPr>
            <p:spPr>
              <a:xfrm>
                <a:off x="4842405" y="3200400"/>
                <a:ext cx="640080" cy="91440"/>
              </a:xfrm>
              <a:prstGeom prst="rect">
                <a:avLst/>
              </a:prstGeom>
              <a:solidFill>
                <a:srgbClr val="57CCC6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Rectangle 26"/>
              <p:cNvSpPr/>
              <p:nvPr/>
            </p:nvSpPr>
            <p:spPr>
              <a:xfrm>
                <a:off x="5482485" y="3200400"/>
                <a:ext cx="640080" cy="91440"/>
              </a:xfrm>
              <a:prstGeom prst="rect">
                <a:avLst/>
              </a:prstGeom>
              <a:solidFill>
                <a:srgbClr val="524E67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Rectangle 27"/>
              <p:cNvSpPr/>
              <p:nvPr/>
            </p:nvSpPr>
            <p:spPr>
              <a:xfrm>
                <a:off x="6122565" y="3200400"/>
                <a:ext cx="640080" cy="91440"/>
              </a:xfrm>
              <a:prstGeom prst="rect">
                <a:avLst/>
              </a:prstGeom>
              <a:solidFill>
                <a:srgbClr val="FF7467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51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Down Arrow Callout 51"/>
          <p:cNvSpPr>
            <a:spLocks noChangeAspect="1"/>
          </p:cNvSpPr>
          <p:nvPr/>
        </p:nvSpPr>
        <p:spPr>
          <a:xfrm rot="10800000" flipH="1">
            <a:off x="3671022" y="2090320"/>
            <a:ext cx="6566402" cy="774784"/>
          </a:xfrm>
          <a:prstGeom prst="homePlate">
            <a:avLst>
              <a:gd name="adj" fmla="val 23189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53" name="Down Arrow Callout 51"/>
          <p:cNvSpPr>
            <a:spLocks noChangeAspect="1"/>
          </p:cNvSpPr>
          <p:nvPr/>
        </p:nvSpPr>
        <p:spPr>
          <a:xfrm rot="10800000" flipH="1">
            <a:off x="4138800" y="2921722"/>
            <a:ext cx="6098623" cy="1659360"/>
          </a:xfrm>
          <a:prstGeom prst="homePlate">
            <a:avLst>
              <a:gd name="adj" fmla="val 11500"/>
            </a:avLst>
          </a:prstGeom>
          <a:solidFill>
            <a:srgbClr val="00B0F0">
              <a:alpha val="69804"/>
            </a:srgb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226" name="Group 1069"/>
          <p:cNvGrpSpPr/>
          <p:nvPr/>
        </p:nvGrpSpPr>
        <p:grpSpPr>
          <a:xfrm rot="21376302">
            <a:off x="3769510" y="3396169"/>
            <a:ext cx="746475" cy="773583"/>
            <a:chOff x="0" y="1"/>
            <a:chExt cx="899701" cy="900042"/>
          </a:xfrm>
          <a:solidFill>
            <a:srgbClr val="BFBFBF"/>
          </a:solidFill>
          <a:effectLst/>
        </p:grpSpPr>
        <p:sp>
          <p:nvSpPr>
            <p:cNvPr id="227" name="Shape 1048"/>
            <p:cNvSpPr/>
            <p:nvPr/>
          </p:nvSpPr>
          <p:spPr>
            <a:xfrm>
              <a:off x="100579" y="100917"/>
              <a:ext cx="698541" cy="698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 sz="2400">
                  <a:solidFill>
                    <a:srgbClr val="FFFFFF"/>
                  </a:solidFill>
                </a:defRPr>
              </a:pPr>
              <a:endParaRPr sz="320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228" name="Group 1053"/>
            <p:cNvGrpSpPr/>
            <p:nvPr/>
          </p:nvGrpSpPr>
          <p:grpSpPr>
            <a:xfrm>
              <a:off x="408375" y="1"/>
              <a:ext cx="82951" cy="899708"/>
              <a:chOff x="0" y="0"/>
              <a:chExt cx="82950" cy="899700"/>
            </a:xfrm>
            <a:grpFill/>
          </p:grpSpPr>
          <p:sp>
            <p:nvSpPr>
              <p:cNvPr id="244" name="Shape 1051"/>
              <p:cNvSpPr/>
              <p:nvPr/>
            </p:nvSpPr>
            <p:spPr>
              <a:xfrm>
                <a:off x="0" y="0"/>
                <a:ext cx="82950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45" name="Shape 1052"/>
              <p:cNvSpPr/>
              <p:nvPr/>
            </p:nvSpPr>
            <p:spPr>
              <a:xfrm rot="10800000">
                <a:off x="0" y="791707"/>
                <a:ext cx="82949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229" name="Group 1056"/>
            <p:cNvGrpSpPr/>
            <p:nvPr/>
          </p:nvGrpSpPr>
          <p:grpSpPr>
            <a:xfrm rot="16200000">
              <a:off x="408375" y="339"/>
              <a:ext cx="82951" cy="899700"/>
              <a:chOff x="0" y="0"/>
              <a:chExt cx="82950" cy="899700"/>
            </a:xfrm>
            <a:grpFill/>
          </p:grpSpPr>
          <p:sp>
            <p:nvSpPr>
              <p:cNvPr id="242" name="Shape 1054"/>
              <p:cNvSpPr/>
              <p:nvPr/>
            </p:nvSpPr>
            <p:spPr>
              <a:xfrm>
                <a:off x="0" y="0"/>
                <a:ext cx="82950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43" name="Shape 1055"/>
              <p:cNvSpPr/>
              <p:nvPr/>
            </p:nvSpPr>
            <p:spPr>
              <a:xfrm rot="10800000">
                <a:off x="0" y="791707"/>
                <a:ext cx="82949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230" name="Group 1059"/>
            <p:cNvGrpSpPr/>
            <p:nvPr/>
          </p:nvGrpSpPr>
          <p:grpSpPr>
            <a:xfrm rot="1832071">
              <a:off x="408375" y="335"/>
              <a:ext cx="82951" cy="899708"/>
              <a:chOff x="0" y="0"/>
              <a:chExt cx="82950" cy="899700"/>
            </a:xfrm>
            <a:grpFill/>
          </p:grpSpPr>
          <p:sp>
            <p:nvSpPr>
              <p:cNvPr id="240" name="Shape 1057"/>
              <p:cNvSpPr/>
              <p:nvPr/>
            </p:nvSpPr>
            <p:spPr>
              <a:xfrm>
                <a:off x="0" y="0"/>
                <a:ext cx="82950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41" name="Shape 1058"/>
              <p:cNvSpPr/>
              <p:nvPr/>
            </p:nvSpPr>
            <p:spPr>
              <a:xfrm rot="10800000">
                <a:off x="0" y="791707"/>
                <a:ext cx="82949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231" name="Group 1062"/>
            <p:cNvGrpSpPr/>
            <p:nvPr/>
          </p:nvGrpSpPr>
          <p:grpSpPr>
            <a:xfrm rot="19769280">
              <a:off x="408375" y="335"/>
              <a:ext cx="82951" cy="899708"/>
              <a:chOff x="0" y="0"/>
              <a:chExt cx="82950" cy="899700"/>
            </a:xfrm>
            <a:grpFill/>
          </p:grpSpPr>
          <p:sp>
            <p:nvSpPr>
              <p:cNvPr id="238" name="Shape 1060"/>
              <p:cNvSpPr/>
              <p:nvPr/>
            </p:nvSpPr>
            <p:spPr>
              <a:xfrm>
                <a:off x="0" y="0"/>
                <a:ext cx="82950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39" name="Shape 1061"/>
              <p:cNvSpPr/>
              <p:nvPr/>
            </p:nvSpPr>
            <p:spPr>
              <a:xfrm rot="10800000">
                <a:off x="0" y="791707"/>
                <a:ext cx="82949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232" name="Group 1065"/>
            <p:cNvGrpSpPr/>
            <p:nvPr/>
          </p:nvGrpSpPr>
          <p:grpSpPr>
            <a:xfrm rot="17961925">
              <a:off x="408374" y="336"/>
              <a:ext cx="82951" cy="899700"/>
              <a:chOff x="0" y="0"/>
              <a:chExt cx="82950" cy="899700"/>
            </a:xfrm>
            <a:grpFill/>
          </p:grpSpPr>
          <p:sp>
            <p:nvSpPr>
              <p:cNvPr id="236" name="Shape 1063"/>
              <p:cNvSpPr/>
              <p:nvPr/>
            </p:nvSpPr>
            <p:spPr>
              <a:xfrm>
                <a:off x="0" y="0"/>
                <a:ext cx="82950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37" name="Shape 1064"/>
              <p:cNvSpPr/>
              <p:nvPr/>
            </p:nvSpPr>
            <p:spPr>
              <a:xfrm rot="10800000">
                <a:off x="0" y="791707"/>
                <a:ext cx="82949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233" name="Group 1068"/>
            <p:cNvGrpSpPr/>
            <p:nvPr/>
          </p:nvGrpSpPr>
          <p:grpSpPr>
            <a:xfrm rot="3654789">
              <a:off x="408375" y="335"/>
              <a:ext cx="82951" cy="899700"/>
              <a:chOff x="0" y="0"/>
              <a:chExt cx="82950" cy="899700"/>
            </a:xfrm>
            <a:grpFill/>
          </p:grpSpPr>
          <p:sp>
            <p:nvSpPr>
              <p:cNvPr id="234" name="Shape 1066"/>
              <p:cNvSpPr/>
              <p:nvPr/>
            </p:nvSpPr>
            <p:spPr>
              <a:xfrm>
                <a:off x="0" y="0"/>
                <a:ext cx="82950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35" name="Shape 1067"/>
              <p:cNvSpPr/>
              <p:nvPr/>
            </p:nvSpPr>
            <p:spPr>
              <a:xfrm rot="10800000">
                <a:off x="0" y="791707"/>
                <a:ext cx="82949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sp>
        <p:nvSpPr>
          <p:cNvPr id="350" name="Rectangle 44">
            <a:extLst>
              <a:ext uri="{FF2B5EF4-FFF2-40B4-BE49-F238E27FC236}">
                <a16:creationId xmlns:a16="http://schemas.microsoft.com/office/drawing/2014/main" xmlns="" id="{DAED5A76-73DE-4AD0-84C7-3380BD893B33}"/>
              </a:ext>
            </a:extLst>
          </p:cNvPr>
          <p:cNvSpPr/>
          <p:nvPr/>
        </p:nvSpPr>
        <p:spPr>
          <a:xfrm>
            <a:off x="95534" y="5979120"/>
            <a:ext cx="11994274" cy="434346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300" name="Group 1069"/>
          <p:cNvGrpSpPr/>
          <p:nvPr/>
        </p:nvGrpSpPr>
        <p:grpSpPr>
          <a:xfrm rot="21376302">
            <a:off x="2273053" y="1760673"/>
            <a:ext cx="746475" cy="773583"/>
            <a:chOff x="0" y="1"/>
            <a:chExt cx="899701" cy="900042"/>
          </a:xfrm>
          <a:solidFill>
            <a:srgbClr val="BFBFBF"/>
          </a:solidFill>
          <a:effectLst/>
        </p:grpSpPr>
        <p:sp>
          <p:nvSpPr>
            <p:cNvPr id="301" name="Shape 1048"/>
            <p:cNvSpPr/>
            <p:nvPr/>
          </p:nvSpPr>
          <p:spPr>
            <a:xfrm>
              <a:off x="100579" y="100917"/>
              <a:ext cx="698541" cy="698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 sz="2400">
                  <a:solidFill>
                    <a:srgbClr val="FFFFFF"/>
                  </a:solidFill>
                </a:defRPr>
              </a:pPr>
              <a:endParaRPr sz="320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02" name="Group 1053"/>
            <p:cNvGrpSpPr/>
            <p:nvPr/>
          </p:nvGrpSpPr>
          <p:grpSpPr>
            <a:xfrm>
              <a:off x="408375" y="1"/>
              <a:ext cx="82951" cy="899708"/>
              <a:chOff x="0" y="0"/>
              <a:chExt cx="82950" cy="899700"/>
            </a:xfrm>
            <a:grpFill/>
          </p:grpSpPr>
          <p:sp>
            <p:nvSpPr>
              <p:cNvPr id="318" name="Shape 1051"/>
              <p:cNvSpPr/>
              <p:nvPr/>
            </p:nvSpPr>
            <p:spPr>
              <a:xfrm>
                <a:off x="0" y="0"/>
                <a:ext cx="82950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9" name="Shape 1052"/>
              <p:cNvSpPr/>
              <p:nvPr/>
            </p:nvSpPr>
            <p:spPr>
              <a:xfrm rot="10800000">
                <a:off x="0" y="791707"/>
                <a:ext cx="82949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303" name="Group 1056"/>
            <p:cNvGrpSpPr/>
            <p:nvPr/>
          </p:nvGrpSpPr>
          <p:grpSpPr>
            <a:xfrm rot="16200000">
              <a:off x="408375" y="339"/>
              <a:ext cx="82951" cy="899700"/>
              <a:chOff x="0" y="0"/>
              <a:chExt cx="82950" cy="899700"/>
            </a:xfrm>
            <a:grpFill/>
          </p:grpSpPr>
          <p:sp>
            <p:nvSpPr>
              <p:cNvPr id="316" name="Shape 1054"/>
              <p:cNvSpPr/>
              <p:nvPr/>
            </p:nvSpPr>
            <p:spPr>
              <a:xfrm>
                <a:off x="0" y="0"/>
                <a:ext cx="82950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7" name="Shape 1055"/>
              <p:cNvSpPr/>
              <p:nvPr/>
            </p:nvSpPr>
            <p:spPr>
              <a:xfrm rot="10800000">
                <a:off x="0" y="791707"/>
                <a:ext cx="82949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304" name="Group 1059"/>
            <p:cNvGrpSpPr/>
            <p:nvPr/>
          </p:nvGrpSpPr>
          <p:grpSpPr>
            <a:xfrm rot="1832071">
              <a:off x="408375" y="335"/>
              <a:ext cx="82951" cy="899708"/>
              <a:chOff x="0" y="0"/>
              <a:chExt cx="82950" cy="899700"/>
            </a:xfrm>
            <a:grpFill/>
          </p:grpSpPr>
          <p:sp>
            <p:nvSpPr>
              <p:cNvPr id="314" name="Shape 1057"/>
              <p:cNvSpPr/>
              <p:nvPr/>
            </p:nvSpPr>
            <p:spPr>
              <a:xfrm>
                <a:off x="0" y="0"/>
                <a:ext cx="82950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5" name="Shape 1058"/>
              <p:cNvSpPr/>
              <p:nvPr/>
            </p:nvSpPr>
            <p:spPr>
              <a:xfrm rot="10800000">
                <a:off x="0" y="791707"/>
                <a:ext cx="82949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305" name="Group 1062"/>
            <p:cNvGrpSpPr/>
            <p:nvPr/>
          </p:nvGrpSpPr>
          <p:grpSpPr>
            <a:xfrm rot="19769280">
              <a:off x="408375" y="335"/>
              <a:ext cx="82951" cy="899708"/>
              <a:chOff x="0" y="0"/>
              <a:chExt cx="82950" cy="899700"/>
            </a:xfrm>
            <a:grpFill/>
          </p:grpSpPr>
          <p:sp>
            <p:nvSpPr>
              <p:cNvPr id="312" name="Shape 1060"/>
              <p:cNvSpPr/>
              <p:nvPr/>
            </p:nvSpPr>
            <p:spPr>
              <a:xfrm>
                <a:off x="0" y="0"/>
                <a:ext cx="82950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3" name="Shape 1061"/>
              <p:cNvSpPr/>
              <p:nvPr/>
            </p:nvSpPr>
            <p:spPr>
              <a:xfrm rot="10800000">
                <a:off x="0" y="791707"/>
                <a:ext cx="82949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306" name="Group 1065"/>
            <p:cNvGrpSpPr/>
            <p:nvPr/>
          </p:nvGrpSpPr>
          <p:grpSpPr>
            <a:xfrm rot="17961925">
              <a:off x="408374" y="336"/>
              <a:ext cx="82951" cy="899700"/>
              <a:chOff x="0" y="0"/>
              <a:chExt cx="82950" cy="899700"/>
            </a:xfrm>
            <a:grpFill/>
          </p:grpSpPr>
          <p:sp>
            <p:nvSpPr>
              <p:cNvPr id="310" name="Shape 1063"/>
              <p:cNvSpPr/>
              <p:nvPr/>
            </p:nvSpPr>
            <p:spPr>
              <a:xfrm>
                <a:off x="0" y="0"/>
                <a:ext cx="82950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1" name="Shape 1064"/>
              <p:cNvSpPr/>
              <p:nvPr/>
            </p:nvSpPr>
            <p:spPr>
              <a:xfrm rot="10800000">
                <a:off x="0" y="791707"/>
                <a:ext cx="82949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307" name="Group 1068"/>
            <p:cNvGrpSpPr/>
            <p:nvPr/>
          </p:nvGrpSpPr>
          <p:grpSpPr>
            <a:xfrm rot="3654789">
              <a:off x="408375" y="335"/>
              <a:ext cx="82951" cy="899700"/>
              <a:chOff x="0" y="0"/>
              <a:chExt cx="82950" cy="899700"/>
            </a:xfrm>
            <a:grpFill/>
          </p:grpSpPr>
          <p:sp>
            <p:nvSpPr>
              <p:cNvPr id="308" name="Shape 1066"/>
              <p:cNvSpPr/>
              <p:nvPr/>
            </p:nvSpPr>
            <p:spPr>
              <a:xfrm>
                <a:off x="0" y="0"/>
                <a:ext cx="82950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9" name="Shape 1067"/>
              <p:cNvSpPr/>
              <p:nvPr/>
            </p:nvSpPr>
            <p:spPr>
              <a:xfrm rot="10800000">
                <a:off x="0" y="791707"/>
                <a:ext cx="82949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280" name="Group 1069"/>
          <p:cNvGrpSpPr/>
          <p:nvPr/>
        </p:nvGrpSpPr>
        <p:grpSpPr>
          <a:xfrm rot="21376302">
            <a:off x="2682860" y="3797255"/>
            <a:ext cx="511914" cy="530504"/>
            <a:chOff x="0" y="1"/>
            <a:chExt cx="899701" cy="900042"/>
          </a:xfrm>
          <a:solidFill>
            <a:srgbClr val="BFBFBF"/>
          </a:solidFill>
          <a:effectLst/>
        </p:grpSpPr>
        <p:sp>
          <p:nvSpPr>
            <p:cNvPr id="281" name="Shape 1048"/>
            <p:cNvSpPr/>
            <p:nvPr/>
          </p:nvSpPr>
          <p:spPr>
            <a:xfrm>
              <a:off x="100579" y="100917"/>
              <a:ext cx="698541" cy="698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 sz="2400">
                  <a:solidFill>
                    <a:srgbClr val="FFFFFF"/>
                  </a:solidFill>
                </a:defRPr>
              </a:pPr>
              <a:endParaRPr sz="320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282" name="Group 1053"/>
            <p:cNvGrpSpPr/>
            <p:nvPr/>
          </p:nvGrpSpPr>
          <p:grpSpPr>
            <a:xfrm>
              <a:off x="408375" y="1"/>
              <a:ext cx="82951" cy="899708"/>
              <a:chOff x="0" y="0"/>
              <a:chExt cx="82950" cy="899700"/>
            </a:xfrm>
            <a:grpFill/>
          </p:grpSpPr>
          <p:sp>
            <p:nvSpPr>
              <p:cNvPr id="298" name="Shape 1051"/>
              <p:cNvSpPr/>
              <p:nvPr/>
            </p:nvSpPr>
            <p:spPr>
              <a:xfrm>
                <a:off x="0" y="0"/>
                <a:ext cx="82950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9" name="Shape 1052"/>
              <p:cNvSpPr/>
              <p:nvPr/>
            </p:nvSpPr>
            <p:spPr>
              <a:xfrm rot="10800000">
                <a:off x="0" y="791707"/>
                <a:ext cx="82949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283" name="Group 1056"/>
            <p:cNvGrpSpPr/>
            <p:nvPr/>
          </p:nvGrpSpPr>
          <p:grpSpPr>
            <a:xfrm rot="16200000">
              <a:off x="408375" y="339"/>
              <a:ext cx="82951" cy="899700"/>
              <a:chOff x="0" y="0"/>
              <a:chExt cx="82950" cy="899700"/>
            </a:xfrm>
            <a:grpFill/>
          </p:grpSpPr>
          <p:sp>
            <p:nvSpPr>
              <p:cNvPr id="296" name="Shape 1054"/>
              <p:cNvSpPr/>
              <p:nvPr/>
            </p:nvSpPr>
            <p:spPr>
              <a:xfrm>
                <a:off x="0" y="0"/>
                <a:ext cx="82950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7" name="Shape 1055"/>
              <p:cNvSpPr/>
              <p:nvPr/>
            </p:nvSpPr>
            <p:spPr>
              <a:xfrm rot="10800000">
                <a:off x="0" y="791707"/>
                <a:ext cx="82949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284" name="Group 1059"/>
            <p:cNvGrpSpPr/>
            <p:nvPr/>
          </p:nvGrpSpPr>
          <p:grpSpPr>
            <a:xfrm rot="1832071">
              <a:off x="408375" y="335"/>
              <a:ext cx="82951" cy="899708"/>
              <a:chOff x="0" y="0"/>
              <a:chExt cx="82950" cy="899700"/>
            </a:xfrm>
            <a:grpFill/>
          </p:grpSpPr>
          <p:sp>
            <p:nvSpPr>
              <p:cNvPr id="294" name="Shape 1057"/>
              <p:cNvSpPr/>
              <p:nvPr/>
            </p:nvSpPr>
            <p:spPr>
              <a:xfrm>
                <a:off x="0" y="0"/>
                <a:ext cx="82950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5" name="Shape 1058"/>
              <p:cNvSpPr/>
              <p:nvPr/>
            </p:nvSpPr>
            <p:spPr>
              <a:xfrm rot="10800000">
                <a:off x="0" y="791707"/>
                <a:ext cx="82949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285" name="Group 1062"/>
            <p:cNvGrpSpPr/>
            <p:nvPr/>
          </p:nvGrpSpPr>
          <p:grpSpPr>
            <a:xfrm rot="19769280">
              <a:off x="408375" y="335"/>
              <a:ext cx="82951" cy="899708"/>
              <a:chOff x="0" y="0"/>
              <a:chExt cx="82950" cy="899700"/>
            </a:xfrm>
            <a:grpFill/>
          </p:grpSpPr>
          <p:sp>
            <p:nvSpPr>
              <p:cNvPr id="292" name="Shape 1060"/>
              <p:cNvSpPr/>
              <p:nvPr/>
            </p:nvSpPr>
            <p:spPr>
              <a:xfrm>
                <a:off x="0" y="0"/>
                <a:ext cx="82950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3" name="Shape 1061"/>
              <p:cNvSpPr/>
              <p:nvPr/>
            </p:nvSpPr>
            <p:spPr>
              <a:xfrm rot="10800000">
                <a:off x="0" y="791707"/>
                <a:ext cx="82949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286" name="Group 1065"/>
            <p:cNvGrpSpPr/>
            <p:nvPr/>
          </p:nvGrpSpPr>
          <p:grpSpPr>
            <a:xfrm rot="17961925">
              <a:off x="408374" y="336"/>
              <a:ext cx="82951" cy="899700"/>
              <a:chOff x="0" y="0"/>
              <a:chExt cx="82950" cy="899700"/>
            </a:xfrm>
            <a:grpFill/>
          </p:grpSpPr>
          <p:sp>
            <p:nvSpPr>
              <p:cNvPr id="290" name="Shape 1063"/>
              <p:cNvSpPr/>
              <p:nvPr/>
            </p:nvSpPr>
            <p:spPr>
              <a:xfrm>
                <a:off x="0" y="0"/>
                <a:ext cx="82950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1" name="Shape 1064"/>
              <p:cNvSpPr/>
              <p:nvPr/>
            </p:nvSpPr>
            <p:spPr>
              <a:xfrm rot="10800000">
                <a:off x="0" y="791707"/>
                <a:ext cx="82949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287" name="Group 1068"/>
            <p:cNvGrpSpPr/>
            <p:nvPr/>
          </p:nvGrpSpPr>
          <p:grpSpPr>
            <a:xfrm rot="3654789">
              <a:off x="408375" y="335"/>
              <a:ext cx="82951" cy="899700"/>
              <a:chOff x="0" y="0"/>
              <a:chExt cx="82950" cy="899700"/>
            </a:xfrm>
            <a:grpFill/>
          </p:grpSpPr>
          <p:sp>
            <p:nvSpPr>
              <p:cNvPr id="288" name="Shape 1066"/>
              <p:cNvSpPr/>
              <p:nvPr/>
            </p:nvSpPr>
            <p:spPr>
              <a:xfrm>
                <a:off x="0" y="0"/>
                <a:ext cx="82950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89" name="Shape 1067"/>
              <p:cNvSpPr/>
              <p:nvPr/>
            </p:nvSpPr>
            <p:spPr>
              <a:xfrm rot="10800000">
                <a:off x="0" y="791707"/>
                <a:ext cx="82949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sp>
        <p:nvSpPr>
          <p:cNvPr id="9" name="Text Box 10">
            <a:extLst>
              <a:ext uri="{FF2B5EF4-FFF2-40B4-BE49-F238E27FC236}">
                <a16:creationId xmlns:a16="http://schemas.microsoft.com/office/drawing/2014/main" xmlns="" id="{6542BC12-8055-47A1-9411-E342C0A2E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7747" y="5285044"/>
            <a:ext cx="46264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</a:t>
            </a:r>
            <a:r>
              <a:rPr lang="en-US" altLang="zh-CN" sz="1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NJOY</a:t>
            </a:r>
            <a:r>
              <a:rPr lang="en-US" altLang="zh-CN" sz="16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</a:t>
            </a:r>
            <a:r>
              <a:rPr lang="en-US" altLang="zh-CN" sz="1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TUDY BY </a:t>
            </a:r>
            <a:r>
              <a:rPr lang="en-US" altLang="zh-CN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</a:t>
            </a:r>
            <a:r>
              <a:rPr lang="en-US" altLang="zh-CN" sz="1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NYONE</a:t>
            </a:r>
            <a:r>
              <a:rPr lang="en-US" altLang="zh-CN" sz="16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</a:t>
            </a:r>
            <a:r>
              <a:rPr lang="en-US" altLang="zh-CN" sz="1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NYWHERE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683068" y="4149781"/>
            <a:ext cx="1472671" cy="1354390"/>
            <a:chOff x="322224" y="4317957"/>
            <a:chExt cx="2121985" cy="1951553"/>
          </a:xfrm>
        </p:grpSpPr>
        <p:grpSp>
          <p:nvGrpSpPr>
            <p:cNvPr id="60" name="Group 6"/>
            <p:cNvGrpSpPr/>
            <p:nvPr/>
          </p:nvGrpSpPr>
          <p:grpSpPr>
            <a:xfrm rot="21366617">
              <a:off x="424553" y="4317957"/>
              <a:ext cx="1951549" cy="1951553"/>
              <a:chOff x="1715917" y="2047221"/>
              <a:chExt cx="2283430" cy="2283436"/>
            </a:xfrm>
            <a:solidFill>
              <a:schemeClr val="accent5">
                <a:lumMod val="75000"/>
              </a:schemeClr>
            </a:solidFill>
            <a:effectLst/>
          </p:grpSpPr>
          <p:sp>
            <p:nvSpPr>
              <p:cNvPr id="61" name="Shape 938"/>
              <p:cNvSpPr/>
              <p:nvPr/>
            </p:nvSpPr>
            <p:spPr>
              <a:xfrm>
                <a:off x="1971192" y="2303250"/>
                <a:ext cx="1772884" cy="1772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62" name="Group 943"/>
              <p:cNvGrpSpPr/>
              <p:nvPr/>
            </p:nvGrpSpPr>
            <p:grpSpPr>
              <a:xfrm>
                <a:off x="2752370" y="2047221"/>
                <a:ext cx="210527" cy="2282579"/>
                <a:chOff x="0" y="0"/>
                <a:chExt cx="203437" cy="2206549"/>
              </a:xfrm>
              <a:grpFill/>
            </p:grpSpPr>
            <p:sp>
              <p:nvSpPr>
                <p:cNvPr id="78" name="Shape 941"/>
                <p:cNvSpPr/>
                <p:nvPr/>
              </p:nvSpPr>
              <p:spPr>
                <a:xfrm>
                  <a:off x="1" y="0"/>
                  <a:ext cx="203436" cy="2648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94" y="54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16206" y="0"/>
                      </a:lnTo>
                      <a:lnTo>
                        <a:pt x="5394" y="54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defRPr sz="2400"/>
                  </a:pPr>
                  <a:endParaRPr sz="320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" name="Shape 942"/>
                <p:cNvSpPr/>
                <p:nvPr/>
              </p:nvSpPr>
              <p:spPr>
                <a:xfrm rot="10800000">
                  <a:off x="0" y="1941692"/>
                  <a:ext cx="203435" cy="264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94" y="54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16206" y="0"/>
                      </a:lnTo>
                      <a:lnTo>
                        <a:pt x="5394" y="54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defRPr sz="2400"/>
                  </a:pPr>
                  <a:endParaRPr sz="320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63" name="Group 946"/>
              <p:cNvGrpSpPr/>
              <p:nvPr/>
            </p:nvGrpSpPr>
            <p:grpSpPr>
              <a:xfrm rot="16200000">
                <a:off x="2752407" y="2047647"/>
                <a:ext cx="210449" cy="2283429"/>
                <a:chOff x="0" y="0"/>
                <a:chExt cx="203437" cy="2206549"/>
              </a:xfrm>
              <a:grpFill/>
            </p:grpSpPr>
            <p:sp>
              <p:nvSpPr>
                <p:cNvPr id="76" name="Shape 944"/>
                <p:cNvSpPr/>
                <p:nvPr/>
              </p:nvSpPr>
              <p:spPr>
                <a:xfrm>
                  <a:off x="1" y="0"/>
                  <a:ext cx="203436" cy="2648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94" y="54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16206" y="0"/>
                      </a:lnTo>
                      <a:lnTo>
                        <a:pt x="5394" y="54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defRPr sz="2400"/>
                  </a:pPr>
                  <a:endParaRPr sz="320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" name="Shape 945"/>
                <p:cNvSpPr/>
                <p:nvPr/>
              </p:nvSpPr>
              <p:spPr>
                <a:xfrm rot="10800000">
                  <a:off x="0" y="1941692"/>
                  <a:ext cx="203435" cy="264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94" y="54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16206" y="0"/>
                      </a:lnTo>
                      <a:lnTo>
                        <a:pt x="5394" y="54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defRPr sz="2400"/>
                  </a:pPr>
                  <a:endParaRPr sz="320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64" name="Group 949"/>
              <p:cNvGrpSpPr/>
              <p:nvPr/>
            </p:nvGrpSpPr>
            <p:grpSpPr>
              <a:xfrm rot="1832071">
                <a:off x="2752369" y="2048070"/>
                <a:ext cx="210527" cy="2282587"/>
                <a:chOff x="0" y="0"/>
                <a:chExt cx="203437" cy="2206549"/>
              </a:xfrm>
              <a:grpFill/>
            </p:grpSpPr>
            <p:sp>
              <p:nvSpPr>
                <p:cNvPr id="74" name="Shape 947"/>
                <p:cNvSpPr/>
                <p:nvPr/>
              </p:nvSpPr>
              <p:spPr>
                <a:xfrm>
                  <a:off x="1" y="0"/>
                  <a:ext cx="203436" cy="2648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94" y="54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16206" y="0"/>
                      </a:lnTo>
                      <a:lnTo>
                        <a:pt x="5394" y="54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defRPr sz="2400"/>
                  </a:pPr>
                  <a:endParaRPr sz="320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" name="Shape 948"/>
                <p:cNvSpPr/>
                <p:nvPr/>
              </p:nvSpPr>
              <p:spPr>
                <a:xfrm rot="10800000">
                  <a:off x="0" y="1941692"/>
                  <a:ext cx="203435" cy="264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94" y="54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16206" y="0"/>
                      </a:lnTo>
                      <a:lnTo>
                        <a:pt x="5394" y="54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defRPr sz="2400"/>
                  </a:pPr>
                  <a:endParaRPr sz="320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65" name="Group 952"/>
              <p:cNvGrpSpPr/>
              <p:nvPr/>
            </p:nvGrpSpPr>
            <p:grpSpPr>
              <a:xfrm rot="19769280">
                <a:off x="2752371" y="2048069"/>
                <a:ext cx="210527" cy="2282587"/>
                <a:chOff x="0" y="0"/>
                <a:chExt cx="203437" cy="2206549"/>
              </a:xfrm>
              <a:grpFill/>
            </p:grpSpPr>
            <p:sp>
              <p:nvSpPr>
                <p:cNvPr id="72" name="Shape 950"/>
                <p:cNvSpPr/>
                <p:nvPr/>
              </p:nvSpPr>
              <p:spPr>
                <a:xfrm>
                  <a:off x="1" y="0"/>
                  <a:ext cx="203436" cy="2648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94" y="54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16206" y="0"/>
                      </a:lnTo>
                      <a:lnTo>
                        <a:pt x="5394" y="54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defRPr sz="2400"/>
                  </a:pPr>
                  <a:endParaRPr sz="320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" name="Shape 951"/>
                <p:cNvSpPr/>
                <p:nvPr/>
              </p:nvSpPr>
              <p:spPr>
                <a:xfrm rot="10800000">
                  <a:off x="0" y="1941692"/>
                  <a:ext cx="203435" cy="264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94" y="54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16206" y="0"/>
                      </a:lnTo>
                      <a:lnTo>
                        <a:pt x="5394" y="54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defRPr sz="2400"/>
                  </a:pPr>
                  <a:endParaRPr sz="320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66" name="Group 955"/>
              <p:cNvGrpSpPr/>
              <p:nvPr/>
            </p:nvGrpSpPr>
            <p:grpSpPr>
              <a:xfrm rot="17961925">
                <a:off x="2752407" y="2047649"/>
                <a:ext cx="210449" cy="2283429"/>
                <a:chOff x="0" y="0"/>
                <a:chExt cx="203437" cy="2206549"/>
              </a:xfrm>
              <a:grpFill/>
            </p:grpSpPr>
            <p:sp>
              <p:nvSpPr>
                <p:cNvPr id="70" name="Shape 953"/>
                <p:cNvSpPr/>
                <p:nvPr/>
              </p:nvSpPr>
              <p:spPr>
                <a:xfrm>
                  <a:off x="1" y="0"/>
                  <a:ext cx="203436" cy="2648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94" y="54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16206" y="0"/>
                      </a:lnTo>
                      <a:lnTo>
                        <a:pt x="5394" y="54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defRPr sz="2400"/>
                  </a:pPr>
                  <a:endParaRPr sz="320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" name="Shape 954"/>
                <p:cNvSpPr/>
                <p:nvPr/>
              </p:nvSpPr>
              <p:spPr>
                <a:xfrm rot="10800000">
                  <a:off x="0" y="1941692"/>
                  <a:ext cx="203435" cy="264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94" y="54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16206" y="0"/>
                      </a:lnTo>
                      <a:lnTo>
                        <a:pt x="5394" y="54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defRPr sz="2400"/>
                  </a:pPr>
                  <a:endParaRPr sz="320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67" name="Group 958"/>
              <p:cNvGrpSpPr/>
              <p:nvPr/>
            </p:nvGrpSpPr>
            <p:grpSpPr>
              <a:xfrm rot="3654790">
                <a:off x="2752408" y="2047651"/>
                <a:ext cx="210449" cy="2283429"/>
                <a:chOff x="0" y="0"/>
                <a:chExt cx="203437" cy="2206549"/>
              </a:xfrm>
              <a:grpFill/>
            </p:grpSpPr>
            <p:sp>
              <p:nvSpPr>
                <p:cNvPr id="68" name="Shape 956"/>
                <p:cNvSpPr/>
                <p:nvPr/>
              </p:nvSpPr>
              <p:spPr>
                <a:xfrm>
                  <a:off x="1" y="0"/>
                  <a:ext cx="203436" cy="2648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94" y="54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16206" y="0"/>
                      </a:lnTo>
                      <a:lnTo>
                        <a:pt x="5394" y="54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defRPr sz="2400"/>
                  </a:pPr>
                  <a:endParaRPr sz="320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" name="Shape 957"/>
                <p:cNvSpPr/>
                <p:nvPr/>
              </p:nvSpPr>
              <p:spPr>
                <a:xfrm rot="10800000">
                  <a:off x="0" y="1941692"/>
                  <a:ext cx="203435" cy="264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94" y="54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16206" y="0"/>
                      </a:lnTo>
                      <a:lnTo>
                        <a:pt x="5394" y="54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defRPr sz="2400"/>
                  </a:pPr>
                  <a:endParaRPr sz="320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sp>
          <p:nvSpPr>
            <p:cNvPr id="183" name="Shape 1071"/>
            <p:cNvSpPr/>
            <p:nvPr/>
          </p:nvSpPr>
          <p:spPr>
            <a:xfrm rot="21180182">
              <a:off x="746273" y="4645171"/>
              <a:ext cx="1288781" cy="1288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 sz="2400">
                  <a:solidFill>
                    <a:srgbClr val="FFFFFF"/>
                  </a:solidFill>
                </a:defRPr>
              </a:pPr>
              <a:endParaRPr sz="320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4" name="Text Box 10"/>
            <p:cNvSpPr txBox="1">
              <a:spLocks noChangeArrowheads="1"/>
            </p:cNvSpPr>
            <p:nvPr/>
          </p:nvSpPr>
          <p:spPr bwMode="auto">
            <a:xfrm>
              <a:off x="322224" y="5056911"/>
              <a:ext cx="2121985" cy="532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0960" tIns="30480" rIns="60960" bIns="3048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>
                <a:spcBef>
                  <a:spcPct val="20000"/>
                </a:spcBef>
                <a:defRPr/>
              </a:pPr>
              <a:r>
                <a:rPr lang="zh-CN" altLang="en-US" sz="20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专家</a:t>
              </a:r>
              <a:endParaRPr 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132" name="组合 131"/>
          <p:cNvGrpSpPr/>
          <p:nvPr/>
        </p:nvGrpSpPr>
        <p:grpSpPr>
          <a:xfrm rot="1622487">
            <a:off x="421517" y="3664926"/>
            <a:ext cx="1562701" cy="1437189"/>
            <a:chOff x="1795427" y="1981009"/>
            <a:chExt cx="2129624" cy="1958579"/>
          </a:xfrm>
        </p:grpSpPr>
        <p:grpSp>
          <p:nvGrpSpPr>
            <p:cNvPr id="133" name="Group 6"/>
            <p:cNvGrpSpPr/>
            <p:nvPr/>
          </p:nvGrpSpPr>
          <p:grpSpPr>
            <a:xfrm rot="21366617">
              <a:off x="1863170" y="1981009"/>
              <a:ext cx="1958574" cy="1958579"/>
              <a:chOff x="1715917" y="2047221"/>
              <a:chExt cx="2283430" cy="2283436"/>
            </a:xfrm>
            <a:solidFill>
              <a:srgbClr val="44546B"/>
            </a:solidFill>
            <a:effectLst/>
          </p:grpSpPr>
          <p:sp>
            <p:nvSpPr>
              <p:cNvPr id="136" name="Shape 938"/>
              <p:cNvSpPr/>
              <p:nvPr/>
            </p:nvSpPr>
            <p:spPr>
              <a:xfrm>
                <a:off x="1971193" y="2303250"/>
                <a:ext cx="1772885" cy="1772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137" name="Group 943"/>
              <p:cNvGrpSpPr/>
              <p:nvPr/>
            </p:nvGrpSpPr>
            <p:grpSpPr>
              <a:xfrm>
                <a:off x="2752370" y="2047221"/>
                <a:ext cx="210527" cy="2282579"/>
                <a:chOff x="0" y="0"/>
                <a:chExt cx="203437" cy="2206549"/>
              </a:xfrm>
              <a:grpFill/>
            </p:grpSpPr>
            <p:sp>
              <p:nvSpPr>
                <p:cNvPr id="154" name="Shape 941"/>
                <p:cNvSpPr/>
                <p:nvPr/>
              </p:nvSpPr>
              <p:spPr>
                <a:xfrm>
                  <a:off x="1" y="0"/>
                  <a:ext cx="203436" cy="2648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94" y="54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16206" y="0"/>
                      </a:lnTo>
                      <a:lnTo>
                        <a:pt x="5394" y="54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defRPr sz="2400"/>
                  </a:pPr>
                  <a:endParaRPr sz="320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55" name="Shape 942"/>
                <p:cNvSpPr/>
                <p:nvPr/>
              </p:nvSpPr>
              <p:spPr>
                <a:xfrm rot="10800000">
                  <a:off x="0" y="1941692"/>
                  <a:ext cx="203435" cy="264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94" y="54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16206" y="0"/>
                      </a:lnTo>
                      <a:lnTo>
                        <a:pt x="5394" y="54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defRPr sz="2400"/>
                  </a:pPr>
                  <a:endParaRPr sz="320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38" name="Group 946"/>
              <p:cNvGrpSpPr/>
              <p:nvPr/>
            </p:nvGrpSpPr>
            <p:grpSpPr>
              <a:xfrm rot="16200000">
                <a:off x="2752407" y="2047647"/>
                <a:ext cx="210449" cy="2283429"/>
                <a:chOff x="0" y="0"/>
                <a:chExt cx="203437" cy="2206549"/>
              </a:xfrm>
              <a:grpFill/>
            </p:grpSpPr>
            <p:sp>
              <p:nvSpPr>
                <p:cNvPr id="152" name="Shape 944"/>
                <p:cNvSpPr/>
                <p:nvPr/>
              </p:nvSpPr>
              <p:spPr>
                <a:xfrm>
                  <a:off x="1" y="0"/>
                  <a:ext cx="203436" cy="2648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94" y="54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16206" y="0"/>
                      </a:lnTo>
                      <a:lnTo>
                        <a:pt x="5394" y="54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defRPr sz="2400"/>
                  </a:pPr>
                  <a:endParaRPr sz="320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53" name="Shape 945"/>
                <p:cNvSpPr/>
                <p:nvPr/>
              </p:nvSpPr>
              <p:spPr>
                <a:xfrm rot="10800000">
                  <a:off x="0" y="1941692"/>
                  <a:ext cx="203435" cy="264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94" y="54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16206" y="0"/>
                      </a:lnTo>
                      <a:lnTo>
                        <a:pt x="5394" y="54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defRPr sz="2400"/>
                  </a:pPr>
                  <a:endParaRPr sz="320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39" name="Group 949"/>
              <p:cNvGrpSpPr/>
              <p:nvPr/>
            </p:nvGrpSpPr>
            <p:grpSpPr>
              <a:xfrm rot="1832071">
                <a:off x="2752369" y="2048070"/>
                <a:ext cx="210527" cy="2282587"/>
                <a:chOff x="0" y="0"/>
                <a:chExt cx="203437" cy="2206549"/>
              </a:xfrm>
              <a:grpFill/>
            </p:grpSpPr>
            <p:sp>
              <p:nvSpPr>
                <p:cNvPr id="150" name="Shape 947"/>
                <p:cNvSpPr/>
                <p:nvPr/>
              </p:nvSpPr>
              <p:spPr>
                <a:xfrm>
                  <a:off x="1" y="0"/>
                  <a:ext cx="203436" cy="2648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94" y="54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16206" y="0"/>
                      </a:lnTo>
                      <a:lnTo>
                        <a:pt x="5394" y="54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defRPr sz="2400"/>
                  </a:pPr>
                  <a:endParaRPr sz="320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51" name="Shape 948"/>
                <p:cNvSpPr/>
                <p:nvPr/>
              </p:nvSpPr>
              <p:spPr>
                <a:xfrm rot="10800000">
                  <a:off x="0" y="1941692"/>
                  <a:ext cx="203435" cy="264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94" y="54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16206" y="0"/>
                      </a:lnTo>
                      <a:lnTo>
                        <a:pt x="5394" y="54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defRPr sz="2400"/>
                  </a:pPr>
                  <a:endParaRPr sz="320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40" name="Group 952"/>
              <p:cNvGrpSpPr/>
              <p:nvPr/>
            </p:nvGrpSpPr>
            <p:grpSpPr>
              <a:xfrm rot="19769280">
                <a:off x="2752371" y="2048069"/>
                <a:ext cx="210527" cy="2282588"/>
                <a:chOff x="0" y="0"/>
                <a:chExt cx="203437" cy="2206550"/>
              </a:xfrm>
              <a:grpFill/>
            </p:grpSpPr>
            <p:sp>
              <p:nvSpPr>
                <p:cNvPr id="148" name="Shape 950"/>
                <p:cNvSpPr/>
                <p:nvPr/>
              </p:nvSpPr>
              <p:spPr>
                <a:xfrm>
                  <a:off x="1" y="0"/>
                  <a:ext cx="203436" cy="2648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94" y="54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16206" y="0"/>
                      </a:lnTo>
                      <a:lnTo>
                        <a:pt x="5394" y="54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defRPr sz="2400"/>
                  </a:pPr>
                  <a:endParaRPr sz="320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49" name="Shape 951"/>
                <p:cNvSpPr/>
                <p:nvPr/>
              </p:nvSpPr>
              <p:spPr>
                <a:xfrm rot="10800000">
                  <a:off x="0" y="1941693"/>
                  <a:ext cx="203434" cy="264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94" y="54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16206" y="0"/>
                      </a:lnTo>
                      <a:lnTo>
                        <a:pt x="5394" y="54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defRPr sz="2400"/>
                  </a:pPr>
                  <a:endParaRPr sz="320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41" name="Group 955"/>
              <p:cNvGrpSpPr/>
              <p:nvPr/>
            </p:nvGrpSpPr>
            <p:grpSpPr>
              <a:xfrm rot="17961925">
                <a:off x="2752407" y="2047649"/>
                <a:ext cx="210449" cy="2283429"/>
                <a:chOff x="0" y="0"/>
                <a:chExt cx="203437" cy="2206549"/>
              </a:xfrm>
              <a:grpFill/>
            </p:grpSpPr>
            <p:sp>
              <p:nvSpPr>
                <p:cNvPr id="146" name="Shape 953"/>
                <p:cNvSpPr/>
                <p:nvPr/>
              </p:nvSpPr>
              <p:spPr>
                <a:xfrm>
                  <a:off x="1" y="0"/>
                  <a:ext cx="203436" cy="2648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94" y="54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16206" y="0"/>
                      </a:lnTo>
                      <a:lnTo>
                        <a:pt x="5394" y="54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defRPr sz="2400"/>
                  </a:pPr>
                  <a:endParaRPr sz="320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47" name="Shape 954"/>
                <p:cNvSpPr/>
                <p:nvPr/>
              </p:nvSpPr>
              <p:spPr>
                <a:xfrm rot="10800000">
                  <a:off x="0" y="1941692"/>
                  <a:ext cx="203435" cy="264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94" y="54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16206" y="0"/>
                      </a:lnTo>
                      <a:lnTo>
                        <a:pt x="5394" y="54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defRPr sz="2400"/>
                  </a:pPr>
                  <a:endParaRPr sz="320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42" name="Group 958"/>
              <p:cNvGrpSpPr/>
              <p:nvPr/>
            </p:nvGrpSpPr>
            <p:grpSpPr>
              <a:xfrm rot="3654790">
                <a:off x="2752408" y="2047651"/>
                <a:ext cx="210449" cy="2283429"/>
                <a:chOff x="0" y="0"/>
                <a:chExt cx="203437" cy="2206549"/>
              </a:xfrm>
              <a:grpFill/>
            </p:grpSpPr>
            <p:sp>
              <p:nvSpPr>
                <p:cNvPr id="144" name="Shape 956"/>
                <p:cNvSpPr/>
                <p:nvPr/>
              </p:nvSpPr>
              <p:spPr>
                <a:xfrm>
                  <a:off x="1" y="0"/>
                  <a:ext cx="203436" cy="2648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94" y="54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16206" y="0"/>
                      </a:lnTo>
                      <a:lnTo>
                        <a:pt x="5394" y="54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defRPr sz="2400"/>
                  </a:pPr>
                  <a:endParaRPr sz="320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45" name="Shape 957"/>
                <p:cNvSpPr/>
                <p:nvPr/>
              </p:nvSpPr>
              <p:spPr>
                <a:xfrm rot="10800000">
                  <a:off x="0" y="1941692"/>
                  <a:ext cx="203435" cy="264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94" y="54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16206" y="0"/>
                      </a:lnTo>
                      <a:lnTo>
                        <a:pt x="5394" y="54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defRPr sz="2400"/>
                  </a:pPr>
                  <a:endParaRPr sz="320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sp>
          <p:nvSpPr>
            <p:cNvPr id="134" name="Shape 1071"/>
            <p:cNvSpPr/>
            <p:nvPr/>
          </p:nvSpPr>
          <p:spPr>
            <a:xfrm rot="21180182">
              <a:off x="2186049" y="2309401"/>
              <a:ext cx="1293421" cy="1293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 sz="2400">
                  <a:solidFill>
                    <a:srgbClr val="FFFFFF"/>
                  </a:solidFill>
                </a:defRPr>
              </a:pPr>
              <a:endParaRPr sz="320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5" name="Text Box 10"/>
            <p:cNvSpPr txBox="1">
              <a:spLocks noChangeArrowheads="1"/>
            </p:cNvSpPr>
            <p:nvPr/>
          </p:nvSpPr>
          <p:spPr bwMode="auto">
            <a:xfrm rot="19977513">
              <a:off x="1795427" y="2672790"/>
              <a:ext cx="2129624" cy="503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0960" tIns="30480" rIns="60960" bIns="3048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>
                <a:spcBef>
                  <a:spcPct val="20000"/>
                </a:spcBef>
                <a:defRPr/>
              </a:pPr>
              <a:r>
                <a:rPr lang="zh-CN" altLang="en-US" sz="20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开发</a:t>
              </a:r>
              <a:r>
                <a:rPr lang="zh-CN" altLang="en-US" sz="20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者</a:t>
              </a:r>
              <a:endParaRPr 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274" name="组合 273"/>
          <p:cNvGrpSpPr/>
          <p:nvPr/>
        </p:nvGrpSpPr>
        <p:grpSpPr>
          <a:xfrm>
            <a:off x="655868" y="1805757"/>
            <a:ext cx="2368051" cy="2377030"/>
            <a:chOff x="3695212" y="2049663"/>
            <a:chExt cx="1931590" cy="1938912"/>
          </a:xfrm>
        </p:grpSpPr>
        <p:grpSp>
          <p:nvGrpSpPr>
            <p:cNvPr id="32" name="Group 8"/>
            <p:cNvGrpSpPr/>
            <p:nvPr/>
          </p:nvGrpSpPr>
          <p:grpSpPr>
            <a:xfrm>
              <a:off x="3695212" y="2049663"/>
              <a:ext cx="1931590" cy="1938912"/>
              <a:chOff x="6549943" y="1885467"/>
              <a:chExt cx="2924310" cy="2935394"/>
            </a:xfrm>
            <a:solidFill>
              <a:srgbClr val="FE4A1E"/>
            </a:solidFill>
            <a:effectLst/>
          </p:grpSpPr>
          <p:sp>
            <p:nvSpPr>
              <p:cNvPr id="33" name="Shape 982"/>
              <p:cNvSpPr/>
              <p:nvPr/>
            </p:nvSpPr>
            <p:spPr>
              <a:xfrm rot="19087280">
                <a:off x="6852624" y="2193694"/>
                <a:ext cx="2318944" cy="2318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Shape 985"/>
              <p:cNvSpPr/>
              <p:nvPr/>
            </p:nvSpPr>
            <p:spPr>
              <a:xfrm rot="19087280">
                <a:off x="6996424" y="2194644"/>
                <a:ext cx="275367" cy="3585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Shape 986"/>
              <p:cNvSpPr/>
              <p:nvPr/>
            </p:nvSpPr>
            <p:spPr>
              <a:xfrm rot="8287280">
                <a:off x="8750917" y="4151524"/>
                <a:ext cx="275366" cy="358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Shape 988"/>
              <p:cNvSpPr/>
              <p:nvPr/>
            </p:nvSpPr>
            <p:spPr>
              <a:xfrm rot="13687280">
                <a:off x="6895974" y="4051158"/>
                <a:ext cx="275366" cy="358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Shape 989"/>
              <p:cNvSpPr/>
              <p:nvPr/>
            </p:nvSpPr>
            <p:spPr>
              <a:xfrm rot="2887280">
                <a:off x="8852856" y="2296667"/>
                <a:ext cx="275365" cy="3585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Shape 991"/>
              <p:cNvSpPr/>
              <p:nvPr/>
            </p:nvSpPr>
            <p:spPr>
              <a:xfrm rot="20919351">
                <a:off x="7615926" y="1885467"/>
                <a:ext cx="275367" cy="3585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Shape 992"/>
              <p:cNvSpPr/>
              <p:nvPr/>
            </p:nvSpPr>
            <p:spPr>
              <a:xfrm rot="10119351">
                <a:off x="8132903" y="4462356"/>
                <a:ext cx="275366" cy="358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Shape 994"/>
              <p:cNvSpPr/>
              <p:nvPr/>
            </p:nvSpPr>
            <p:spPr>
              <a:xfrm rot="17256560">
                <a:off x="6621874" y="2776358"/>
                <a:ext cx="275367" cy="3585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Shape 995"/>
              <p:cNvSpPr/>
              <p:nvPr/>
            </p:nvSpPr>
            <p:spPr>
              <a:xfrm rot="6456560">
                <a:off x="9126955" y="3571466"/>
                <a:ext cx="275366" cy="358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Shape 997"/>
              <p:cNvSpPr/>
              <p:nvPr/>
            </p:nvSpPr>
            <p:spPr>
              <a:xfrm rot="15449205">
                <a:off x="6591512" y="3458635"/>
                <a:ext cx="275366" cy="3585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Shape 998"/>
              <p:cNvSpPr/>
              <p:nvPr/>
            </p:nvSpPr>
            <p:spPr>
              <a:xfrm rot="4649205">
                <a:off x="9157318" y="2889189"/>
                <a:ext cx="275365" cy="358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Shape 1000"/>
              <p:cNvSpPr/>
              <p:nvPr/>
            </p:nvSpPr>
            <p:spPr>
              <a:xfrm rot="1142069">
                <a:off x="8302999" y="1931647"/>
                <a:ext cx="275366" cy="358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Shape 1001"/>
              <p:cNvSpPr/>
              <p:nvPr/>
            </p:nvSpPr>
            <p:spPr>
              <a:xfrm rot="11942069">
                <a:off x="7445831" y="4416176"/>
                <a:ext cx="275365" cy="3585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180" name="Shape 1071"/>
            <p:cNvSpPr/>
            <p:nvPr/>
          </p:nvSpPr>
          <p:spPr>
            <a:xfrm rot="21180182">
              <a:off x="4037276" y="2389666"/>
              <a:ext cx="1263574" cy="1263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 sz="2400">
                  <a:solidFill>
                    <a:srgbClr val="FFFFFF"/>
                  </a:solidFill>
                </a:defRPr>
              </a:pPr>
              <a:endParaRPr sz="320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1" name="Text Box 10"/>
            <p:cNvSpPr txBox="1">
              <a:spLocks noChangeArrowheads="1"/>
            </p:cNvSpPr>
            <p:nvPr/>
          </p:nvSpPr>
          <p:spPr bwMode="auto">
            <a:xfrm>
              <a:off x="3866852" y="2732643"/>
              <a:ext cx="1639994" cy="502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0960" tIns="30480" rIns="60960" bIns="3048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>
                <a:spcBef>
                  <a:spcPct val="20000"/>
                </a:spcBef>
                <a:defRPr/>
              </a:pPr>
              <a:r>
                <a:rPr lang="zh-CN" altLang="en-US" sz="3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学生</a:t>
              </a:r>
              <a:endParaRPr lang="en-US" sz="36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276" name="组合 275"/>
          <p:cNvGrpSpPr/>
          <p:nvPr/>
        </p:nvGrpSpPr>
        <p:grpSpPr>
          <a:xfrm>
            <a:off x="2323048" y="1573048"/>
            <a:ext cx="2630288" cy="2400160"/>
            <a:chOff x="2566745" y="3562128"/>
            <a:chExt cx="2129624" cy="1943300"/>
          </a:xfrm>
        </p:grpSpPr>
        <p:grpSp>
          <p:nvGrpSpPr>
            <p:cNvPr id="46" name="Group 7"/>
            <p:cNvGrpSpPr/>
            <p:nvPr/>
          </p:nvGrpSpPr>
          <p:grpSpPr>
            <a:xfrm rot="477835">
              <a:off x="2654375" y="3562128"/>
              <a:ext cx="1944023" cy="1943300"/>
              <a:chOff x="3493848" y="3249595"/>
              <a:chExt cx="2266465" cy="2265623"/>
            </a:xfrm>
            <a:solidFill>
              <a:srgbClr val="5C9AD3"/>
            </a:solidFill>
            <a:effectLst/>
          </p:grpSpPr>
          <p:sp>
            <p:nvSpPr>
              <p:cNvPr id="47" name="Shape 960"/>
              <p:cNvSpPr/>
              <p:nvPr/>
            </p:nvSpPr>
            <p:spPr>
              <a:xfrm rot="21152961">
                <a:off x="3740639" y="3497137"/>
                <a:ext cx="1772882" cy="17722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Shape 963"/>
              <p:cNvSpPr/>
              <p:nvPr/>
            </p:nvSpPr>
            <p:spPr>
              <a:xfrm rot="21152961">
                <a:off x="4391479" y="3249595"/>
                <a:ext cx="210526" cy="2739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Shape 964"/>
              <p:cNvSpPr/>
              <p:nvPr/>
            </p:nvSpPr>
            <p:spPr>
              <a:xfrm rot="10352961">
                <a:off x="4651938" y="5241235"/>
                <a:ext cx="210525" cy="2739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Shape 966"/>
              <p:cNvSpPr/>
              <p:nvPr/>
            </p:nvSpPr>
            <p:spPr>
              <a:xfrm rot="15752961">
                <a:off x="3525666" y="4376484"/>
                <a:ext cx="210448" cy="274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Shape 967"/>
              <p:cNvSpPr/>
              <p:nvPr/>
            </p:nvSpPr>
            <p:spPr>
              <a:xfrm rot="4952961">
                <a:off x="5518047" y="4115929"/>
                <a:ext cx="210447" cy="274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Shape 969"/>
              <p:cNvSpPr/>
              <p:nvPr/>
            </p:nvSpPr>
            <p:spPr>
              <a:xfrm rot="1385032">
                <a:off x="4915582" y="3322372"/>
                <a:ext cx="210526" cy="2739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Shape 970"/>
              <p:cNvSpPr/>
              <p:nvPr/>
            </p:nvSpPr>
            <p:spPr>
              <a:xfrm rot="12185032">
                <a:off x="4128053" y="5170146"/>
                <a:ext cx="210525" cy="2739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Shape 972"/>
              <p:cNvSpPr/>
              <p:nvPr/>
            </p:nvSpPr>
            <p:spPr>
              <a:xfrm rot="19322241">
                <a:off x="3904025" y="3454456"/>
                <a:ext cx="210526" cy="2739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Shape 973"/>
              <p:cNvSpPr/>
              <p:nvPr/>
            </p:nvSpPr>
            <p:spPr>
              <a:xfrm rot="8522241">
                <a:off x="5139610" y="5038061"/>
                <a:ext cx="210525" cy="2739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Shape 975"/>
              <p:cNvSpPr/>
              <p:nvPr/>
            </p:nvSpPr>
            <p:spPr>
              <a:xfrm rot="17514886">
                <a:off x="3589783" y="3871232"/>
                <a:ext cx="210448" cy="274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Shape 976"/>
              <p:cNvSpPr/>
              <p:nvPr/>
            </p:nvSpPr>
            <p:spPr>
              <a:xfrm rot="6714886">
                <a:off x="5453933" y="4621174"/>
                <a:ext cx="210447" cy="274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Shape 978"/>
              <p:cNvSpPr/>
              <p:nvPr/>
            </p:nvSpPr>
            <p:spPr>
              <a:xfrm rot="3207750">
                <a:off x="5329078" y="3648078"/>
                <a:ext cx="210448" cy="274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9" name="Shape 979"/>
              <p:cNvSpPr/>
              <p:nvPr/>
            </p:nvSpPr>
            <p:spPr>
              <a:xfrm rot="14007750">
                <a:off x="3714634" y="4844337"/>
                <a:ext cx="210447" cy="274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182" name="Shape 1071"/>
            <p:cNvSpPr/>
            <p:nvPr/>
          </p:nvSpPr>
          <p:spPr>
            <a:xfrm rot="21180182">
              <a:off x="2979810" y="3897913"/>
              <a:ext cx="1293421" cy="1293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 sz="2400">
                  <a:solidFill>
                    <a:srgbClr val="FFFFFF"/>
                  </a:solidFill>
                </a:defRPr>
              </a:pPr>
              <a:endParaRPr sz="320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5" name="Text Box 10"/>
            <p:cNvSpPr txBox="1">
              <a:spLocks noChangeArrowheads="1"/>
            </p:cNvSpPr>
            <p:nvPr/>
          </p:nvSpPr>
          <p:spPr bwMode="auto">
            <a:xfrm>
              <a:off x="2566745" y="4349708"/>
              <a:ext cx="2129624" cy="548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0960" tIns="30480" rIns="60960" bIns="3048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>
                <a:spcBef>
                  <a:spcPct val="20000"/>
                </a:spcBef>
                <a:defRPr/>
              </a:pPr>
              <a:r>
                <a:rPr lang="zh-CN" altLang="en-US" sz="40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教师</a:t>
              </a:r>
              <a:endParaRPr 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203" name="Group 1069"/>
          <p:cNvGrpSpPr/>
          <p:nvPr/>
        </p:nvGrpSpPr>
        <p:grpSpPr>
          <a:xfrm rot="21376302">
            <a:off x="1386582" y="5079934"/>
            <a:ext cx="341612" cy="354018"/>
            <a:chOff x="0" y="1"/>
            <a:chExt cx="899701" cy="900042"/>
          </a:xfrm>
          <a:solidFill>
            <a:srgbClr val="BFBFBF"/>
          </a:solidFill>
          <a:effectLst/>
        </p:grpSpPr>
        <p:sp>
          <p:nvSpPr>
            <p:cNvPr id="204" name="Shape 1048"/>
            <p:cNvSpPr/>
            <p:nvPr/>
          </p:nvSpPr>
          <p:spPr>
            <a:xfrm>
              <a:off x="100579" y="100917"/>
              <a:ext cx="698541" cy="698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 sz="2400">
                  <a:solidFill>
                    <a:srgbClr val="FFFFFF"/>
                  </a:solidFill>
                </a:defRPr>
              </a:pPr>
              <a:endParaRPr sz="320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205" name="Group 1053"/>
            <p:cNvGrpSpPr/>
            <p:nvPr/>
          </p:nvGrpSpPr>
          <p:grpSpPr>
            <a:xfrm>
              <a:off x="408375" y="1"/>
              <a:ext cx="82951" cy="899708"/>
              <a:chOff x="0" y="0"/>
              <a:chExt cx="82950" cy="899700"/>
            </a:xfrm>
            <a:grpFill/>
          </p:grpSpPr>
          <p:sp>
            <p:nvSpPr>
              <p:cNvPr id="221" name="Shape 1051"/>
              <p:cNvSpPr/>
              <p:nvPr/>
            </p:nvSpPr>
            <p:spPr>
              <a:xfrm>
                <a:off x="0" y="0"/>
                <a:ext cx="82950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22" name="Shape 1052"/>
              <p:cNvSpPr/>
              <p:nvPr/>
            </p:nvSpPr>
            <p:spPr>
              <a:xfrm rot="10800000">
                <a:off x="0" y="791707"/>
                <a:ext cx="82949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206" name="Group 1056"/>
            <p:cNvGrpSpPr/>
            <p:nvPr/>
          </p:nvGrpSpPr>
          <p:grpSpPr>
            <a:xfrm rot="16200000">
              <a:off x="408375" y="339"/>
              <a:ext cx="82951" cy="899700"/>
              <a:chOff x="0" y="0"/>
              <a:chExt cx="82950" cy="899700"/>
            </a:xfrm>
            <a:grpFill/>
          </p:grpSpPr>
          <p:sp>
            <p:nvSpPr>
              <p:cNvPr id="219" name="Shape 1054"/>
              <p:cNvSpPr/>
              <p:nvPr/>
            </p:nvSpPr>
            <p:spPr>
              <a:xfrm>
                <a:off x="0" y="0"/>
                <a:ext cx="82950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20" name="Shape 1055"/>
              <p:cNvSpPr/>
              <p:nvPr/>
            </p:nvSpPr>
            <p:spPr>
              <a:xfrm rot="10800000">
                <a:off x="0" y="791707"/>
                <a:ext cx="82949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207" name="Group 1059"/>
            <p:cNvGrpSpPr/>
            <p:nvPr/>
          </p:nvGrpSpPr>
          <p:grpSpPr>
            <a:xfrm rot="1832071">
              <a:off x="408375" y="335"/>
              <a:ext cx="82951" cy="899708"/>
              <a:chOff x="0" y="0"/>
              <a:chExt cx="82950" cy="899700"/>
            </a:xfrm>
            <a:grpFill/>
          </p:grpSpPr>
          <p:sp>
            <p:nvSpPr>
              <p:cNvPr id="217" name="Shape 1057"/>
              <p:cNvSpPr/>
              <p:nvPr/>
            </p:nvSpPr>
            <p:spPr>
              <a:xfrm>
                <a:off x="0" y="0"/>
                <a:ext cx="82950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18" name="Shape 1058"/>
              <p:cNvSpPr/>
              <p:nvPr/>
            </p:nvSpPr>
            <p:spPr>
              <a:xfrm rot="10800000">
                <a:off x="0" y="791707"/>
                <a:ext cx="82949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208" name="Group 1062"/>
            <p:cNvGrpSpPr/>
            <p:nvPr/>
          </p:nvGrpSpPr>
          <p:grpSpPr>
            <a:xfrm rot="19769280">
              <a:off x="408375" y="335"/>
              <a:ext cx="82951" cy="899708"/>
              <a:chOff x="0" y="0"/>
              <a:chExt cx="82950" cy="899700"/>
            </a:xfrm>
            <a:grpFill/>
          </p:grpSpPr>
          <p:sp>
            <p:nvSpPr>
              <p:cNvPr id="215" name="Shape 1060"/>
              <p:cNvSpPr/>
              <p:nvPr/>
            </p:nvSpPr>
            <p:spPr>
              <a:xfrm>
                <a:off x="0" y="0"/>
                <a:ext cx="82950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16" name="Shape 1061"/>
              <p:cNvSpPr/>
              <p:nvPr/>
            </p:nvSpPr>
            <p:spPr>
              <a:xfrm rot="10800000">
                <a:off x="0" y="791707"/>
                <a:ext cx="82949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209" name="Group 1065"/>
            <p:cNvGrpSpPr/>
            <p:nvPr/>
          </p:nvGrpSpPr>
          <p:grpSpPr>
            <a:xfrm rot="17961925">
              <a:off x="408374" y="336"/>
              <a:ext cx="82951" cy="899700"/>
              <a:chOff x="0" y="0"/>
              <a:chExt cx="82950" cy="899700"/>
            </a:xfrm>
            <a:grpFill/>
          </p:grpSpPr>
          <p:sp>
            <p:nvSpPr>
              <p:cNvPr id="213" name="Shape 1063"/>
              <p:cNvSpPr/>
              <p:nvPr/>
            </p:nvSpPr>
            <p:spPr>
              <a:xfrm>
                <a:off x="0" y="0"/>
                <a:ext cx="82950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14" name="Shape 1064"/>
              <p:cNvSpPr/>
              <p:nvPr/>
            </p:nvSpPr>
            <p:spPr>
              <a:xfrm rot="10800000">
                <a:off x="0" y="791707"/>
                <a:ext cx="82949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210" name="Group 1068"/>
            <p:cNvGrpSpPr/>
            <p:nvPr/>
          </p:nvGrpSpPr>
          <p:grpSpPr>
            <a:xfrm rot="3654789">
              <a:off x="408375" y="335"/>
              <a:ext cx="82951" cy="899700"/>
              <a:chOff x="0" y="0"/>
              <a:chExt cx="82950" cy="899700"/>
            </a:xfrm>
            <a:grpFill/>
          </p:grpSpPr>
          <p:sp>
            <p:nvSpPr>
              <p:cNvPr id="211" name="Shape 1066"/>
              <p:cNvSpPr/>
              <p:nvPr/>
            </p:nvSpPr>
            <p:spPr>
              <a:xfrm>
                <a:off x="0" y="0"/>
                <a:ext cx="82950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12" name="Shape 1067"/>
              <p:cNvSpPr/>
              <p:nvPr/>
            </p:nvSpPr>
            <p:spPr>
              <a:xfrm rot="10800000">
                <a:off x="0" y="791707"/>
                <a:ext cx="82949" cy="10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/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246" name="Group 15"/>
          <p:cNvGrpSpPr/>
          <p:nvPr/>
        </p:nvGrpSpPr>
        <p:grpSpPr>
          <a:xfrm>
            <a:off x="4692330" y="943519"/>
            <a:ext cx="518001" cy="459524"/>
            <a:chOff x="1219200" y="2381609"/>
            <a:chExt cx="598726" cy="531136"/>
          </a:xfrm>
          <a:solidFill>
            <a:schemeClr val="tx1"/>
          </a:solidFill>
        </p:grpSpPr>
        <p:sp>
          <p:nvSpPr>
            <p:cNvPr id="250" name="Freeform 21"/>
            <p:cNvSpPr>
              <a:spLocks/>
            </p:cNvSpPr>
            <p:nvPr/>
          </p:nvSpPr>
          <p:spPr bwMode="auto">
            <a:xfrm>
              <a:off x="1219200" y="2381609"/>
              <a:ext cx="257965" cy="531136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87" y="5"/>
                </a:cxn>
                <a:cxn ang="0">
                  <a:pos x="401" y="15"/>
                </a:cxn>
                <a:cxn ang="0">
                  <a:pos x="411" y="29"/>
                </a:cxn>
                <a:cxn ang="0">
                  <a:pos x="456" y="126"/>
                </a:cxn>
                <a:cxn ang="0">
                  <a:pos x="458" y="142"/>
                </a:cxn>
                <a:cxn ang="0">
                  <a:pos x="455" y="158"/>
                </a:cxn>
                <a:cxn ang="0">
                  <a:pos x="447" y="172"/>
                </a:cxn>
                <a:cxn ang="0">
                  <a:pos x="435" y="183"/>
                </a:cxn>
                <a:cxn ang="0">
                  <a:pos x="405" y="198"/>
                </a:cxn>
                <a:cxn ang="0">
                  <a:pos x="364" y="221"/>
                </a:cxn>
                <a:cxn ang="0">
                  <a:pos x="329" y="246"/>
                </a:cxn>
                <a:cxn ang="0">
                  <a:pos x="300" y="275"/>
                </a:cxn>
                <a:cxn ang="0">
                  <a:pos x="277" y="307"/>
                </a:cxn>
                <a:cxn ang="0">
                  <a:pos x="258" y="343"/>
                </a:cxn>
                <a:cxn ang="0">
                  <a:pos x="244" y="383"/>
                </a:cxn>
                <a:cxn ang="0">
                  <a:pos x="234" y="427"/>
                </a:cxn>
                <a:cxn ang="0">
                  <a:pos x="228" y="475"/>
                </a:cxn>
                <a:cxn ang="0">
                  <a:pos x="389" y="500"/>
                </a:cxn>
                <a:cxn ang="0">
                  <a:pos x="407" y="504"/>
                </a:cxn>
                <a:cxn ang="0">
                  <a:pos x="422" y="513"/>
                </a:cxn>
                <a:cxn ang="0">
                  <a:pos x="433" y="526"/>
                </a:cxn>
                <a:cxn ang="0">
                  <a:pos x="439" y="543"/>
                </a:cxn>
                <a:cxn ang="0">
                  <a:pos x="440" y="891"/>
                </a:cxn>
                <a:cxn ang="0">
                  <a:pos x="437" y="909"/>
                </a:cxn>
                <a:cxn ang="0">
                  <a:pos x="428" y="925"/>
                </a:cxn>
                <a:cxn ang="0">
                  <a:pos x="415" y="936"/>
                </a:cxn>
                <a:cxn ang="0">
                  <a:pos x="398" y="942"/>
                </a:cxn>
                <a:cxn ang="0">
                  <a:pos x="51" y="943"/>
                </a:cxn>
                <a:cxn ang="0">
                  <a:pos x="34" y="940"/>
                </a:cxn>
                <a:cxn ang="0">
                  <a:pos x="18" y="931"/>
                </a:cxn>
                <a:cxn ang="0">
                  <a:pos x="7" y="918"/>
                </a:cxn>
                <a:cxn ang="0">
                  <a:pos x="1" y="901"/>
                </a:cxn>
                <a:cxn ang="0">
                  <a:pos x="0" y="627"/>
                </a:cxn>
                <a:cxn ang="0">
                  <a:pos x="1" y="553"/>
                </a:cxn>
                <a:cxn ang="0">
                  <a:pos x="6" y="485"/>
                </a:cxn>
                <a:cxn ang="0">
                  <a:pos x="13" y="425"/>
                </a:cxn>
                <a:cxn ang="0">
                  <a:pos x="22" y="370"/>
                </a:cxn>
                <a:cxn ang="0">
                  <a:pos x="35" y="323"/>
                </a:cxn>
                <a:cxn ang="0">
                  <a:pos x="52" y="275"/>
                </a:cxn>
                <a:cxn ang="0">
                  <a:pos x="75" y="229"/>
                </a:cxn>
                <a:cxn ang="0">
                  <a:pos x="104" y="186"/>
                </a:cxn>
                <a:cxn ang="0">
                  <a:pos x="139" y="145"/>
                </a:cxn>
                <a:cxn ang="0">
                  <a:pos x="181" y="105"/>
                </a:cxn>
                <a:cxn ang="0">
                  <a:pos x="230" y="67"/>
                </a:cxn>
                <a:cxn ang="0">
                  <a:pos x="284" y="33"/>
                </a:cxn>
                <a:cxn ang="0">
                  <a:pos x="344" y="4"/>
                </a:cxn>
                <a:cxn ang="0">
                  <a:pos x="362" y="0"/>
                </a:cxn>
              </a:cxnLst>
              <a:rect l="0" t="0" r="r" b="b"/>
              <a:pathLst>
                <a:path w="458" h="943">
                  <a:moveTo>
                    <a:pt x="362" y="0"/>
                  </a:moveTo>
                  <a:lnTo>
                    <a:pt x="370" y="0"/>
                  </a:lnTo>
                  <a:lnTo>
                    <a:pt x="379" y="2"/>
                  </a:lnTo>
                  <a:lnTo>
                    <a:pt x="387" y="5"/>
                  </a:lnTo>
                  <a:lnTo>
                    <a:pt x="394" y="9"/>
                  </a:lnTo>
                  <a:lnTo>
                    <a:pt x="401" y="15"/>
                  </a:lnTo>
                  <a:lnTo>
                    <a:pt x="407" y="22"/>
                  </a:lnTo>
                  <a:lnTo>
                    <a:pt x="411" y="29"/>
                  </a:lnTo>
                  <a:lnTo>
                    <a:pt x="453" y="118"/>
                  </a:lnTo>
                  <a:lnTo>
                    <a:pt x="456" y="126"/>
                  </a:lnTo>
                  <a:lnTo>
                    <a:pt x="458" y="134"/>
                  </a:lnTo>
                  <a:lnTo>
                    <a:pt x="458" y="142"/>
                  </a:lnTo>
                  <a:lnTo>
                    <a:pt x="457" y="151"/>
                  </a:lnTo>
                  <a:lnTo>
                    <a:pt x="455" y="158"/>
                  </a:lnTo>
                  <a:lnTo>
                    <a:pt x="451" y="166"/>
                  </a:lnTo>
                  <a:lnTo>
                    <a:pt x="447" y="172"/>
                  </a:lnTo>
                  <a:lnTo>
                    <a:pt x="441" y="178"/>
                  </a:lnTo>
                  <a:lnTo>
                    <a:pt x="435" y="183"/>
                  </a:lnTo>
                  <a:lnTo>
                    <a:pt x="427" y="187"/>
                  </a:lnTo>
                  <a:lnTo>
                    <a:pt x="405" y="198"/>
                  </a:lnTo>
                  <a:lnTo>
                    <a:pt x="383" y="209"/>
                  </a:lnTo>
                  <a:lnTo>
                    <a:pt x="364" y="221"/>
                  </a:lnTo>
                  <a:lnTo>
                    <a:pt x="345" y="233"/>
                  </a:lnTo>
                  <a:lnTo>
                    <a:pt x="329" y="246"/>
                  </a:lnTo>
                  <a:lnTo>
                    <a:pt x="313" y="261"/>
                  </a:lnTo>
                  <a:lnTo>
                    <a:pt x="300" y="275"/>
                  </a:lnTo>
                  <a:lnTo>
                    <a:pt x="287" y="291"/>
                  </a:lnTo>
                  <a:lnTo>
                    <a:pt x="277" y="307"/>
                  </a:lnTo>
                  <a:lnTo>
                    <a:pt x="267" y="325"/>
                  </a:lnTo>
                  <a:lnTo>
                    <a:pt x="258" y="343"/>
                  </a:lnTo>
                  <a:lnTo>
                    <a:pt x="251" y="363"/>
                  </a:lnTo>
                  <a:lnTo>
                    <a:pt x="244" y="383"/>
                  </a:lnTo>
                  <a:lnTo>
                    <a:pt x="239" y="404"/>
                  </a:lnTo>
                  <a:lnTo>
                    <a:pt x="234" y="427"/>
                  </a:lnTo>
                  <a:lnTo>
                    <a:pt x="231" y="450"/>
                  </a:lnTo>
                  <a:lnTo>
                    <a:pt x="228" y="475"/>
                  </a:lnTo>
                  <a:lnTo>
                    <a:pt x="228" y="500"/>
                  </a:lnTo>
                  <a:lnTo>
                    <a:pt x="389" y="500"/>
                  </a:lnTo>
                  <a:lnTo>
                    <a:pt x="398" y="501"/>
                  </a:lnTo>
                  <a:lnTo>
                    <a:pt x="407" y="504"/>
                  </a:lnTo>
                  <a:lnTo>
                    <a:pt x="415" y="508"/>
                  </a:lnTo>
                  <a:lnTo>
                    <a:pt x="422" y="513"/>
                  </a:lnTo>
                  <a:lnTo>
                    <a:pt x="428" y="519"/>
                  </a:lnTo>
                  <a:lnTo>
                    <a:pt x="433" y="526"/>
                  </a:lnTo>
                  <a:lnTo>
                    <a:pt x="437" y="534"/>
                  </a:lnTo>
                  <a:lnTo>
                    <a:pt x="439" y="543"/>
                  </a:lnTo>
                  <a:lnTo>
                    <a:pt x="440" y="552"/>
                  </a:lnTo>
                  <a:lnTo>
                    <a:pt x="440" y="891"/>
                  </a:lnTo>
                  <a:lnTo>
                    <a:pt x="439" y="901"/>
                  </a:lnTo>
                  <a:lnTo>
                    <a:pt x="437" y="909"/>
                  </a:lnTo>
                  <a:lnTo>
                    <a:pt x="433" y="918"/>
                  </a:lnTo>
                  <a:lnTo>
                    <a:pt x="428" y="925"/>
                  </a:lnTo>
                  <a:lnTo>
                    <a:pt x="422" y="931"/>
                  </a:lnTo>
                  <a:lnTo>
                    <a:pt x="415" y="936"/>
                  </a:lnTo>
                  <a:lnTo>
                    <a:pt x="407" y="940"/>
                  </a:lnTo>
                  <a:lnTo>
                    <a:pt x="398" y="942"/>
                  </a:lnTo>
                  <a:lnTo>
                    <a:pt x="389" y="943"/>
                  </a:lnTo>
                  <a:lnTo>
                    <a:pt x="51" y="943"/>
                  </a:lnTo>
                  <a:lnTo>
                    <a:pt x="42" y="942"/>
                  </a:lnTo>
                  <a:lnTo>
                    <a:pt x="34" y="940"/>
                  </a:lnTo>
                  <a:lnTo>
                    <a:pt x="25" y="936"/>
                  </a:lnTo>
                  <a:lnTo>
                    <a:pt x="18" y="931"/>
                  </a:lnTo>
                  <a:lnTo>
                    <a:pt x="12" y="925"/>
                  </a:lnTo>
                  <a:lnTo>
                    <a:pt x="7" y="918"/>
                  </a:lnTo>
                  <a:lnTo>
                    <a:pt x="3" y="909"/>
                  </a:lnTo>
                  <a:lnTo>
                    <a:pt x="1" y="901"/>
                  </a:lnTo>
                  <a:lnTo>
                    <a:pt x="0" y="891"/>
                  </a:lnTo>
                  <a:lnTo>
                    <a:pt x="0" y="627"/>
                  </a:lnTo>
                  <a:lnTo>
                    <a:pt x="0" y="589"/>
                  </a:lnTo>
                  <a:lnTo>
                    <a:pt x="1" y="553"/>
                  </a:lnTo>
                  <a:lnTo>
                    <a:pt x="3" y="518"/>
                  </a:lnTo>
                  <a:lnTo>
                    <a:pt x="6" y="485"/>
                  </a:lnTo>
                  <a:lnTo>
                    <a:pt x="9" y="454"/>
                  </a:lnTo>
                  <a:lnTo>
                    <a:pt x="13" y="425"/>
                  </a:lnTo>
                  <a:lnTo>
                    <a:pt x="17" y="397"/>
                  </a:lnTo>
                  <a:lnTo>
                    <a:pt x="22" y="370"/>
                  </a:lnTo>
                  <a:lnTo>
                    <a:pt x="28" y="346"/>
                  </a:lnTo>
                  <a:lnTo>
                    <a:pt x="35" y="323"/>
                  </a:lnTo>
                  <a:lnTo>
                    <a:pt x="43" y="298"/>
                  </a:lnTo>
                  <a:lnTo>
                    <a:pt x="52" y="275"/>
                  </a:lnTo>
                  <a:lnTo>
                    <a:pt x="63" y="252"/>
                  </a:lnTo>
                  <a:lnTo>
                    <a:pt x="75" y="229"/>
                  </a:lnTo>
                  <a:lnTo>
                    <a:pt x="89" y="207"/>
                  </a:lnTo>
                  <a:lnTo>
                    <a:pt x="104" y="186"/>
                  </a:lnTo>
                  <a:lnTo>
                    <a:pt x="121" y="165"/>
                  </a:lnTo>
                  <a:lnTo>
                    <a:pt x="139" y="145"/>
                  </a:lnTo>
                  <a:lnTo>
                    <a:pt x="159" y="125"/>
                  </a:lnTo>
                  <a:lnTo>
                    <a:pt x="181" y="105"/>
                  </a:lnTo>
                  <a:lnTo>
                    <a:pt x="204" y="85"/>
                  </a:lnTo>
                  <a:lnTo>
                    <a:pt x="230" y="67"/>
                  </a:lnTo>
                  <a:lnTo>
                    <a:pt x="256" y="49"/>
                  </a:lnTo>
                  <a:lnTo>
                    <a:pt x="284" y="33"/>
                  </a:lnTo>
                  <a:lnTo>
                    <a:pt x="314" y="18"/>
                  </a:lnTo>
                  <a:lnTo>
                    <a:pt x="344" y="4"/>
                  </a:lnTo>
                  <a:lnTo>
                    <a:pt x="353" y="1"/>
                  </a:lnTo>
                  <a:lnTo>
                    <a:pt x="3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1" name="Freeform 22"/>
            <p:cNvSpPr>
              <a:spLocks/>
            </p:cNvSpPr>
            <p:nvPr/>
          </p:nvSpPr>
          <p:spPr bwMode="auto">
            <a:xfrm>
              <a:off x="1560524" y="2382172"/>
              <a:ext cx="257402" cy="53057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86" y="5"/>
                </a:cxn>
                <a:cxn ang="0">
                  <a:pos x="400" y="15"/>
                </a:cxn>
                <a:cxn ang="0">
                  <a:pos x="410" y="29"/>
                </a:cxn>
                <a:cxn ang="0">
                  <a:pos x="456" y="125"/>
                </a:cxn>
                <a:cxn ang="0">
                  <a:pos x="457" y="141"/>
                </a:cxn>
                <a:cxn ang="0">
                  <a:pos x="454" y="157"/>
                </a:cxn>
                <a:cxn ang="0">
                  <a:pos x="446" y="171"/>
                </a:cxn>
                <a:cxn ang="0">
                  <a:pos x="434" y="182"/>
                </a:cxn>
                <a:cxn ang="0">
                  <a:pos x="404" y="197"/>
                </a:cxn>
                <a:cxn ang="0">
                  <a:pos x="363" y="220"/>
                </a:cxn>
                <a:cxn ang="0">
                  <a:pos x="328" y="245"/>
                </a:cxn>
                <a:cxn ang="0">
                  <a:pos x="299" y="274"/>
                </a:cxn>
                <a:cxn ang="0">
                  <a:pos x="276" y="306"/>
                </a:cxn>
                <a:cxn ang="0">
                  <a:pos x="258" y="342"/>
                </a:cxn>
                <a:cxn ang="0">
                  <a:pos x="243" y="382"/>
                </a:cxn>
                <a:cxn ang="0">
                  <a:pos x="234" y="426"/>
                </a:cxn>
                <a:cxn ang="0">
                  <a:pos x="228" y="474"/>
                </a:cxn>
                <a:cxn ang="0">
                  <a:pos x="389" y="499"/>
                </a:cxn>
                <a:cxn ang="0">
                  <a:pos x="407" y="503"/>
                </a:cxn>
                <a:cxn ang="0">
                  <a:pos x="422" y="512"/>
                </a:cxn>
                <a:cxn ang="0">
                  <a:pos x="433" y="525"/>
                </a:cxn>
                <a:cxn ang="0">
                  <a:pos x="440" y="542"/>
                </a:cxn>
                <a:cxn ang="0">
                  <a:pos x="441" y="890"/>
                </a:cxn>
                <a:cxn ang="0">
                  <a:pos x="437" y="908"/>
                </a:cxn>
                <a:cxn ang="0">
                  <a:pos x="429" y="924"/>
                </a:cxn>
                <a:cxn ang="0">
                  <a:pos x="415" y="935"/>
                </a:cxn>
                <a:cxn ang="0">
                  <a:pos x="398" y="941"/>
                </a:cxn>
                <a:cxn ang="0">
                  <a:pos x="52" y="942"/>
                </a:cxn>
                <a:cxn ang="0">
                  <a:pos x="34" y="939"/>
                </a:cxn>
                <a:cxn ang="0">
                  <a:pos x="19" y="930"/>
                </a:cxn>
                <a:cxn ang="0">
                  <a:pos x="7" y="917"/>
                </a:cxn>
                <a:cxn ang="0">
                  <a:pos x="1" y="900"/>
                </a:cxn>
                <a:cxn ang="0">
                  <a:pos x="0" y="626"/>
                </a:cxn>
                <a:cxn ang="0">
                  <a:pos x="2" y="551"/>
                </a:cxn>
                <a:cxn ang="0">
                  <a:pos x="6" y="484"/>
                </a:cxn>
                <a:cxn ang="0">
                  <a:pos x="12" y="423"/>
                </a:cxn>
                <a:cxn ang="0">
                  <a:pos x="22" y="370"/>
                </a:cxn>
                <a:cxn ang="0">
                  <a:pos x="34" y="323"/>
                </a:cxn>
                <a:cxn ang="0">
                  <a:pos x="54" y="269"/>
                </a:cxn>
                <a:cxn ang="0">
                  <a:pos x="82" y="218"/>
                </a:cxn>
                <a:cxn ang="0">
                  <a:pos x="117" y="170"/>
                </a:cxn>
                <a:cxn ang="0">
                  <a:pos x="159" y="124"/>
                </a:cxn>
                <a:cxn ang="0">
                  <a:pos x="205" y="85"/>
                </a:cxn>
                <a:cxn ang="0">
                  <a:pos x="257" y="49"/>
                </a:cxn>
                <a:cxn ang="0">
                  <a:pos x="313" y="18"/>
                </a:cxn>
                <a:cxn ang="0">
                  <a:pos x="352" y="1"/>
                </a:cxn>
              </a:cxnLst>
              <a:rect l="0" t="0" r="r" b="b"/>
              <a:pathLst>
                <a:path w="457" h="942">
                  <a:moveTo>
                    <a:pt x="361" y="0"/>
                  </a:moveTo>
                  <a:lnTo>
                    <a:pt x="370" y="0"/>
                  </a:lnTo>
                  <a:lnTo>
                    <a:pt x="378" y="2"/>
                  </a:lnTo>
                  <a:lnTo>
                    <a:pt x="386" y="5"/>
                  </a:lnTo>
                  <a:lnTo>
                    <a:pt x="393" y="9"/>
                  </a:lnTo>
                  <a:lnTo>
                    <a:pt x="400" y="15"/>
                  </a:lnTo>
                  <a:lnTo>
                    <a:pt x="406" y="21"/>
                  </a:lnTo>
                  <a:lnTo>
                    <a:pt x="410" y="29"/>
                  </a:lnTo>
                  <a:lnTo>
                    <a:pt x="453" y="117"/>
                  </a:lnTo>
                  <a:lnTo>
                    <a:pt x="456" y="125"/>
                  </a:lnTo>
                  <a:lnTo>
                    <a:pt x="457" y="133"/>
                  </a:lnTo>
                  <a:lnTo>
                    <a:pt x="457" y="141"/>
                  </a:lnTo>
                  <a:lnTo>
                    <a:pt x="456" y="150"/>
                  </a:lnTo>
                  <a:lnTo>
                    <a:pt x="454" y="157"/>
                  </a:lnTo>
                  <a:lnTo>
                    <a:pt x="451" y="165"/>
                  </a:lnTo>
                  <a:lnTo>
                    <a:pt x="446" y="171"/>
                  </a:lnTo>
                  <a:lnTo>
                    <a:pt x="441" y="177"/>
                  </a:lnTo>
                  <a:lnTo>
                    <a:pt x="434" y="182"/>
                  </a:lnTo>
                  <a:lnTo>
                    <a:pt x="427" y="186"/>
                  </a:lnTo>
                  <a:lnTo>
                    <a:pt x="404" y="197"/>
                  </a:lnTo>
                  <a:lnTo>
                    <a:pt x="383" y="208"/>
                  </a:lnTo>
                  <a:lnTo>
                    <a:pt x="363" y="220"/>
                  </a:lnTo>
                  <a:lnTo>
                    <a:pt x="345" y="232"/>
                  </a:lnTo>
                  <a:lnTo>
                    <a:pt x="328" y="245"/>
                  </a:lnTo>
                  <a:lnTo>
                    <a:pt x="313" y="260"/>
                  </a:lnTo>
                  <a:lnTo>
                    <a:pt x="299" y="274"/>
                  </a:lnTo>
                  <a:lnTo>
                    <a:pt x="287" y="290"/>
                  </a:lnTo>
                  <a:lnTo>
                    <a:pt x="276" y="306"/>
                  </a:lnTo>
                  <a:lnTo>
                    <a:pt x="266" y="324"/>
                  </a:lnTo>
                  <a:lnTo>
                    <a:pt x="258" y="342"/>
                  </a:lnTo>
                  <a:lnTo>
                    <a:pt x="250" y="362"/>
                  </a:lnTo>
                  <a:lnTo>
                    <a:pt x="243" y="382"/>
                  </a:lnTo>
                  <a:lnTo>
                    <a:pt x="238" y="403"/>
                  </a:lnTo>
                  <a:lnTo>
                    <a:pt x="234" y="426"/>
                  </a:lnTo>
                  <a:lnTo>
                    <a:pt x="230" y="449"/>
                  </a:lnTo>
                  <a:lnTo>
                    <a:pt x="228" y="474"/>
                  </a:lnTo>
                  <a:lnTo>
                    <a:pt x="227" y="499"/>
                  </a:lnTo>
                  <a:lnTo>
                    <a:pt x="389" y="499"/>
                  </a:lnTo>
                  <a:lnTo>
                    <a:pt x="398" y="500"/>
                  </a:lnTo>
                  <a:lnTo>
                    <a:pt x="407" y="503"/>
                  </a:lnTo>
                  <a:lnTo>
                    <a:pt x="415" y="507"/>
                  </a:lnTo>
                  <a:lnTo>
                    <a:pt x="422" y="512"/>
                  </a:lnTo>
                  <a:lnTo>
                    <a:pt x="429" y="518"/>
                  </a:lnTo>
                  <a:lnTo>
                    <a:pt x="433" y="525"/>
                  </a:lnTo>
                  <a:lnTo>
                    <a:pt x="437" y="533"/>
                  </a:lnTo>
                  <a:lnTo>
                    <a:pt x="440" y="542"/>
                  </a:lnTo>
                  <a:lnTo>
                    <a:pt x="441" y="551"/>
                  </a:lnTo>
                  <a:lnTo>
                    <a:pt x="441" y="890"/>
                  </a:lnTo>
                  <a:lnTo>
                    <a:pt x="440" y="900"/>
                  </a:lnTo>
                  <a:lnTo>
                    <a:pt x="437" y="908"/>
                  </a:lnTo>
                  <a:lnTo>
                    <a:pt x="433" y="917"/>
                  </a:lnTo>
                  <a:lnTo>
                    <a:pt x="429" y="924"/>
                  </a:lnTo>
                  <a:lnTo>
                    <a:pt x="422" y="930"/>
                  </a:lnTo>
                  <a:lnTo>
                    <a:pt x="415" y="935"/>
                  </a:lnTo>
                  <a:lnTo>
                    <a:pt x="407" y="939"/>
                  </a:lnTo>
                  <a:lnTo>
                    <a:pt x="398" y="941"/>
                  </a:lnTo>
                  <a:lnTo>
                    <a:pt x="389" y="942"/>
                  </a:lnTo>
                  <a:lnTo>
                    <a:pt x="52" y="942"/>
                  </a:lnTo>
                  <a:lnTo>
                    <a:pt x="43" y="941"/>
                  </a:lnTo>
                  <a:lnTo>
                    <a:pt x="34" y="939"/>
                  </a:lnTo>
                  <a:lnTo>
                    <a:pt x="26" y="935"/>
                  </a:lnTo>
                  <a:lnTo>
                    <a:pt x="19" y="930"/>
                  </a:lnTo>
                  <a:lnTo>
                    <a:pt x="13" y="924"/>
                  </a:lnTo>
                  <a:lnTo>
                    <a:pt x="7" y="917"/>
                  </a:lnTo>
                  <a:lnTo>
                    <a:pt x="4" y="908"/>
                  </a:lnTo>
                  <a:lnTo>
                    <a:pt x="1" y="900"/>
                  </a:lnTo>
                  <a:lnTo>
                    <a:pt x="0" y="890"/>
                  </a:lnTo>
                  <a:lnTo>
                    <a:pt x="0" y="626"/>
                  </a:lnTo>
                  <a:lnTo>
                    <a:pt x="1" y="588"/>
                  </a:lnTo>
                  <a:lnTo>
                    <a:pt x="2" y="551"/>
                  </a:lnTo>
                  <a:lnTo>
                    <a:pt x="3" y="517"/>
                  </a:lnTo>
                  <a:lnTo>
                    <a:pt x="6" y="484"/>
                  </a:lnTo>
                  <a:lnTo>
                    <a:pt x="9" y="453"/>
                  </a:lnTo>
                  <a:lnTo>
                    <a:pt x="12" y="423"/>
                  </a:lnTo>
                  <a:lnTo>
                    <a:pt x="17" y="396"/>
                  </a:lnTo>
                  <a:lnTo>
                    <a:pt x="22" y="370"/>
                  </a:lnTo>
                  <a:lnTo>
                    <a:pt x="28" y="345"/>
                  </a:lnTo>
                  <a:lnTo>
                    <a:pt x="34" y="323"/>
                  </a:lnTo>
                  <a:lnTo>
                    <a:pt x="43" y="295"/>
                  </a:lnTo>
                  <a:lnTo>
                    <a:pt x="54" y="269"/>
                  </a:lnTo>
                  <a:lnTo>
                    <a:pt x="67" y="243"/>
                  </a:lnTo>
                  <a:lnTo>
                    <a:pt x="82" y="218"/>
                  </a:lnTo>
                  <a:lnTo>
                    <a:pt x="98" y="193"/>
                  </a:lnTo>
                  <a:lnTo>
                    <a:pt x="117" y="170"/>
                  </a:lnTo>
                  <a:lnTo>
                    <a:pt x="137" y="146"/>
                  </a:lnTo>
                  <a:lnTo>
                    <a:pt x="159" y="124"/>
                  </a:lnTo>
                  <a:lnTo>
                    <a:pt x="182" y="104"/>
                  </a:lnTo>
                  <a:lnTo>
                    <a:pt x="205" y="85"/>
                  </a:lnTo>
                  <a:lnTo>
                    <a:pt x="230" y="66"/>
                  </a:lnTo>
                  <a:lnTo>
                    <a:pt x="257" y="49"/>
                  </a:lnTo>
                  <a:lnTo>
                    <a:pt x="284" y="33"/>
                  </a:lnTo>
                  <a:lnTo>
                    <a:pt x="313" y="18"/>
                  </a:lnTo>
                  <a:lnTo>
                    <a:pt x="343" y="4"/>
                  </a:lnTo>
                  <a:lnTo>
                    <a:pt x="352" y="1"/>
                  </a:lnTo>
                  <a:lnTo>
                    <a:pt x="3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57" name="矩形 256"/>
          <p:cNvSpPr/>
          <p:nvPr/>
        </p:nvSpPr>
        <p:spPr>
          <a:xfrm>
            <a:off x="5274991" y="1306975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智慧教育系统</a:t>
            </a:r>
            <a:endParaRPr lang="en-US" altLang="zh-CN" sz="2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828201" y="3754294"/>
            <a:ext cx="1733784" cy="1594530"/>
            <a:chOff x="1654857" y="4920812"/>
            <a:chExt cx="1999737" cy="1839124"/>
          </a:xfrm>
        </p:grpSpPr>
        <p:grpSp>
          <p:nvGrpSpPr>
            <p:cNvPr id="255" name="Group 6"/>
            <p:cNvGrpSpPr/>
            <p:nvPr/>
          </p:nvGrpSpPr>
          <p:grpSpPr>
            <a:xfrm rot="21366617">
              <a:off x="1751291" y="4920812"/>
              <a:ext cx="1839120" cy="1839124"/>
              <a:chOff x="1715918" y="2047212"/>
              <a:chExt cx="2283430" cy="2283427"/>
            </a:xfrm>
            <a:solidFill>
              <a:schemeClr val="accent4">
                <a:lumMod val="50000"/>
              </a:schemeClr>
            </a:solidFill>
            <a:effectLst/>
          </p:grpSpPr>
          <p:sp>
            <p:nvSpPr>
              <p:cNvPr id="259" name="Shape 938"/>
              <p:cNvSpPr/>
              <p:nvPr/>
            </p:nvSpPr>
            <p:spPr>
              <a:xfrm>
                <a:off x="1971193" y="2303240"/>
                <a:ext cx="1772884" cy="17722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sz="320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260" name="Group 943"/>
              <p:cNvGrpSpPr/>
              <p:nvPr/>
            </p:nvGrpSpPr>
            <p:grpSpPr>
              <a:xfrm>
                <a:off x="2752371" y="2047212"/>
                <a:ext cx="210527" cy="2282571"/>
                <a:chOff x="0" y="0"/>
                <a:chExt cx="203437" cy="2206549"/>
              </a:xfrm>
              <a:grpFill/>
            </p:grpSpPr>
            <p:sp>
              <p:nvSpPr>
                <p:cNvPr id="279" name="Shape 941"/>
                <p:cNvSpPr/>
                <p:nvPr/>
              </p:nvSpPr>
              <p:spPr>
                <a:xfrm>
                  <a:off x="1" y="0"/>
                  <a:ext cx="203436" cy="2648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94" y="54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16206" y="0"/>
                      </a:lnTo>
                      <a:lnTo>
                        <a:pt x="5394" y="54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defRPr sz="2400"/>
                  </a:pPr>
                  <a:endParaRPr sz="320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20" name="Shape 942"/>
                <p:cNvSpPr/>
                <p:nvPr/>
              </p:nvSpPr>
              <p:spPr>
                <a:xfrm rot="10800000">
                  <a:off x="0" y="1941692"/>
                  <a:ext cx="203435" cy="264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94" y="54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16206" y="0"/>
                      </a:lnTo>
                      <a:lnTo>
                        <a:pt x="5394" y="54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defRPr sz="2400"/>
                  </a:pPr>
                  <a:endParaRPr sz="320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261" name="Group 946"/>
              <p:cNvGrpSpPr/>
              <p:nvPr/>
            </p:nvGrpSpPr>
            <p:grpSpPr>
              <a:xfrm rot="16200000">
                <a:off x="2752409" y="2047634"/>
                <a:ext cx="210449" cy="2283429"/>
                <a:chOff x="0" y="0"/>
                <a:chExt cx="203437" cy="2206549"/>
              </a:xfrm>
              <a:grpFill/>
            </p:grpSpPr>
            <p:sp>
              <p:nvSpPr>
                <p:cNvPr id="275" name="Shape 944"/>
                <p:cNvSpPr/>
                <p:nvPr/>
              </p:nvSpPr>
              <p:spPr>
                <a:xfrm>
                  <a:off x="1" y="0"/>
                  <a:ext cx="203436" cy="2648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94" y="54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16206" y="0"/>
                      </a:lnTo>
                      <a:lnTo>
                        <a:pt x="5394" y="54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defRPr sz="2400"/>
                  </a:pPr>
                  <a:endParaRPr sz="320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278" name="Shape 945"/>
                <p:cNvSpPr/>
                <p:nvPr/>
              </p:nvSpPr>
              <p:spPr>
                <a:xfrm rot="10800000">
                  <a:off x="0" y="1941692"/>
                  <a:ext cx="203435" cy="264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94" y="54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16206" y="0"/>
                      </a:lnTo>
                      <a:lnTo>
                        <a:pt x="5394" y="54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defRPr sz="2400"/>
                  </a:pPr>
                  <a:endParaRPr sz="320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262" name="Group 949"/>
              <p:cNvGrpSpPr/>
              <p:nvPr/>
            </p:nvGrpSpPr>
            <p:grpSpPr>
              <a:xfrm rot="1832071">
                <a:off x="2752370" y="2048061"/>
                <a:ext cx="210527" cy="2282578"/>
                <a:chOff x="0" y="0"/>
                <a:chExt cx="203437" cy="2206549"/>
              </a:xfrm>
              <a:grpFill/>
            </p:grpSpPr>
            <p:sp>
              <p:nvSpPr>
                <p:cNvPr id="272" name="Shape 947"/>
                <p:cNvSpPr/>
                <p:nvPr/>
              </p:nvSpPr>
              <p:spPr>
                <a:xfrm>
                  <a:off x="1" y="0"/>
                  <a:ext cx="203436" cy="2648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94" y="54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16206" y="0"/>
                      </a:lnTo>
                      <a:lnTo>
                        <a:pt x="5394" y="54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defRPr sz="2400"/>
                  </a:pPr>
                  <a:endParaRPr sz="320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273" name="Shape 948"/>
                <p:cNvSpPr/>
                <p:nvPr/>
              </p:nvSpPr>
              <p:spPr>
                <a:xfrm rot="10800000">
                  <a:off x="0" y="1941692"/>
                  <a:ext cx="203435" cy="264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94" y="54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16206" y="0"/>
                      </a:lnTo>
                      <a:lnTo>
                        <a:pt x="5394" y="54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defRPr sz="2400"/>
                  </a:pPr>
                  <a:endParaRPr sz="320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263" name="Group 952"/>
              <p:cNvGrpSpPr/>
              <p:nvPr/>
            </p:nvGrpSpPr>
            <p:grpSpPr>
              <a:xfrm rot="19769280">
                <a:off x="2752372" y="2048061"/>
                <a:ext cx="210527" cy="2282578"/>
                <a:chOff x="0" y="0"/>
                <a:chExt cx="203437" cy="2206549"/>
              </a:xfrm>
              <a:grpFill/>
            </p:grpSpPr>
            <p:sp>
              <p:nvSpPr>
                <p:cNvPr id="270" name="Shape 950"/>
                <p:cNvSpPr/>
                <p:nvPr/>
              </p:nvSpPr>
              <p:spPr>
                <a:xfrm>
                  <a:off x="1" y="0"/>
                  <a:ext cx="203436" cy="2648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94" y="54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16206" y="0"/>
                      </a:lnTo>
                      <a:lnTo>
                        <a:pt x="5394" y="54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defRPr sz="2400"/>
                  </a:pPr>
                  <a:endParaRPr sz="320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271" name="Shape 951"/>
                <p:cNvSpPr/>
                <p:nvPr/>
              </p:nvSpPr>
              <p:spPr>
                <a:xfrm rot="10800000">
                  <a:off x="0" y="1941692"/>
                  <a:ext cx="203435" cy="264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94" y="54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16206" y="0"/>
                      </a:lnTo>
                      <a:lnTo>
                        <a:pt x="5394" y="54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defRPr sz="2400"/>
                  </a:pPr>
                  <a:endParaRPr sz="320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264" name="Group 955"/>
              <p:cNvGrpSpPr/>
              <p:nvPr/>
            </p:nvGrpSpPr>
            <p:grpSpPr>
              <a:xfrm rot="17961925">
                <a:off x="2752408" y="2047644"/>
                <a:ext cx="210449" cy="2283429"/>
                <a:chOff x="0" y="0"/>
                <a:chExt cx="203437" cy="2206549"/>
              </a:xfrm>
              <a:grpFill/>
            </p:grpSpPr>
            <p:sp>
              <p:nvSpPr>
                <p:cNvPr id="268" name="Shape 953"/>
                <p:cNvSpPr/>
                <p:nvPr/>
              </p:nvSpPr>
              <p:spPr>
                <a:xfrm>
                  <a:off x="1" y="0"/>
                  <a:ext cx="203436" cy="2648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94" y="54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16206" y="0"/>
                      </a:lnTo>
                      <a:lnTo>
                        <a:pt x="5394" y="54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defRPr sz="2400"/>
                  </a:pPr>
                  <a:endParaRPr sz="320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269" name="Shape 954"/>
                <p:cNvSpPr/>
                <p:nvPr/>
              </p:nvSpPr>
              <p:spPr>
                <a:xfrm rot="10800000">
                  <a:off x="0" y="1941692"/>
                  <a:ext cx="203435" cy="264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94" y="54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16206" y="0"/>
                      </a:lnTo>
                      <a:lnTo>
                        <a:pt x="5394" y="54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defRPr sz="2400"/>
                  </a:pPr>
                  <a:endParaRPr sz="320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265" name="Group 958"/>
              <p:cNvGrpSpPr/>
              <p:nvPr/>
            </p:nvGrpSpPr>
            <p:grpSpPr>
              <a:xfrm rot="3654790">
                <a:off x="2752408" y="2047651"/>
                <a:ext cx="210449" cy="2283429"/>
                <a:chOff x="0" y="0"/>
                <a:chExt cx="203437" cy="2206549"/>
              </a:xfrm>
              <a:grpFill/>
            </p:grpSpPr>
            <p:sp>
              <p:nvSpPr>
                <p:cNvPr id="266" name="Shape 956"/>
                <p:cNvSpPr/>
                <p:nvPr/>
              </p:nvSpPr>
              <p:spPr>
                <a:xfrm>
                  <a:off x="1" y="0"/>
                  <a:ext cx="203436" cy="2648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94" y="54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16206" y="0"/>
                      </a:lnTo>
                      <a:lnTo>
                        <a:pt x="5394" y="54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defRPr sz="2400"/>
                  </a:pPr>
                  <a:endParaRPr sz="320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267" name="Shape 957"/>
                <p:cNvSpPr/>
                <p:nvPr/>
              </p:nvSpPr>
              <p:spPr>
                <a:xfrm rot="10800000">
                  <a:off x="0" y="1941692"/>
                  <a:ext cx="203435" cy="264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394" y="54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16206" y="0"/>
                      </a:lnTo>
                      <a:lnTo>
                        <a:pt x="5394" y="54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defRPr sz="2400"/>
                  </a:pPr>
                  <a:endParaRPr sz="320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sp>
          <p:nvSpPr>
            <p:cNvPr id="256" name="Shape 1071"/>
            <p:cNvSpPr/>
            <p:nvPr/>
          </p:nvSpPr>
          <p:spPr>
            <a:xfrm rot="21180182">
              <a:off x="2054476" y="5229175"/>
              <a:ext cx="1214534" cy="1214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 sz="2400">
                  <a:solidFill>
                    <a:srgbClr val="FFFFFF"/>
                  </a:solidFill>
                </a:defRPr>
              </a:pPr>
              <a:endParaRPr sz="320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8" name="Text Box 10"/>
            <p:cNvSpPr txBox="1">
              <a:spLocks noChangeArrowheads="1"/>
            </p:cNvSpPr>
            <p:nvPr/>
          </p:nvSpPr>
          <p:spPr bwMode="auto">
            <a:xfrm>
              <a:off x="1654857" y="5660622"/>
              <a:ext cx="1999737" cy="425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0960" tIns="30480" rIns="60960" bIns="3048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>
                <a:spcBef>
                  <a:spcPct val="20000"/>
                </a:spcBef>
                <a:defRPr/>
              </a:pPr>
              <a:r>
                <a:rPr lang="zh-CN" altLang="en-US" sz="20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学校</a:t>
              </a:r>
              <a:endParaRPr 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21" name="矩形 320"/>
          <p:cNvSpPr/>
          <p:nvPr/>
        </p:nvSpPr>
        <p:spPr>
          <a:xfrm>
            <a:off x="5302658" y="2225709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是面向未来的教育形态</a:t>
            </a:r>
            <a:endParaRPr lang="en-US" altLang="zh-CN" sz="28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76305" y="1002240"/>
            <a:ext cx="2042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CLASSKULL </a:t>
            </a:r>
            <a:endParaRPr lang="zh-CN" altLang="en-US" sz="2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22" name="矩形 321"/>
          <p:cNvSpPr/>
          <p:nvPr/>
        </p:nvSpPr>
        <p:spPr>
          <a:xfrm>
            <a:off x="5302657" y="3063531"/>
            <a:ext cx="49944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每个人都可以随时随地通过</a:t>
            </a:r>
            <a:endParaRPr lang="en-US" altLang="zh-CN" sz="2400" dirty="0" smtClean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24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探索式学习</a:t>
            </a:r>
            <a:r>
              <a:rPr lang="en-US" altLang="zh-CN" sz="24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+</a:t>
            </a:r>
            <a:r>
              <a:rPr lang="zh-CN" altLang="en-US" sz="24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游戏化学习的方式</a:t>
            </a:r>
            <a:endParaRPr lang="en-US" altLang="zh-CN" sz="2400" dirty="0" smtClean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24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高效获取知识</a:t>
            </a:r>
            <a:endParaRPr lang="en-US" altLang="zh-CN" sz="24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323" name="图片 322" descr="C:\Users\david\AppData\Local\Microsoft\Windows\INetCache\Content.Word\logo_256x256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992" y="5003395"/>
            <a:ext cx="918816" cy="97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Text Box 10">
            <a:extLst>
              <a:ext uri="{FF2B5EF4-FFF2-40B4-BE49-F238E27FC236}">
                <a16:creationId xmlns:a16="http://schemas.microsoft.com/office/drawing/2014/main" xmlns="" id="{6542BC12-8055-47A1-9411-E342C0A2E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7747" y="5568063"/>
            <a:ext cx="46264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让学习 变得 有趣味 有情感 有温度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975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31743" y="258228"/>
            <a:ext cx="6928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现在的  教育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247B6371-5D89-403C-9A29-8563B8D54DC5}"/>
              </a:ext>
            </a:extLst>
          </p:cNvPr>
          <p:cNvSpPr txBox="1"/>
          <p:nvPr/>
        </p:nvSpPr>
        <p:spPr>
          <a:xfrm>
            <a:off x="1236676" y="1143506"/>
            <a:ext cx="9718648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在全球范围内，都一直处于变革中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其核心目的，只有一个，即  </a:t>
            </a:r>
            <a:r>
              <a:rPr lang="zh-CN" altLang="en-US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提高知识传递的效率</a:t>
            </a:r>
            <a:endParaRPr lang="en-US" altLang="zh-CN" dirty="0" smtClean="0">
              <a:solidFill>
                <a:srgbClr val="FF6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因此，我们可以发现各种各样的教育形态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466649" y="2221653"/>
            <a:ext cx="3192332" cy="4294291"/>
            <a:chOff x="440267" y="2221653"/>
            <a:chExt cx="3192332" cy="4294291"/>
          </a:xfrm>
        </p:grpSpPr>
        <p:sp>
          <p:nvSpPr>
            <p:cNvPr id="52" name="Rectangle 5"/>
            <p:cNvSpPr/>
            <p:nvPr/>
          </p:nvSpPr>
          <p:spPr>
            <a:xfrm>
              <a:off x="440267" y="2221653"/>
              <a:ext cx="3192332" cy="4294291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 flipH="1">
              <a:off x="639283" y="2750462"/>
              <a:ext cx="2794300" cy="27785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247B6371-5D89-403C-9A29-8563B8D54DC5}"/>
                </a:ext>
              </a:extLst>
            </p:cNvPr>
            <p:cNvSpPr txBox="1"/>
            <p:nvPr/>
          </p:nvSpPr>
          <p:spPr>
            <a:xfrm>
              <a:off x="778933" y="2991030"/>
              <a:ext cx="2500016" cy="221599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rgbClr val="FF6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优秀教师</a:t>
              </a:r>
              <a:endParaRPr lang="en-US" altLang="zh-CN" sz="2400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/>
              <a:r>
                <a:rPr lang="zh-CN" altLang="en-US" sz="2400" dirty="0">
                  <a:solidFill>
                    <a:srgbClr val="FF6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始终</a:t>
              </a:r>
              <a:r>
                <a:rPr lang="zh-CN" altLang="en-US" sz="2400" dirty="0" smtClean="0">
                  <a:solidFill>
                    <a:srgbClr val="FF6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是稀缺资源</a:t>
              </a:r>
              <a:endParaRPr lang="en-US" altLang="zh-CN" sz="2400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/>
              <a:r>
                <a:rPr lang="zh-CN" altLang="en-US" sz="2400" dirty="0" smtClean="0">
                  <a:solidFill>
                    <a:srgbClr val="FF6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教师传承</a:t>
              </a:r>
              <a:endParaRPr lang="en-US" altLang="zh-CN" sz="2400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/>
              <a:r>
                <a:rPr lang="zh-CN" altLang="en-US" sz="2400" dirty="0">
                  <a:solidFill>
                    <a:srgbClr val="FF6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始终</a:t>
              </a:r>
              <a:r>
                <a:rPr lang="zh-CN" altLang="en-US" sz="2400" dirty="0" smtClean="0">
                  <a:solidFill>
                    <a:srgbClr val="FF6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是潜在问题</a:t>
              </a:r>
              <a:endParaRPr lang="en-US" altLang="zh-CN" sz="2400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/>
              <a:r>
                <a:rPr lang="zh-CN" altLang="en-US" sz="2400" dirty="0" smtClean="0">
                  <a:solidFill>
                    <a:srgbClr val="FF6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人的能力</a:t>
              </a:r>
              <a:endParaRPr lang="en-US" altLang="zh-CN" sz="2400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/>
              <a:r>
                <a:rPr lang="zh-CN" altLang="en-US" sz="2400" dirty="0" smtClean="0">
                  <a:solidFill>
                    <a:srgbClr val="FF6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始终是关键因素</a:t>
              </a:r>
              <a:endParaRPr lang="en-US" altLang="zh-CN" sz="2400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 flipH="1">
              <a:off x="646553" y="5528968"/>
              <a:ext cx="2794300" cy="83099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778933" y="5528968"/>
              <a:ext cx="256709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知识</a:t>
              </a:r>
              <a:r>
                <a:rPr lang="zh-CN" altLang="en-US" sz="24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传递效率</a:t>
              </a:r>
              <a:endParaRPr lang="en-US" altLang="zh-CN" sz="2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提升缓慢</a:t>
              </a:r>
              <a:endParaRPr lang="en-US" altLang="zh-CN" sz="2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58682" y="2221653"/>
            <a:ext cx="7863839" cy="4294291"/>
            <a:chOff x="3705014" y="2221653"/>
            <a:chExt cx="7863839" cy="4294291"/>
          </a:xfrm>
        </p:grpSpPr>
        <p:sp>
          <p:nvSpPr>
            <p:cNvPr id="69" name="Rectangle 5"/>
            <p:cNvSpPr/>
            <p:nvPr/>
          </p:nvSpPr>
          <p:spPr>
            <a:xfrm>
              <a:off x="6264555" y="3805957"/>
              <a:ext cx="1274671" cy="1332909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0" name="Rectangle 5"/>
            <p:cNvSpPr/>
            <p:nvPr/>
          </p:nvSpPr>
          <p:spPr>
            <a:xfrm>
              <a:off x="7598733" y="3805957"/>
              <a:ext cx="1274671" cy="1332909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1" name="Rectangle 5"/>
            <p:cNvSpPr/>
            <p:nvPr/>
          </p:nvSpPr>
          <p:spPr>
            <a:xfrm>
              <a:off x="8932911" y="3805957"/>
              <a:ext cx="1274671" cy="1332909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3" name="Rectangle 5"/>
            <p:cNvSpPr/>
            <p:nvPr/>
          </p:nvSpPr>
          <p:spPr>
            <a:xfrm>
              <a:off x="10267090" y="3805957"/>
              <a:ext cx="1274671" cy="1332909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6" name="Rectangle 5"/>
            <p:cNvSpPr/>
            <p:nvPr/>
          </p:nvSpPr>
          <p:spPr>
            <a:xfrm>
              <a:off x="7606589" y="3274987"/>
              <a:ext cx="1274671" cy="438689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7" name="Rectangle 5"/>
            <p:cNvSpPr/>
            <p:nvPr/>
          </p:nvSpPr>
          <p:spPr>
            <a:xfrm>
              <a:off x="8944695" y="3274987"/>
              <a:ext cx="1274671" cy="438689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8" name="Rectangle 5"/>
            <p:cNvSpPr/>
            <p:nvPr/>
          </p:nvSpPr>
          <p:spPr>
            <a:xfrm>
              <a:off x="10282803" y="3274987"/>
              <a:ext cx="1274671" cy="438689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5" name="Rectangle 5"/>
            <p:cNvSpPr/>
            <p:nvPr/>
          </p:nvSpPr>
          <p:spPr>
            <a:xfrm>
              <a:off x="6268483" y="3274987"/>
              <a:ext cx="1274671" cy="438689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4" name="Rectangle 5"/>
            <p:cNvSpPr/>
            <p:nvPr/>
          </p:nvSpPr>
          <p:spPr>
            <a:xfrm>
              <a:off x="7649535" y="2735358"/>
              <a:ext cx="3919318" cy="438689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2" name="Rectangle 5"/>
            <p:cNvSpPr/>
            <p:nvPr/>
          </p:nvSpPr>
          <p:spPr>
            <a:xfrm>
              <a:off x="4930377" y="3281428"/>
              <a:ext cx="1274671" cy="438689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1" name="Rectangle 5"/>
            <p:cNvSpPr/>
            <p:nvPr/>
          </p:nvSpPr>
          <p:spPr>
            <a:xfrm>
              <a:off x="4930377" y="2735358"/>
              <a:ext cx="2641437" cy="438689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0" name="Rectangle 5"/>
            <p:cNvSpPr/>
            <p:nvPr/>
          </p:nvSpPr>
          <p:spPr>
            <a:xfrm>
              <a:off x="3816127" y="3805957"/>
              <a:ext cx="1036529" cy="1332909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8" name="Rectangle 5"/>
            <p:cNvSpPr/>
            <p:nvPr/>
          </p:nvSpPr>
          <p:spPr>
            <a:xfrm>
              <a:off x="3816127" y="2221653"/>
              <a:ext cx="7752726" cy="431175"/>
            </a:xfrm>
            <a:prstGeom prst="rect">
              <a:avLst/>
            </a:prstGeom>
            <a:solidFill>
              <a:schemeClr val="bg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9" name="Rectangle 5"/>
            <p:cNvSpPr/>
            <p:nvPr/>
          </p:nvSpPr>
          <p:spPr>
            <a:xfrm>
              <a:off x="4930377" y="3805957"/>
              <a:ext cx="1274671" cy="1332909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3705014" y="3923542"/>
              <a:ext cx="1144085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r>
                <a:rPr lang="zh-CN" altLang="en-US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学生交互</a:t>
              </a:r>
              <a:endParaRPr lang="en-US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r"/>
              <a:endParaRPr lang="en-US" altLang="zh-CN" sz="9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r"/>
              <a:r>
                <a:rPr lang="zh-CN" altLang="en-US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内容表达</a:t>
              </a:r>
              <a:endParaRPr lang="en-US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r"/>
              <a:endParaRPr lang="en-US" altLang="zh-CN" sz="9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r"/>
              <a:r>
                <a:rPr lang="zh-CN" altLang="en-US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学习效果</a:t>
              </a:r>
              <a:endParaRPr lang="zh-CN" altLang="zh-CN" sz="16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933932" y="3938930"/>
              <a:ext cx="1271116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很少</a:t>
              </a:r>
              <a:endParaRPr lang="en-US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ctr"/>
              <a:endParaRPr lang="en-US" altLang="zh-CN" sz="9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ctr"/>
              <a:r>
                <a:rPr lang="zh-CN" altLang="en-US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取决于教师</a:t>
              </a:r>
              <a:endParaRPr lang="en-US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ctr"/>
              <a:endParaRPr lang="en-US" altLang="zh-CN" sz="9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ctr"/>
              <a:r>
                <a:rPr lang="zh-CN" altLang="en-US" sz="16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极端</a:t>
              </a:r>
              <a:endParaRPr lang="zh-CN" altLang="zh-CN" sz="16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5617844" y="2804715"/>
              <a:ext cx="12665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课堂</a:t>
              </a:r>
              <a:endPara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7612452" y="3309666"/>
              <a:ext cx="12665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zh-CN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1v1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9286029" y="2735358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远程</a:t>
              </a:r>
              <a:endParaRPr lang="zh-CN" altLang="en-US" dirty="0"/>
            </a:p>
          </p:txBody>
        </p:sp>
        <p:sp>
          <p:nvSpPr>
            <p:cNvPr id="37" name="矩形 36"/>
            <p:cNvSpPr/>
            <p:nvPr/>
          </p:nvSpPr>
          <p:spPr>
            <a:xfrm>
              <a:off x="8951712" y="3309666"/>
              <a:ext cx="12665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zh-CN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1v3..5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10290972" y="3309666"/>
              <a:ext cx="12665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zh-CN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1vN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7612452" y="3938930"/>
              <a:ext cx="1271116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16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频繁</a:t>
              </a:r>
              <a:endParaRPr lang="en-US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ctr"/>
              <a:endParaRPr lang="en-US" altLang="zh-CN" sz="9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ctr"/>
              <a:r>
                <a:rPr lang="zh-CN" altLang="en-US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取决于教师</a:t>
              </a:r>
              <a:endParaRPr lang="en-US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ctr"/>
              <a:endParaRPr lang="en-US" altLang="zh-CN" sz="9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ctr"/>
              <a:r>
                <a:rPr lang="zh-CN" altLang="en-US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取决于教师</a:t>
              </a:r>
              <a:endParaRPr lang="zh-CN" altLang="zh-CN" sz="16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951712" y="3938930"/>
              <a:ext cx="1271116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16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少</a:t>
              </a:r>
              <a:endParaRPr lang="en-US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ctr"/>
              <a:endParaRPr lang="en-US" altLang="zh-CN" sz="9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ctr"/>
              <a:r>
                <a:rPr lang="zh-CN" altLang="en-US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取决于教师</a:t>
              </a:r>
              <a:endParaRPr lang="en-US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ctr"/>
              <a:endParaRPr lang="en-US" altLang="zh-CN" sz="9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ctr"/>
              <a:r>
                <a:rPr lang="zh-CN" altLang="en-US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取决于教师</a:t>
              </a:r>
              <a:endParaRPr lang="zh-CN" altLang="zh-CN" sz="16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0290972" y="3938930"/>
              <a:ext cx="1271116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16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很少</a:t>
              </a:r>
              <a:endParaRPr lang="en-US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ctr"/>
              <a:endParaRPr lang="en-US" altLang="zh-CN" sz="9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ctr"/>
              <a:r>
                <a:rPr lang="zh-CN" altLang="en-US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取决于教师</a:t>
              </a:r>
              <a:endParaRPr lang="en-US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ctr"/>
              <a:endParaRPr lang="en-US" altLang="zh-CN" sz="9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ctr"/>
              <a:r>
                <a:rPr lang="zh-CN" altLang="en-US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取决于教师</a:t>
              </a:r>
              <a:endParaRPr lang="zh-CN" altLang="zh-CN" sz="16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4938546" y="3309666"/>
              <a:ext cx="12665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传统</a:t>
              </a:r>
              <a:endPara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6277806" y="3309666"/>
              <a:ext cx="12665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双师</a:t>
              </a:r>
              <a:r>
                <a:rPr lang="en-US" altLang="zh-CN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/</a:t>
              </a:r>
              <a:r>
                <a:rPr lang="zh-CN" altLang="en-US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翻转</a:t>
              </a:r>
              <a:endPara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6273192" y="3938930"/>
              <a:ext cx="1271116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少</a:t>
              </a:r>
              <a:endParaRPr lang="en-US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ctr"/>
              <a:endParaRPr lang="en-US" altLang="zh-CN" sz="9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ctr"/>
              <a:r>
                <a:rPr lang="zh-CN" altLang="en-US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取决于教师</a:t>
              </a:r>
              <a:endParaRPr lang="en-US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ctr"/>
              <a:endParaRPr lang="en-US" altLang="zh-CN" sz="9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 algn="ctr"/>
              <a:r>
                <a:rPr lang="zh-CN" altLang="en-US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不稳定</a:t>
              </a:r>
              <a:endParaRPr lang="zh-CN" altLang="zh-CN" sz="16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pic>
          <p:nvPicPr>
            <p:cNvPr id="45" name="Picture 2" descr="See the source imag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2828" y="5232239"/>
              <a:ext cx="1306670" cy="734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See the source image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6" t="11073" r="7544" b="16193"/>
            <a:stretch/>
          </p:blipFill>
          <p:spPr bwMode="auto">
            <a:xfrm>
              <a:off x="7642762" y="5323172"/>
              <a:ext cx="2558047" cy="552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组合 3"/>
            <p:cNvGrpSpPr/>
            <p:nvPr/>
          </p:nvGrpSpPr>
          <p:grpSpPr>
            <a:xfrm>
              <a:off x="4961029" y="5204749"/>
              <a:ext cx="1134971" cy="789461"/>
              <a:chOff x="2746884" y="5750084"/>
              <a:chExt cx="1322392" cy="834117"/>
            </a:xfrm>
          </p:grpSpPr>
          <p:pic>
            <p:nvPicPr>
              <p:cNvPr id="4104" name="Picture 8" descr="See the source image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6884" y="5750084"/>
                <a:ext cx="834117" cy="8341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9" name="矩形 48"/>
              <p:cNvSpPr/>
              <p:nvPr/>
            </p:nvSpPr>
            <p:spPr>
              <a:xfrm>
                <a:off x="3426456" y="5907360"/>
                <a:ext cx="64282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zh-CN" altLang="en-US" sz="1400" dirty="0" smtClean="0">
                    <a:solidFill>
                      <a:schemeClr val="accent6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黄冈</a:t>
                </a:r>
                <a:endParaRPr lang="en-US" altLang="zh-CN" sz="1400" dirty="0" smtClean="0">
                  <a:solidFill>
                    <a:schemeClr val="accent6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lvl="0" algn="ctr"/>
                <a:r>
                  <a:rPr lang="zh-CN" altLang="en-US" sz="1400" dirty="0" smtClean="0">
                    <a:solidFill>
                      <a:schemeClr val="accent6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中学</a:t>
                </a:r>
                <a:endParaRPr lang="zh-CN" altLang="zh-CN" sz="1400" dirty="0">
                  <a:solidFill>
                    <a:schemeClr val="accent6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4106" name="Picture 10" descr="See the source imag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1095" y="5375948"/>
              <a:ext cx="1264393" cy="568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矩形 73"/>
            <p:cNvSpPr/>
            <p:nvPr/>
          </p:nvSpPr>
          <p:spPr>
            <a:xfrm>
              <a:off x="3705014" y="5430202"/>
              <a:ext cx="114408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r>
                <a:rPr lang="zh-CN" altLang="en-US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典型案例</a:t>
              </a:r>
              <a:endParaRPr lang="zh-CN" altLang="zh-CN" sz="16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5" name="Rectangle 5"/>
            <p:cNvSpPr/>
            <p:nvPr/>
          </p:nvSpPr>
          <p:spPr>
            <a:xfrm>
              <a:off x="3816127" y="6084769"/>
              <a:ext cx="7752726" cy="431175"/>
            </a:xfrm>
            <a:prstGeom prst="rect">
              <a:avLst/>
            </a:prstGeom>
            <a:solidFill>
              <a:schemeClr val="bg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pic>
        <p:nvPicPr>
          <p:cNvPr id="46" name="Picture 4" descr="See the source imag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8" t="11404" r="59155" b="41941"/>
          <a:stretch/>
        </p:blipFill>
        <p:spPr bwMode="auto">
          <a:xfrm>
            <a:off x="7265116" y="5882678"/>
            <a:ext cx="509011" cy="63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62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5"/>
          <p:cNvSpPr/>
          <p:nvPr/>
        </p:nvSpPr>
        <p:spPr>
          <a:xfrm>
            <a:off x="2646817" y="5223876"/>
            <a:ext cx="1910080" cy="428413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2" name="Rectangle 5"/>
          <p:cNvSpPr/>
          <p:nvPr/>
        </p:nvSpPr>
        <p:spPr>
          <a:xfrm>
            <a:off x="2646818" y="3813791"/>
            <a:ext cx="1910080" cy="428413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1" name="Rectangle 5"/>
          <p:cNvSpPr/>
          <p:nvPr/>
        </p:nvSpPr>
        <p:spPr>
          <a:xfrm>
            <a:off x="4556897" y="4370033"/>
            <a:ext cx="7180548" cy="1282256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7" name="Rectangle 5"/>
          <p:cNvSpPr/>
          <p:nvPr/>
        </p:nvSpPr>
        <p:spPr>
          <a:xfrm>
            <a:off x="4556897" y="2959948"/>
            <a:ext cx="7180548" cy="1282256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7" name="五边形 76"/>
          <p:cNvSpPr/>
          <p:nvPr/>
        </p:nvSpPr>
        <p:spPr>
          <a:xfrm>
            <a:off x="454555" y="2078556"/>
            <a:ext cx="11282890" cy="591703"/>
          </a:xfrm>
          <a:prstGeom prst="homePlate">
            <a:avLst>
              <a:gd name="adj" fmla="val 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1511" y="258228"/>
            <a:ext cx="5508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未来的  教育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47B6371-5D89-403C-9A29-8563B8D54DC5}"/>
              </a:ext>
            </a:extLst>
          </p:cNvPr>
          <p:cNvSpPr txBox="1"/>
          <p:nvPr/>
        </p:nvSpPr>
        <p:spPr>
          <a:xfrm>
            <a:off x="3387677" y="2120775"/>
            <a:ext cx="5416645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机器辅助教育</a:t>
            </a:r>
            <a:endParaRPr lang="en-US" altLang="zh-CN" sz="3200" dirty="0" smtClean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247B6371-5D89-403C-9A29-8563B8D54DC5}"/>
              </a:ext>
            </a:extLst>
          </p:cNvPr>
          <p:cNvSpPr txBox="1"/>
          <p:nvPr/>
        </p:nvSpPr>
        <p:spPr>
          <a:xfrm>
            <a:off x="1236676" y="1143506"/>
            <a:ext cx="9718648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会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是什么形态？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我们认为，未来人类社会，一定会建立在大规模机器运作之上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而教育，作为人类知识传递的重要形式，必然也要以  </a:t>
            </a:r>
            <a:r>
              <a:rPr lang="zh-CN" altLang="en-US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机器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作为基础，即</a:t>
            </a:r>
            <a:endParaRPr lang="en-US" altLang="zh-CN" b="1" dirty="0" smtClean="0">
              <a:solidFill>
                <a:schemeClr val="bg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2558776" y="3780333"/>
            <a:ext cx="1824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软知识</a:t>
            </a:r>
            <a:endParaRPr lang="en-US" altLang="zh-CN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3" name="Скругленный прямоугольник 53"/>
          <p:cNvSpPr/>
          <p:nvPr/>
        </p:nvSpPr>
        <p:spPr>
          <a:xfrm>
            <a:off x="1280765" y="3514858"/>
            <a:ext cx="685914" cy="212189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20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727897" y="4438802"/>
            <a:ext cx="68612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是人类对于外界的理解</a:t>
            </a:r>
            <a:endParaRPr lang="en-US" altLang="zh-CN" dirty="0" smtClean="0">
              <a:solidFill>
                <a:srgbClr val="FF6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/>
            <a:r>
              <a:rPr lang="zh-CN" altLang="en-US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是现代社会物质文明的基础，有统一的评价标准，变化缓慢</a:t>
            </a:r>
            <a:endParaRPr lang="en-US" altLang="zh-CN" dirty="0" smtClean="0">
              <a:solidFill>
                <a:srgbClr val="FF6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包括  自然</a:t>
            </a:r>
            <a:r>
              <a:rPr lang="zh-CN" altLang="en-US" dirty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学科</a:t>
            </a:r>
            <a:r>
              <a:rPr lang="zh-CN" altLang="en-US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（数学</a:t>
            </a:r>
            <a:r>
              <a:rPr lang="zh-CN" altLang="en-US" dirty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、物理、化学、</a:t>
            </a:r>
            <a:r>
              <a:rPr lang="zh-CN" altLang="en-US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生物）</a:t>
            </a:r>
            <a:endParaRPr lang="zh-CN" altLang="zh-CN" dirty="0">
              <a:solidFill>
                <a:srgbClr val="FF6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包括  语言学科部分内容（</a:t>
            </a:r>
            <a:r>
              <a:rPr lang="zh-CN" altLang="en-US" dirty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单词</a:t>
            </a:r>
            <a:r>
              <a:rPr lang="en-US" altLang="zh-CN" dirty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+</a:t>
            </a:r>
            <a:r>
              <a:rPr lang="zh-CN" altLang="en-US" dirty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短语</a:t>
            </a:r>
            <a:r>
              <a:rPr lang="en-US" altLang="zh-CN" dirty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+</a:t>
            </a:r>
            <a:r>
              <a:rPr lang="zh-CN" altLang="en-US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语法）</a:t>
            </a:r>
            <a:endParaRPr lang="zh-CN" altLang="zh-CN" dirty="0">
              <a:solidFill>
                <a:srgbClr val="FF6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727897" y="3041669"/>
            <a:ext cx="6807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是人类对于自身的认知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与社会的文化、族群和历史相关，无统一评价标准，变化迅速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包括  文学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、艺术、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政治、法律、经济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包括  爱</a:t>
            </a:r>
            <a:endParaRPr lang="zh-CN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74133" y="5950695"/>
            <a:ext cx="112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未来，人类将不再从事简单的重复性工作，而是在机器经济的基础上，从事创造性的工作，去探索无尽的未知</a:t>
            </a:r>
            <a:endParaRPr lang="zh-CN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30" name="Group 184">
            <a:extLst>
              <a:ext uri="{FF2B5EF4-FFF2-40B4-BE49-F238E27FC236}">
                <a16:creationId xmlns:a16="http://schemas.microsoft.com/office/drawing/2014/main" xmlns="" id="{2C50F070-E797-4DD2-92DD-8B30DEBA5933}"/>
              </a:ext>
            </a:extLst>
          </p:cNvPr>
          <p:cNvGrpSpPr/>
          <p:nvPr/>
        </p:nvGrpSpPr>
        <p:grpSpPr>
          <a:xfrm>
            <a:off x="834980" y="3172293"/>
            <a:ext cx="374206" cy="803361"/>
            <a:chOff x="6213475" y="1668463"/>
            <a:chExt cx="227013" cy="487362"/>
          </a:xfrm>
          <a:solidFill>
            <a:schemeClr val="bg1">
              <a:lumMod val="65000"/>
            </a:schemeClr>
          </a:solidFill>
        </p:grpSpPr>
        <p:sp>
          <p:nvSpPr>
            <p:cNvPr id="31" name="Oval 98">
              <a:extLst>
                <a:ext uri="{FF2B5EF4-FFF2-40B4-BE49-F238E27FC236}">
                  <a16:creationId xmlns:a16="http://schemas.microsoft.com/office/drawing/2014/main" xmlns="" id="{8C839A88-FFFC-4353-88AF-7959D36CD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1263" y="1668463"/>
              <a:ext cx="73025" cy="730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" name="Freeform 99">
              <a:extLst>
                <a:ext uri="{FF2B5EF4-FFF2-40B4-BE49-F238E27FC236}">
                  <a16:creationId xmlns:a16="http://schemas.microsoft.com/office/drawing/2014/main" xmlns="" id="{78E5AEF4-DD29-4F90-B497-38404BFEF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475" y="1757363"/>
              <a:ext cx="227013" cy="398462"/>
            </a:xfrm>
            <a:custGeom>
              <a:avLst/>
              <a:gdLst/>
              <a:ahLst/>
              <a:cxnLst>
                <a:cxn ang="0">
                  <a:pos x="87" y="56"/>
                </a:cxn>
                <a:cxn ang="0">
                  <a:pos x="71" y="9"/>
                </a:cxn>
                <a:cxn ang="0">
                  <a:pos x="61" y="0"/>
                </a:cxn>
                <a:cxn ang="0">
                  <a:pos x="26" y="0"/>
                </a:cxn>
                <a:cxn ang="0">
                  <a:pos x="18" y="4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" y="56"/>
                </a:cxn>
                <a:cxn ang="0">
                  <a:pos x="5" y="64"/>
                </a:cxn>
                <a:cxn ang="0">
                  <a:pos x="13" y="60"/>
                </a:cxn>
                <a:cxn ang="0">
                  <a:pos x="25" y="21"/>
                </a:cxn>
                <a:cxn ang="0">
                  <a:pos x="26" y="21"/>
                </a:cxn>
                <a:cxn ang="0">
                  <a:pos x="27" y="21"/>
                </a:cxn>
                <a:cxn ang="0">
                  <a:pos x="9" y="91"/>
                </a:cxn>
                <a:cxn ang="0">
                  <a:pos x="28" y="91"/>
                </a:cxn>
                <a:cxn ang="0">
                  <a:pos x="28" y="146"/>
                </a:cxn>
                <a:cxn ang="0">
                  <a:pos x="35" y="153"/>
                </a:cxn>
                <a:cxn ang="0">
                  <a:pos x="42" y="146"/>
                </a:cxn>
                <a:cxn ang="0">
                  <a:pos x="42" y="91"/>
                </a:cxn>
                <a:cxn ang="0">
                  <a:pos x="46" y="91"/>
                </a:cxn>
                <a:cxn ang="0">
                  <a:pos x="46" y="146"/>
                </a:cxn>
                <a:cxn ang="0">
                  <a:pos x="54" y="153"/>
                </a:cxn>
                <a:cxn ang="0">
                  <a:pos x="61" y="146"/>
                </a:cxn>
                <a:cxn ang="0">
                  <a:pos x="61" y="91"/>
                </a:cxn>
                <a:cxn ang="0">
                  <a:pos x="80" y="91"/>
                </a:cxn>
                <a:cxn ang="0">
                  <a:pos x="60" y="21"/>
                </a:cxn>
                <a:cxn ang="0">
                  <a:pos x="61" y="21"/>
                </a:cxn>
                <a:cxn ang="0">
                  <a:pos x="62" y="21"/>
                </a:cxn>
                <a:cxn ang="0">
                  <a:pos x="75" y="60"/>
                </a:cxn>
                <a:cxn ang="0">
                  <a:pos x="83" y="64"/>
                </a:cxn>
                <a:cxn ang="0">
                  <a:pos x="87" y="56"/>
                </a:cxn>
              </a:cxnLst>
              <a:rect l="0" t="0" r="r" b="b"/>
              <a:pathLst>
                <a:path w="88" h="153">
                  <a:moveTo>
                    <a:pt x="87" y="56"/>
                  </a:move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19" y="1"/>
                    <a:pt x="18" y="4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60"/>
                    <a:pt x="2" y="63"/>
                    <a:pt x="5" y="64"/>
                  </a:cubicBezTo>
                  <a:cubicBezTo>
                    <a:pt x="8" y="65"/>
                    <a:pt x="12" y="63"/>
                    <a:pt x="13" y="6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8" y="150"/>
                    <a:pt x="31" y="153"/>
                    <a:pt x="35" y="153"/>
                  </a:cubicBezTo>
                  <a:cubicBezTo>
                    <a:pt x="39" y="153"/>
                    <a:pt x="42" y="150"/>
                    <a:pt x="42" y="146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6" y="150"/>
                    <a:pt x="50" y="153"/>
                    <a:pt x="54" y="153"/>
                  </a:cubicBezTo>
                  <a:cubicBezTo>
                    <a:pt x="58" y="153"/>
                    <a:pt x="61" y="150"/>
                    <a:pt x="61" y="146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7" y="63"/>
                    <a:pt x="80" y="65"/>
                    <a:pt x="83" y="64"/>
                  </a:cubicBezTo>
                  <a:cubicBezTo>
                    <a:pt x="87" y="63"/>
                    <a:pt x="88" y="59"/>
                    <a:pt x="87" y="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33" name="Group 179">
            <a:extLst>
              <a:ext uri="{FF2B5EF4-FFF2-40B4-BE49-F238E27FC236}">
                <a16:creationId xmlns:a16="http://schemas.microsoft.com/office/drawing/2014/main" xmlns="" id="{5E8B15AC-B240-4BDC-8403-C16168E71E66}"/>
              </a:ext>
            </a:extLst>
          </p:cNvPr>
          <p:cNvGrpSpPr/>
          <p:nvPr/>
        </p:nvGrpSpPr>
        <p:grpSpPr>
          <a:xfrm>
            <a:off x="2087282" y="3166415"/>
            <a:ext cx="316194" cy="809239"/>
            <a:chOff x="5054600" y="1652588"/>
            <a:chExt cx="187325" cy="479424"/>
          </a:xfrm>
          <a:solidFill>
            <a:schemeClr val="bg1">
              <a:lumMod val="65000"/>
            </a:schemeClr>
          </a:solidFill>
        </p:grpSpPr>
        <p:sp>
          <p:nvSpPr>
            <p:cNvPr id="34" name="Freeform 96">
              <a:extLst>
                <a:ext uri="{FF2B5EF4-FFF2-40B4-BE49-F238E27FC236}">
                  <a16:creationId xmlns:a16="http://schemas.microsoft.com/office/drawing/2014/main" xmlns="" id="{5A0B6445-2607-4969-AA17-D0EC6F159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600" y="1733550"/>
              <a:ext cx="187325" cy="398462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l="0" t="0" r="r" b="b"/>
              <a:pathLst>
                <a:path w="73" h="15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" name="Oval 97">
              <a:extLst>
                <a:ext uri="{FF2B5EF4-FFF2-40B4-BE49-F238E27FC236}">
                  <a16:creationId xmlns:a16="http://schemas.microsoft.com/office/drawing/2014/main" xmlns="" id="{D6F10BF8-8295-4B19-B3C0-905F75E7E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0163" y="1652588"/>
              <a:ext cx="74613" cy="762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pic>
        <p:nvPicPr>
          <p:cNvPr id="2051" name="Picture 3" descr="C:\work\work3\classkull\ref\th (25)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AFFFF"/>
              </a:clrFrom>
              <a:clrTo>
                <a:srgbClr val="EA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38" t="16555" r="20903" b="17709"/>
          <a:stretch/>
        </p:blipFill>
        <p:spPr bwMode="auto">
          <a:xfrm>
            <a:off x="1002066" y="4714593"/>
            <a:ext cx="1243313" cy="8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Скругленный прямоугольник 53"/>
          <p:cNvSpPr/>
          <p:nvPr/>
        </p:nvSpPr>
        <p:spPr>
          <a:xfrm rot="7284711">
            <a:off x="1633132" y="4267282"/>
            <a:ext cx="685914" cy="212189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20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9" name="Скругленный прямоугольник 53"/>
          <p:cNvSpPr/>
          <p:nvPr/>
        </p:nvSpPr>
        <p:spPr>
          <a:xfrm rot="14315289" flipH="1">
            <a:off x="937808" y="4267280"/>
            <a:ext cx="685914" cy="212189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20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64449" y="5177466"/>
            <a:ext cx="17191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400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硬</a:t>
            </a:r>
            <a:r>
              <a:rPr lang="zh-CN" altLang="en-US" sz="2400" dirty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知识</a:t>
            </a:r>
            <a:endParaRPr lang="en-US" altLang="zh-CN" sz="2400" dirty="0">
              <a:solidFill>
                <a:srgbClr val="FF6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667843" y="4438802"/>
            <a:ext cx="17191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000" dirty="0" smtClean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人与机器交互</a:t>
            </a:r>
            <a:endParaRPr lang="en-US" altLang="zh-CN" sz="2000" dirty="0" smtClean="0">
              <a:solidFill>
                <a:schemeClr val="bg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r"/>
            <a:r>
              <a:rPr lang="zh-CN" altLang="en-US" sz="2000" dirty="0" smtClean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学习</a:t>
            </a:r>
            <a:endParaRPr lang="en-US" altLang="zh-CN" sz="2000" dirty="0" smtClean="0">
              <a:solidFill>
                <a:schemeClr val="bg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562170" y="3041669"/>
            <a:ext cx="1824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000" dirty="0" smtClean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人与他人交互</a:t>
            </a:r>
            <a:endParaRPr lang="en-US" altLang="zh-CN" sz="2000" dirty="0" smtClean="0">
              <a:solidFill>
                <a:schemeClr val="bg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r"/>
            <a:r>
              <a:rPr lang="zh-CN" altLang="en-US" sz="2000" dirty="0" smtClean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学习</a:t>
            </a:r>
            <a:endParaRPr lang="en-US" altLang="zh-CN" sz="2000" dirty="0" smtClean="0">
              <a:solidFill>
                <a:schemeClr val="bg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130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5"/>
          <p:cNvSpPr/>
          <p:nvPr/>
        </p:nvSpPr>
        <p:spPr>
          <a:xfrm>
            <a:off x="2355278" y="3456713"/>
            <a:ext cx="1427085" cy="2748423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8" name="Rectangle 5"/>
          <p:cNvSpPr/>
          <p:nvPr/>
        </p:nvSpPr>
        <p:spPr>
          <a:xfrm>
            <a:off x="3838208" y="3456713"/>
            <a:ext cx="1427085" cy="2748423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9" name="Rectangle 5"/>
          <p:cNvSpPr/>
          <p:nvPr/>
        </p:nvSpPr>
        <p:spPr>
          <a:xfrm>
            <a:off x="5321138" y="3456713"/>
            <a:ext cx="1427085" cy="2748423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0" name="Rectangle 5"/>
          <p:cNvSpPr/>
          <p:nvPr/>
        </p:nvSpPr>
        <p:spPr>
          <a:xfrm>
            <a:off x="6804068" y="3456713"/>
            <a:ext cx="1427085" cy="2748423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1" name="Rectangle 5"/>
          <p:cNvSpPr/>
          <p:nvPr/>
        </p:nvSpPr>
        <p:spPr>
          <a:xfrm>
            <a:off x="8286997" y="3456713"/>
            <a:ext cx="1427085" cy="2748423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7" name="五边形 76"/>
          <p:cNvSpPr/>
          <p:nvPr/>
        </p:nvSpPr>
        <p:spPr>
          <a:xfrm>
            <a:off x="454555" y="2078556"/>
            <a:ext cx="11282890" cy="591703"/>
          </a:xfrm>
          <a:prstGeom prst="homePlate">
            <a:avLst>
              <a:gd name="adj" fmla="val 0"/>
            </a:avLst>
          </a:prstGeom>
          <a:solidFill>
            <a:srgbClr val="F2F2F2"/>
          </a:solidFill>
          <a:ln>
            <a:solidFill>
              <a:srgbClr val="D9D9D9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3586" y="258228"/>
            <a:ext cx="71248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现在的教师  有哪些痛点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47B6371-5D89-403C-9A29-8563B8D54DC5}"/>
              </a:ext>
            </a:extLst>
          </p:cNvPr>
          <p:cNvSpPr txBox="1"/>
          <p:nvPr/>
        </p:nvSpPr>
        <p:spPr>
          <a:xfrm>
            <a:off x="3387677" y="2120775"/>
            <a:ext cx="5416645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sz="3200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高效备课 </a:t>
            </a:r>
            <a:r>
              <a:rPr lang="en-US" altLang="zh-CN" sz="3200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+ </a:t>
            </a:r>
            <a:r>
              <a:rPr lang="zh-CN" altLang="en-US" sz="3200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有效授课</a:t>
            </a:r>
            <a:endParaRPr lang="en-US" altLang="zh-CN" sz="3200" dirty="0" smtClean="0">
              <a:solidFill>
                <a:srgbClr val="FF6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247B6371-5D89-403C-9A29-8563B8D54DC5}"/>
              </a:ext>
            </a:extLst>
          </p:cNvPr>
          <p:cNvSpPr txBox="1"/>
          <p:nvPr/>
        </p:nvSpPr>
        <p:spPr>
          <a:xfrm>
            <a:off x="5453018" y="3709001"/>
            <a:ext cx="1257420" cy="1969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zh-CN" sz="1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难以有效表达</a:t>
            </a:r>
            <a:endParaRPr lang="zh-CN" altLang="en-US" sz="1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altLang="zh-CN" sz="16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zh-CN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目前的课件工具，</a:t>
            </a:r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很难简单</a:t>
            </a:r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地制作</a:t>
            </a:r>
            <a:r>
              <a:rPr lang="zh-CN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动画序列</a:t>
            </a:r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CN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立体模型等</a:t>
            </a:r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表现方式，耗时耗力</a:t>
            </a:r>
            <a:endParaRPr lang="en-US" altLang="zh-CN" sz="16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247B6371-5D89-403C-9A29-8563B8D54DC5}"/>
              </a:ext>
            </a:extLst>
          </p:cNvPr>
          <p:cNvSpPr txBox="1"/>
          <p:nvPr/>
        </p:nvSpPr>
        <p:spPr>
          <a:xfrm>
            <a:off x="1236676" y="1143506"/>
            <a:ext cx="9718648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教师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</a:t>
            </a:r>
            <a:r>
              <a:rPr lang="zh-CN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日常工作包括</a:t>
            </a:r>
            <a:r>
              <a:rPr lang="zh-CN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授课</a:t>
            </a:r>
            <a:r>
              <a:rPr lang="zh-CN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考试</a:t>
            </a:r>
            <a:r>
              <a:rPr lang="zh-CN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、作业</a:t>
            </a:r>
            <a:r>
              <a:rPr lang="zh-CN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CN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备课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、答疑</a:t>
            </a:r>
            <a:r>
              <a:rPr lang="zh-CN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等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但是 </a:t>
            </a:r>
            <a:r>
              <a:rPr lang="zh-CN" altLang="en-US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备课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和 </a:t>
            </a:r>
            <a:r>
              <a:rPr lang="zh-CN" altLang="en-US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授课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是教师的核心工作，也是知识传授的核心环节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教师需要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413625" y="3709001"/>
            <a:ext cx="1329135" cy="1969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sz="160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没有好的课件</a:t>
            </a:r>
            <a:endParaRPr lang="zh-CN" altLang="en-US" sz="1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altLang="zh-CN" sz="1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符合要求的课件内容，要么不存在，要么</a:t>
            </a:r>
            <a:r>
              <a:rPr lang="zh-CN" altLang="zh-CN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很复杂，需要教师</a:t>
            </a:r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耗费时间</a:t>
            </a:r>
            <a:r>
              <a:rPr lang="zh-CN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进行</a:t>
            </a:r>
            <a:r>
              <a:rPr lang="zh-CN" altLang="zh-CN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裁剪</a:t>
            </a:r>
            <a:endParaRPr lang="zh-CN" altLang="en-US" sz="1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916704" y="3709001"/>
            <a:ext cx="1362370" cy="221599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sz="160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重复</a:t>
            </a:r>
            <a:r>
              <a:rPr lang="zh-CN" altLang="zh-CN" sz="160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制作</a:t>
            </a:r>
            <a:r>
              <a:rPr lang="zh-CN" altLang="en-US" sz="160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内容</a:t>
            </a:r>
            <a:endParaRPr lang="zh-CN" altLang="en-US" sz="1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altLang="zh-CN" sz="1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目前没有统一的课件</a:t>
            </a:r>
            <a:r>
              <a:rPr lang="zh-CN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检索</a:t>
            </a:r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工具</a:t>
            </a:r>
            <a:r>
              <a:rPr lang="zh-CN" altLang="zh-CN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只在</a:t>
            </a:r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局部共享，</a:t>
            </a:r>
            <a:r>
              <a:rPr lang="zh-CN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内容</a:t>
            </a:r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难以</a:t>
            </a:r>
            <a:r>
              <a:rPr lang="zh-CN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重复</a:t>
            </a:r>
            <a:r>
              <a:rPr lang="zh-CN" altLang="zh-CN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利用</a:t>
            </a:r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，无法在更大范围内</a:t>
            </a:r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交流传播</a:t>
            </a:r>
            <a:endParaRPr lang="zh-CN" altLang="en-US" sz="1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884382" y="3709001"/>
            <a:ext cx="1274618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授课</a:t>
            </a:r>
            <a:r>
              <a:rPr lang="zh-CN" altLang="en-US" sz="160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沟通不畅</a:t>
            </a:r>
            <a:endParaRPr lang="zh-CN" altLang="en-US" sz="1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altLang="zh-CN" sz="16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课堂投影</a:t>
            </a:r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多</a:t>
            </a:r>
            <a:r>
              <a:rPr lang="zh-CN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以文本和静图</a:t>
            </a:r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方式</a:t>
            </a:r>
            <a:r>
              <a:rPr lang="zh-CN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展现，教师</a:t>
            </a:r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仍</a:t>
            </a:r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然</a:t>
            </a:r>
            <a:r>
              <a:rPr lang="zh-CN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需</a:t>
            </a:r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</a:t>
            </a:r>
            <a:r>
              <a:rPr lang="zh-CN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大量板书以及</a:t>
            </a:r>
            <a:r>
              <a:rPr lang="zh-CN" altLang="zh-CN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口头</a:t>
            </a:r>
            <a:r>
              <a:rPr lang="zh-CN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解说</a:t>
            </a:r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，知识传授的效率较低</a:t>
            </a:r>
            <a:endParaRPr lang="zh-CN" altLang="en-US" sz="1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332943" y="3709001"/>
            <a:ext cx="1325471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学习效果分化</a:t>
            </a:r>
          </a:p>
          <a:p>
            <a:pPr algn="ctr"/>
            <a:endParaRPr lang="en-US" altLang="zh-CN" sz="16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由于交流方式受限，因此教师授课时，无法兼顾学生的理解能力，最终加大了</a:t>
            </a:r>
            <a:r>
              <a:rPr lang="zh-CN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学生</a:t>
            </a:r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间的成绩差异</a:t>
            </a:r>
            <a:endParaRPr lang="zh-CN" altLang="en-US" sz="1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968349" y="3650592"/>
            <a:ext cx="17690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教师</a:t>
            </a:r>
            <a:endParaRPr lang="en-US" altLang="zh-CN" sz="2000" dirty="0" smtClean="0">
              <a:solidFill>
                <a:schemeClr val="bg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2000" dirty="0" smtClean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每次花费</a:t>
            </a:r>
            <a:r>
              <a:rPr lang="en-US" altLang="zh-CN" sz="2000" dirty="0" smtClean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2~3</a:t>
            </a:r>
            <a:r>
              <a:rPr lang="zh-CN" altLang="en-US" sz="2000" dirty="0" smtClean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小时备课</a:t>
            </a:r>
            <a:endParaRPr lang="en-US" altLang="zh-CN" sz="2000" dirty="0" smtClean="0">
              <a:solidFill>
                <a:schemeClr val="bg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2000" dirty="0" smtClean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不喜欢用课件</a:t>
            </a:r>
            <a:endParaRPr lang="en-US" altLang="zh-CN" sz="2000" dirty="0" smtClean="0">
              <a:solidFill>
                <a:schemeClr val="bg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2000" dirty="0" smtClean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继续以传统的方式授课</a:t>
            </a:r>
            <a:endParaRPr lang="en-US" altLang="zh-CN" sz="2000" dirty="0" smtClean="0">
              <a:solidFill>
                <a:schemeClr val="bg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2000" dirty="0" smtClean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难以缓解教师和学生的压力</a:t>
            </a:r>
            <a:endParaRPr lang="zh-CN" altLang="en-US" sz="2000" dirty="0">
              <a:solidFill>
                <a:schemeClr val="bg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454556" y="3650592"/>
            <a:ext cx="17223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2000" dirty="0" smtClean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教师</a:t>
            </a:r>
            <a:endParaRPr lang="en-US" altLang="zh-CN" sz="2000" dirty="0" smtClean="0">
              <a:solidFill>
                <a:schemeClr val="bg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zh-CN" sz="2000" dirty="0" smtClean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都</a:t>
            </a:r>
            <a:r>
              <a:rPr lang="zh-CN" altLang="zh-CN" sz="2000" dirty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有自己的教学</a:t>
            </a:r>
            <a:r>
              <a:rPr lang="zh-CN" altLang="zh-CN" sz="2000" dirty="0" smtClean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思路</a:t>
            </a:r>
            <a:endParaRPr lang="en-US" altLang="zh-CN" sz="2000" dirty="0" smtClean="0">
              <a:solidFill>
                <a:schemeClr val="bg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2000" dirty="0" smtClean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会</a:t>
            </a: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按照自己的</a:t>
            </a:r>
            <a:r>
              <a:rPr lang="zh-CN" altLang="en-US" sz="2000" dirty="0" smtClean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节奏授课</a:t>
            </a:r>
            <a:endParaRPr lang="en-US" altLang="zh-CN" sz="2000" dirty="0" smtClean="0">
              <a:solidFill>
                <a:schemeClr val="bg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zh-CN" sz="2000" dirty="0" smtClean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每</a:t>
            </a:r>
            <a:r>
              <a:rPr lang="zh-CN" altLang="zh-CN" sz="2000" dirty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节</a:t>
            </a: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课</a:t>
            </a:r>
            <a:r>
              <a:rPr lang="zh-CN" altLang="zh-CN" sz="2000" dirty="0" smtClean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只讲解</a:t>
            </a:r>
            <a:endParaRPr lang="en-US" altLang="zh-CN" sz="2000" dirty="0" smtClean="0">
              <a:solidFill>
                <a:schemeClr val="bg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altLang="zh-CN" sz="2000" dirty="0" smtClean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2~3</a:t>
            </a:r>
            <a:r>
              <a:rPr lang="zh-CN" altLang="zh-CN" sz="2000" dirty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个知识</a:t>
            </a:r>
            <a:r>
              <a:rPr lang="zh-CN" altLang="zh-CN" sz="2000" dirty="0" smtClean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点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3" name="Скругленный прямоугольник 53"/>
          <p:cNvSpPr/>
          <p:nvPr/>
        </p:nvSpPr>
        <p:spPr>
          <a:xfrm>
            <a:off x="454555" y="2964821"/>
            <a:ext cx="1687975" cy="424378"/>
          </a:xfrm>
          <a:prstGeom prst="homePlate">
            <a:avLst/>
          </a:prstGeom>
          <a:solidFill>
            <a:srgbClr val="00B0F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</a:t>
            </a:r>
            <a:endParaRPr lang="en-US" altLang="zh-CN" sz="20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5" name="Скругленный прямоугольник 53"/>
          <p:cNvSpPr/>
          <p:nvPr/>
        </p:nvSpPr>
        <p:spPr>
          <a:xfrm>
            <a:off x="2355277" y="2964821"/>
            <a:ext cx="7358805" cy="424378"/>
          </a:xfrm>
          <a:prstGeom prst="homePlate">
            <a:avLst/>
          </a:prstGeom>
          <a:solidFill>
            <a:srgbClr val="00B0F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但是</a:t>
            </a:r>
            <a:endParaRPr lang="en-US" altLang="zh-CN" sz="20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6" name="Скругленный прямоугольник 53"/>
          <p:cNvSpPr/>
          <p:nvPr/>
        </p:nvSpPr>
        <p:spPr>
          <a:xfrm>
            <a:off x="9968349" y="2964821"/>
            <a:ext cx="1769096" cy="424378"/>
          </a:xfrm>
          <a:prstGeom prst="homePlate">
            <a:avLst/>
          </a:prstGeom>
          <a:solidFill>
            <a:srgbClr val="00B0F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结果</a:t>
            </a:r>
            <a:endParaRPr lang="en-US" altLang="zh-CN" sz="20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012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5"/>
          <p:cNvSpPr/>
          <p:nvPr/>
        </p:nvSpPr>
        <p:spPr>
          <a:xfrm>
            <a:off x="2365981" y="3624003"/>
            <a:ext cx="2430560" cy="1303861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8" name="Rectangle 5"/>
          <p:cNvSpPr/>
          <p:nvPr/>
        </p:nvSpPr>
        <p:spPr>
          <a:xfrm>
            <a:off x="4827577" y="3624003"/>
            <a:ext cx="2430560" cy="1303861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9" name="Rectangle 5"/>
          <p:cNvSpPr/>
          <p:nvPr/>
        </p:nvSpPr>
        <p:spPr>
          <a:xfrm>
            <a:off x="7289173" y="3624003"/>
            <a:ext cx="2464429" cy="1303861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7" name="Rectangle 5"/>
          <p:cNvSpPr/>
          <p:nvPr/>
        </p:nvSpPr>
        <p:spPr>
          <a:xfrm>
            <a:off x="2366343" y="4972694"/>
            <a:ext cx="1820358" cy="1303861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0" name="Rectangle 5"/>
          <p:cNvSpPr/>
          <p:nvPr/>
        </p:nvSpPr>
        <p:spPr>
          <a:xfrm>
            <a:off x="4221977" y="4972694"/>
            <a:ext cx="1820358" cy="1303861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1" name="Rectangle 5"/>
          <p:cNvSpPr/>
          <p:nvPr/>
        </p:nvSpPr>
        <p:spPr>
          <a:xfrm>
            <a:off x="6077611" y="4972694"/>
            <a:ext cx="1820358" cy="1303861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2" name="Rectangle 5"/>
          <p:cNvSpPr/>
          <p:nvPr/>
        </p:nvSpPr>
        <p:spPr>
          <a:xfrm>
            <a:off x="7933245" y="4972694"/>
            <a:ext cx="1820358" cy="1303861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7" name="五边形 76"/>
          <p:cNvSpPr/>
          <p:nvPr/>
        </p:nvSpPr>
        <p:spPr>
          <a:xfrm>
            <a:off x="454555" y="2078556"/>
            <a:ext cx="11282890" cy="591703"/>
          </a:xfrm>
          <a:prstGeom prst="homePlate">
            <a:avLst>
              <a:gd name="adj" fmla="val 0"/>
            </a:avLst>
          </a:prstGeom>
          <a:solidFill>
            <a:srgbClr val="F2F2F2"/>
          </a:solidFill>
          <a:ln>
            <a:solidFill>
              <a:srgbClr val="D9D9D9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3586" y="258228"/>
            <a:ext cx="71248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现在的学生  有哪些痛点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47B6371-5D89-403C-9A29-8563B8D54DC5}"/>
              </a:ext>
            </a:extLst>
          </p:cNvPr>
          <p:cNvSpPr txBox="1"/>
          <p:nvPr/>
        </p:nvSpPr>
        <p:spPr>
          <a:xfrm>
            <a:off x="1828799" y="2120775"/>
            <a:ext cx="8534402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sz="3200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理解关联 </a:t>
            </a:r>
            <a:r>
              <a:rPr lang="en-US" altLang="zh-CN" sz="3200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+ </a:t>
            </a:r>
            <a:r>
              <a:rPr lang="zh-CN" altLang="en-US" sz="3200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举一反三</a:t>
            </a:r>
            <a:endParaRPr lang="en-US" altLang="zh-CN" sz="3200" dirty="0" smtClean="0">
              <a:solidFill>
                <a:srgbClr val="FF6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247B6371-5D89-403C-9A29-8563B8D54DC5}"/>
              </a:ext>
            </a:extLst>
          </p:cNvPr>
          <p:cNvSpPr txBox="1"/>
          <p:nvPr/>
        </p:nvSpPr>
        <p:spPr>
          <a:xfrm>
            <a:off x="1236676" y="1143506"/>
            <a:ext cx="9718648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学生压力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大，注重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成绩，注重答题的正确性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但是，大部分学生，无法找到有效的学习方式，最终对学习产生厌烦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学生需要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934417" y="3675769"/>
            <a:ext cx="2216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向学霸学习</a:t>
            </a:r>
            <a:endParaRPr lang="en-US" altLang="zh-CN" sz="1600" b="1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altLang="zh-CN" sz="1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学霸时间有限</a:t>
            </a:r>
            <a:endParaRPr lang="en-US" altLang="zh-CN" sz="16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更愿意与好友交流</a:t>
            </a:r>
            <a:endParaRPr lang="en-US" altLang="zh-CN" sz="1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46393" y="5024460"/>
            <a:ext cx="121058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答题</a:t>
            </a:r>
            <a:r>
              <a:rPr lang="en-US" altLang="zh-CN" sz="160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APP</a:t>
            </a:r>
          </a:p>
          <a:p>
            <a:pPr algn="ctr"/>
            <a:endParaRPr lang="en-US" altLang="zh-CN" sz="16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识别率有限</a:t>
            </a:r>
            <a:endParaRPr lang="en-US" altLang="zh-CN" sz="16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</a:t>
            </a:r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过滤答案</a:t>
            </a:r>
            <a:endParaRPr lang="en-US" altLang="zh-CN" sz="1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55069" y="5024460"/>
            <a:ext cx="14157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在线</a:t>
            </a:r>
            <a:r>
              <a:rPr lang="zh-CN" altLang="en-US" sz="160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授课</a:t>
            </a:r>
            <a:endParaRPr lang="en-US" altLang="zh-CN" sz="1600" b="1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altLang="zh-CN" sz="16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视频</a:t>
            </a:r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浪费</a:t>
            </a:r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时间</a:t>
            </a:r>
            <a:endParaRPr lang="en-US" altLang="zh-CN" sz="16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无法</a:t>
            </a:r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交互</a:t>
            </a:r>
            <a:endParaRPr lang="en-US" altLang="zh-CN" sz="1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110703" y="5024460"/>
            <a:ext cx="14157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线下</a:t>
            </a:r>
            <a:r>
              <a:rPr lang="zh-CN" altLang="en-US" sz="160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授课</a:t>
            </a:r>
            <a:endParaRPr lang="en-US" altLang="zh-CN" sz="1600" b="1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altLang="zh-CN" sz="16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自身</a:t>
            </a:r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时间受</a:t>
            </a:r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限</a:t>
            </a:r>
            <a:endParaRPr lang="en-US" altLang="zh-CN" sz="16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价格</a:t>
            </a:r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贵</a:t>
            </a:r>
            <a:endParaRPr lang="en-US" altLang="zh-CN" sz="1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02027" y="5024460"/>
            <a:ext cx="121058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练习</a:t>
            </a:r>
            <a:r>
              <a:rPr lang="zh-CN" altLang="en-US" sz="160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题库</a:t>
            </a:r>
            <a:endParaRPr lang="en-US" altLang="zh-CN" sz="1600" b="1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altLang="zh-CN" sz="16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总是</a:t>
            </a:r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在做</a:t>
            </a:r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题</a:t>
            </a:r>
            <a:endParaRPr lang="en-US" altLang="zh-CN" sz="16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考试</a:t>
            </a:r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还出错</a:t>
            </a:r>
            <a:endParaRPr lang="en-US" altLang="zh-CN" sz="1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433180" y="3675769"/>
            <a:ext cx="22961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向教师咨询</a:t>
            </a:r>
            <a:endParaRPr lang="en-US" altLang="zh-CN" sz="1600" b="1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altLang="zh-CN" sz="1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教师精力有限</a:t>
            </a:r>
            <a:endParaRPr lang="en-US" altLang="zh-CN" sz="16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学生很难表达自己</a:t>
            </a:r>
            <a:endParaRPr lang="en-US" altLang="zh-CN" sz="1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91622" y="4091267"/>
            <a:ext cx="12320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000" dirty="0" smtClean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课堂学习</a:t>
            </a:r>
            <a:endParaRPr lang="zh-CN" altLang="en-US" sz="2400" dirty="0"/>
          </a:p>
        </p:txBody>
      </p:sp>
      <p:sp>
        <p:nvSpPr>
          <p:cNvPr id="30" name="矩形 29"/>
          <p:cNvSpPr/>
          <p:nvPr/>
        </p:nvSpPr>
        <p:spPr>
          <a:xfrm>
            <a:off x="691622" y="5416864"/>
            <a:ext cx="12320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0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课</a:t>
            </a:r>
            <a:r>
              <a:rPr lang="zh-CN" altLang="en-US" sz="2000" dirty="0" smtClean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下学习</a:t>
            </a:r>
            <a:endParaRPr lang="zh-CN" altLang="en-US" sz="2400" dirty="0"/>
          </a:p>
        </p:txBody>
      </p:sp>
      <p:sp>
        <p:nvSpPr>
          <p:cNvPr id="31" name="矩形 30"/>
          <p:cNvSpPr/>
          <p:nvPr/>
        </p:nvSpPr>
        <p:spPr>
          <a:xfrm>
            <a:off x="9968349" y="3650592"/>
            <a:ext cx="17690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学生</a:t>
            </a:r>
            <a:endParaRPr lang="en-US" altLang="zh-CN" sz="2000" dirty="0" smtClean="0">
              <a:solidFill>
                <a:schemeClr val="bg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altLang="zh-CN" sz="2000" dirty="0" smtClean="0">
              <a:solidFill>
                <a:schemeClr val="bg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2000" dirty="0" smtClean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无法</a:t>
            </a:r>
            <a:endParaRPr lang="en-US" altLang="zh-CN" sz="2000" dirty="0" smtClean="0">
              <a:solidFill>
                <a:schemeClr val="bg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2000" dirty="0" smtClean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理解知识点</a:t>
            </a:r>
            <a:endParaRPr lang="en-US" altLang="zh-CN" sz="2000" dirty="0" smtClean="0">
              <a:solidFill>
                <a:schemeClr val="bg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2000" dirty="0" smtClean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无法</a:t>
            </a:r>
            <a:endParaRPr lang="en-US" altLang="zh-CN" sz="2000" dirty="0" smtClean="0">
              <a:solidFill>
                <a:schemeClr val="bg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2000" dirty="0" smtClean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回答新问题</a:t>
            </a:r>
            <a:endParaRPr lang="en-US" altLang="zh-CN" sz="2000" dirty="0" smtClean="0">
              <a:solidFill>
                <a:schemeClr val="bg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2000" dirty="0" smtClean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无法</a:t>
            </a:r>
            <a:endParaRPr lang="en-US" altLang="zh-CN" sz="2000" dirty="0" smtClean="0">
              <a:solidFill>
                <a:schemeClr val="bg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2000" dirty="0" smtClean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考取好成绩</a:t>
            </a:r>
            <a:endParaRPr lang="zh-CN" altLang="en-US" sz="2000" dirty="0">
              <a:solidFill>
                <a:schemeClr val="bg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2" name="Скругленный прямоугольник 53"/>
          <p:cNvSpPr/>
          <p:nvPr/>
        </p:nvSpPr>
        <p:spPr>
          <a:xfrm>
            <a:off x="9968349" y="2964821"/>
            <a:ext cx="1769096" cy="424378"/>
          </a:xfrm>
          <a:prstGeom prst="homePlate">
            <a:avLst/>
          </a:prstGeom>
          <a:solidFill>
            <a:srgbClr val="00B0F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结果</a:t>
            </a:r>
            <a:endParaRPr lang="en-US" altLang="zh-CN" sz="20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3" name="Скругленный прямоугольник 53"/>
          <p:cNvSpPr/>
          <p:nvPr/>
        </p:nvSpPr>
        <p:spPr>
          <a:xfrm>
            <a:off x="454555" y="2964821"/>
            <a:ext cx="9299048" cy="424378"/>
          </a:xfrm>
          <a:prstGeom prst="homePlate">
            <a:avLst/>
          </a:prstGeom>
          <a:solidFill>
            <a:srgbClr val="00B0F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zh-CN" altLang="en-US" sz="2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目前的教育产品，则存在诸多问题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396014" y="3675769"/>
            <a:ext cx="2216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向家长</a:t>
            </a:r>
            <a:r>
              <a:rPr lang="zh-CN" altLang="en-US" sz="1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答疑</a:t>
            </a:r>
            <a:endParaRPr lang="en-US" altLang="zh-CN" sz="1600" b="1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altLang="zh-CN" sz="1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嗯</a:t>
            </a:r>
            <a:r>
              <a:rPr lang="en-US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….</a:t>
            </a:r>
          </a:p>
          <a:p>
            <a:pPr algn="ctr"/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这不太可能</a:t>
            </a:r>
            <a:endParaRPr lang="en-US" altLang="zh-CN" sz="1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20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work\work3\classkull\ref\Iron-M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38240" y="2071918"/>
            <a:ext cx="4280743" cy="261523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5"/>
          <p:cNvSpPr/>
          <p:nvPr/>
        </p:nvSpPr>
        <p:spPr>
          <a:xfrm>
            <a:off x="422680" y="4255973"/>
            <a:ext cx="5752579" cy="431175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5" name="Rectangle 5"/>
          <p:cNvSpPr/>
          <p:nvPr/>
        </p:nvSpPr>
        <p:spPr>
          <a:xfrm>
            <a:off x="422680" y="2542795"/>
            <a:ext cx="5752579" cy="1121580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3" name="Скругленный прямоугольник 53"/>
          <p:cNvSpPr/>
          <p:nvPr/>
        </p:nvSpPr>
        <p:spPr>
          <a:xfrm>
            <a:off x="422681" y="4816888"/>
            <a:ext cx="11505159" cy="617103"/>
          </a:xfrm>
          <a:prstGeom prst="homePlate">
            <a:avLst>
              <a:gd name="adj" fmla="val 87318"/>
            </a:avLst>
          </a:prstGeom>
          <a:solidFill>
            <a:srgbClr val="FF660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20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Rectangle 5"/>
          <p:cNvSpPr/>
          <p:nvPr/>
        </p:nvSpPr>
        <p:spPr>
          <a:xfrm>
            <a:off x="422680" y="3786148"/>
            <a:ext cx="5752579" cy="431175"/>
          </a:xfrm>
          <a:prstGeom prst="rect">
            <a:avLst/>
          </a:prstGeom>
          <a:solidFill>
            <a:srgbClr val="00B0F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0" name="Rectangle 5"/>
          <p:cNvSpPr/>
          <p:nvPr/>
        </p:nvSpPr>
        <p:spPr>
          <a:xfrm>
            <a:off x="422680" y="2071918"/>
            <a:ext cx="5752579" cy="431175"/>
          </a:xfrm>
          <a:prstGeom prst="rect">
            <a:avLst/>
          </a:prstGeom>
          <a:solidFill>
            <a:srgbClr val="00B0F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0347" y="258228"/>
            <a:ext cx="7491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有没有  更好的办法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47B6371-5D89-403C-9A29-8563B8D54DC5}"/>
              </a:ext>
            </a:extLst>
          </p:cNvPr>
          <p:cNvSpPr txBox="1"/>
          <p:nvPr/>
        </p:nvSpPr>
        <p:spPr>
          <a:xfrm>
            <a:off x="1050786" y="4879625"/>
            <a:ext cx="8139805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直观</a:t>
            </a:r>
            <a:r>
              <a:rPr lang="zh-CN" altLang="en-US" sz="32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的展示 </a:t>
            </a:r>
            <a:r>
              <a:rPr lang="en-US" altLang="zh-CN" sz="32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+ </a:t>
            </a:r>
            <a:r>
              <a:rPr lang="zh-CN" altLang="en-US" sz="32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实时的交互 </a:t>
            </a:r>
            <a:r>
              <a:rPr lang="en-US" altLang="zh-CN" sz="32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+ </a:t>
            </a:r>
            <a:r>
              <a:rPr lang="zh-CN" altLang="en-US" sz="32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自动的演算</a:t>
            </a:r>
            <a:endParaRPr lang="en-US" altLang="zh-CN" sz="3200" dirty="0" smtClean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247B6371-5D89-403C-9A29-8563B8D54DC5}"/>
              </a:ext>
            </a:extLst>
          </p:cNvPr>
          <p:cNvSpPr txBox="1"/>
          <p:nvPr/>
        </p:nvSpPr>
        <p:spPr>
          <a:xfrm>
            <a:off x="1236676" y="1143506"/>
            <a:ext cx="9718648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我们认为，硬知识，作为人类物质文明的基础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完全可以通过技术手段，让机器成为教师，让人类得到解放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95533" y="5552899"/>
            <a:ext cx="72503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将导致新的教育形态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 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探索式的学习，让学习者在好奇心的驱动下，主动了解知识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 algn="ctr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游戏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化的学习，让学习者在情绪周期循环中，强化理解知识</a:t>
            </a:r>
            <a:endParaRPr lang="zh-CN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5123" y="2106669"/>
            <a:ext cx="5517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硬知识</a:t>
            </a:r>
            <a:endParaRPr lang="en-US" altLang="zh-CN" dirty="0" smtClean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5123" y="3246032"/>
            <a:ext cx="5517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内容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是可重复的，不依赖于个人的主观判断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5123" y="2894414"/>
            <a:ext cx="55178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结构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是逻辑体系，符合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苏格拉底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三段论的逐步推演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5123" y="2542795"/>
            <a:ext cx="5517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核心是公理方法，由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少数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公理推导出其它定理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推论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5123" y="4257308"/>
            <a:ext cx="5517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是目前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技术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手段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完全能够解决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的问题</a:t>
            </a:r>
            <a:endParaRPr lang="zh-CN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5123" y="3814126"/>
            <a:ext cx="3922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将 硬知识 通过 软件</a:t>
            </a:r>
            <a:r>
              <a: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</a:t>
            </a:r>
            <a:r>
              <a:rPr lang="zh-CN" altLang="en-US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硬件 展现</a:t>
            </a:r>
            <a:r>
              <a: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出来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480828" y="3889468"/>
            <a:ext cx="2553630" cy="2888983"/>
            <a:chOff x="9480828" y="3889468"/>
            <a:chExt cx="2553630" cy="2888983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480829" y="3889468"/>
              <a:ext cx="2548795" cy="28889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06" b="72614"/>
            <a:stretch/>
          </p:blipFill>
          <p:spPr bwMode="auto">
            <a:xfrm flipH="1">
              <a:off x="9480828" y="3889468"/>
              <a:ext cx="960729" cy="791170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FF6600">
                  <a:alpha val="40000"/>
                </a:srgb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44" b="43170"/>
            <a:stretch/>
          </p:blipFill>
          <p:spPr bwMode="auto">
            <a:xfrm flipH="1">
              <a:off x="9485663" y="4768424"/>
              <a:ext cx="2548795" cy="724749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lumMod val="20000"/>
                  <a:lumOff val="80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014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6400800" y="1249595"/>
            <a:ext cx="3394690" cy="2442641"/>
            <a:chOff x="7504824" y="1302402"/>
            <a:chExt cx="3394690" cy="2666498"/>
          </a:xfrm>
        </p:grpSpPr>
        <p:grpSp>
          <p:nvGrpSpPr>
            <p:cNvPr id="13" name="组合 12"/>
            <p:cNvGrpSpPr/>
            <p:nvPr/>
          </p:nvGrpSpPr>
          <p:grpSpPr>
            <a:xfrm>
              <a:off x="7504824" y="1302402"/>
              <a:ext cx="3394690" cy="2249318"/>
              <a:chOff x="1807404" y="1802699"/>
              <a:chExt cx="4288596" cy="3068158"/>
            </a:xfrm>
          </p:grpSpPr>
          <p:pic>
            <p:nvPicPr>
              <p:cNvPr id="1029" name="Picture 5" descr="C:\work\work3\classkull\ref\screen-projector-cartoon-portable-presentation_121-37075_xxx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7404" y="1802699"/>
                <a:ext cx="4288596" cy="30681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矩形 11"/>
              <p:cNvSpPr/>
              <p:nvPr/>
            </p:nvSpPr>
            <p:spPr>
              <a:xfrm>
                <a:off x="1919542" y="2003304"/>
                <a:ext cx="4048488" cy="25957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1031" name="Picture 7" descr="C:\work\work3\classkull\psd\ppt_ar-assets\ppt_ar_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6219" y="1475787"/>
              <a:ext cx="682521" cy="607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work\work3\classkull\psd\ppt_ar-assets\ppt_ar_2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2918" y="1628060"/>
              <a:ext cx="511644" cy="469220"/>
            </a:xfrm>
            <a:prstGeom prst="rect">
              <a:avLst/>
            </a:prstGeom>
            <a:noFill/>
          </p:spPr>
        </p:pic>
        <p:pic>
          <p:nvPicPr>
            <p:cNvPr id="1032" name="Picture 8" descr="C:\work\work3\classkull\psd\ppt_ar-assets\ppt_ar_5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8936" y="1673343"/>
              <a:ext cx="2825030" cy="2295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5" descr="C:\work\work3\classkull\psd\ppt_ar-assets\ppt_ar_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58353">
              <a:off x="9210942" y="1698748"/>
              <a:ext cx="1020046" cy="1217113"/>
            </a:xfrm>
            <a:prstGeom prst="rect">
              <a:avLst/>
            </a:prstGeom>
            <a:noFill/>
            <a:effectLst>
              <a:glow rad="63500">
                <a:schemeClr val="bg2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6" descr="C:\work\work3\classkull\psd\ppt_ar-assets\ppt_ar_4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37993">
              <a:off x="8391312" y="1889646"/>
              <a:ext cx="1249791" cy="1276159"/>
            </a:xfrm>
            <a:prstGeom prst="rect">
              <a:avLst/>
            </a:prstGeom>
            <a:noFill/>
            <a:effectLst>
              <a:glow rad="63500">
                <a:schemeClr val="accent2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2861086" y="1215980"/>
            <a:ext cx="3234914" cy="1911559"/>
            <a:chOff x="698565" y="1167258"/>
            <a:chExt cx="3552356" cy="2345336"/>
          </a:xfrm>
        </p:grpSpPr>
        <p:grpSp>
          <p:nvGrpSpPr>
            <p:cNvPr id="17" name="组合 16"/>
            <p:cNvGrpSpPr/>
            <p:nvPr/>
          </p:nvGrpSpPr>
          <p:grpSpPr>
            <a:xfrm>
              <a:off x="698565" y="1167258"/>
              <a:ext cx="3552356" cy="2345336"/>
              <a:chOff x="698565" y="1167258"/>
              <a:chExt cx="3552356" cy="2345336"/>
            </a:xfrm>
          </p:grpSpPr>
          <p:sp>
            <p:nvSpPr>
              <p:cNvPr id="108" name="圆角矩形 107"/>
              <p:cNvSpPr/>
              <p:nvPr/>
            </p:nvSpPr>
            <p:spPr>
              <a:xfrm>
                <a:off x="826547" y="1167258"/>
                <a:ext cx="3290319" cy="1818840"/>
              </a:xfrm>
              <a:prstGeom prst="roundRect">
                <a:avLst>
                  <a:gd name="adj" fmla="val 5556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pic>
            <p:nvPicPr>
              <p:cNvPr id="113" name="Picture 17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5D5CCDCB-66F3-4D38-B711-172E62DC71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452"/>
              <a:stretch/>
            </p:blipFill>
            <p:spPr>
              <a:xfrm>
                <a:off x="698565" y="2903937"/>
                <a:ext cx="3552356" cy="60865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</p:grpSp>
        <p:sp>
          <p:nvSpPr>
            <p:cNvPr id="18" name="矩形 17"/>
            <p:cNvSpPr/>
            <p:nvPr/>
          </p:nvSpPr>
          <p:spPr>
            <a:xfrm>
              <a:off x="929216" y="1238614"/>
              <a:ext cx="3095529" cy="160774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8151" y="2596808"/>
              <a:ext cx="270692" cy="198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1285" y="2596808"/>
              <a:ext cx="270692" cy="198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5106" y="2596808"/>
              <a:ext cx="270692" cy="198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" name="Picture 3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3" t="11756"/>
            <a:stretch/>
          </p:blipFill>
          <p:spPr bwMode="auto">
            <a:xfrm>
              <a:off x="1201327" y="1262901"/>
              <a:ext cx="962109" cy="955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" name="Picture 5" descr="C:\work\work3\classkull\psd\ppt_ar-assets\ppt_ar_3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020" y="1582990"/>
              <a:ext cx="767566" cy="915856"/>
            </a:xfrm>
            <a:prstGeom prst="rect">
              <a:avLst/>
            </a:prstGeom>
            <a:noFill/>
            <a:effectLst>
              <a:glow rad="63500">
                <a:schemeClr val="bg2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6" descr="C:\work\work3\classkull\psd\ppt_ar-assets\ppt_ar_4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357" y="1637812"/>
              <a:ext cx="940446" cy="960288"/>
            </a:xfrm>
            <a:prstGeom prst="rect">
              <a:avLst/>
            </a:prstGeom>
            <a:noFill/>
            <a:effectLst>
              <a:glow rad="63500">
                <a:schemeClr val="accent2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C:\work\work3\classkull\ref\pict--imac-g5-technology---vector-stencils-library.png--diagram-flowchart-example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96125" flipH="1">
            <a:off x="9773493" y="955905"/>
            <a:ext cx="360909" cy="47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等腰三角形 13"/>
          <p:cNvSpPr/>
          <p:nvPr/>
        </p:nvSpPr>
        <p:spPr>
          <a:xfrm rot="20947967">
            <a:off x="9192015" y="1222472"/>
            <a:ext cx="1838678" cy="1835341"/>
          </a:xfrm>
          <a:custGeom>
            <a:avLst/>
            <a:gdLst>
              <a:gd name="connsiteX0" fmla="*/ 0 w 1797389"/>
              <a:gd name="connsiteY0" fmla="*/ 2668457 h 2668457"/>
              <a:gd name="connsiteX1" fmla="*/ 898695 w 1797389"/>
              <a:gd name="connsiteY1" fmla="*/ 0 h 2668457"/>
              <a:gd name="connsiteX2" fmla="*/ 1797389 w 1797389"/>
              <a:gd name="connsiteY2" fmla="*/ 2668457 h 2668457"/>
              <a:gd name="connsiteX3" fmla="*/ 0 w 1797389"/>
              <a:gd name="connsiteY3" fmla="*/ 2668457 h 2668457"/>
              <a:gd name="connsiteX0" fmla="*/ 0 w 2181297"/>
              <a:gd name="connsiteY0" fmla="*/ 2514894 h 2668457"/>
              <a:gd name="connsiteX1" fmla="*/ 1282603 w 2181297"/>
              <a:gd name="connsiteY1" fmla="*/ 0 h 2668457"/>
              <a:gd name="connsiteX2" fmla="*/ 2181297 w 2181297"/>
              <a:gd name="connsiteY2" fmla="*/ 2668457 h 2668457"/>
              <a:gd name="connsiteX3" fmla="*/ 0 w 2181297"/>
              <a:gd name="connsiteY3" fmla="*/ 2514894 h 2668457"/>
              <a:gd name="connsiteX0" fmla="*/ 0 w 2439563"/>
              <a:gd name="connsiteY0" fmla="*/ 2514894 h 2717318"/>
              <a:gd name="connsiteX1" fmla="*/ 1282603 w 2439563"/>
              <a:gd name="connsiteY1" fmla="*/ 0 h 2717318"/>
              <a:gd name="connsiteX2" fmla="*/ 2439563 w 2439563"/>
              <a:gd name="connsiteY2" fmla="*/ 2717318 h 2717318"/>
              <a:gd name="connsiteX3" fmla="*/ 0 w 2439563"/>
              <a:gd name="connsiteY3" fmla="*/ 2514894 h 271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9563" h="2717318">
                <a:moveTo>
                  <a:pt x="0" y="2514894"/>
                </a:moveTo>
                <a:lnTo>
                  <a:pt x="1282603" y="0"/>
                </a:lnTo>
                <a:lnTo>
                  <a:pt x="2439563" y="2717318"/>
                </a:lnTo>
                <a:lnTo>
                  <a:pt x="0" y="2514894"/>
                </a:lnTo>
                <a:close/>
              </a:path>
            </a:pathLst>
          </a:custGeom>
          <a:gradFill>
            <a:gsLst>
              <a:gs pos="19000">
                <a:schemeClr val="bg1">
                  <a:lumMod val="50000"/>
                  <a:alpha val="2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2177" y="258228"/>
            <a:ext cx="8967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智慧教育  就是答案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5" name="六边形 104"/>
          <p:cNvSpPr/>
          <p:nvPr/>
        </p:nvSpPr>
        <p:spPr>
          <a:xfrm flipH="1">
            <a:off x="3877283" y="2992581"/>
            <a:ext cx="4354308" cy="581891"/>
          </a:xfrm>
          <a:prstGeom prst="hexagon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96703" y="3013363"/>
            <a:ext cx="2590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AR</a:t>
            </a:r>
            <a:r>
              <a:rPr lang="zh-CN" altLang="en-US" sz="28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28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+ AI + IOT</a:t>
            </a:r>
          </a:p>
        </p:txBody>
      </p:sp>
      <p:pic>
        <p:nvPicPr>
          <p:cNvPr id="38" name="Picture 4" descr="C:\work\work3\classkull\ref\图片1xxxx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78" y="2451104"/>
            <a:ext cx="2834406" cy="12784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work\work3\classkull\ref\tooopen_sy_129491291985_2.png"/>
          <p:cNvPicPr>
            <a:picLocks noChangeAspect="1" noChangeArrowheads="1"/>
          </p:cNvPicPr>
          <p:nvPr/>
        </p:nvPicPr>
        <p:blipFill>
          <a:blip r:embed="rId1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84682" y="2318076"/>
            <a:ext cx="2190283" cy="144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5"/>
          <p:cNvSpPr/>
          <p:nvPr/>
        </p:nvSpPr>
        <p:spPr>
          <a:xfrm>
            <a:off x="506151" y="3764158"/>
            <a:ext cx="2100976" cy="2865241"/>
          </a:xfrm>
          <a:prstGeom prst="rect">
            <a:avLst/>
          </a:prstGeom>
          <a:solidFill>
            <a:schemeClr val="accent2">
              <a:lumMod val="20000"/>
              <a:lumOff val="8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6" name="Rectangle 5"/>
          <p:cNvSpPr/>
          <p:nvPr/>
        </p:nvSpPr>
        <p:spPr>
          <a:xfrm>
            <a:off x="2773111" y="3764158"/>
            <a:ext cx="2100976" cy="2865241"/>
          </a:xfrm>
          <a:prstGeom prst="rect">
            <a:avLst/>
          </a:prstGeom>
          <a:solidFill>
            <a:schemeClr val="accent2">
              <a:lumMod val="20000"/>
              <a:lumOff val="8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7" name="Rectangle 5"/>
          <p:cNvSpPr/>
          <p:nvPr/>
        </p:nvSpPr>
        <p:spPr>
          <a:xfrm>
            <a:off x="5040071" y="3764158"/>
            <a:ext cx="2100976" cy="2865241"/>
          </a:xfrm>
          <a:prstGeom prst="rect">
            <a:avLst/>
          </a:prstGeom>
          <a:solidFill>
            <a:schemeClr val="accent2">
              <a:lumMod val="20000"/>
              <a:lumOff val="8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8" name="Rectangle 5"/>
          <p:cNvSpPr/>
          <p:nvPr/>
        </p:nvSpPr>
        <p:spPr>
          <a:xfrm>
            <a:off x="7307031" y="3764158"/>
            <a:ext cx="2100976" cy="2865241"/>
          </a:xfrm>
          <a:prstGeom prst="rect">
            <a:avLst/>
          </a:prstGeom>
          <a:solidFill>
            <a:schemeClr val="accent2">
              <a:lumMod val="20000"/>
              <a:lumOff val="8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9" name="Rectangle 5"/>
          <p:cNvSpPr/>
          <p:nvPr/>
        </p:nvSpPr>
        <p:spPr>
          <a:xfrm>
            <a:off x="9573989" y="3764158"/>
            <a:ext cx="2100976" cy="2865241"/>
          </a:xfrm>
          <a:prstGeom prst="rect">
            <a:avLst/>
          </a:prstGeom>
          <a:solidFill>
            <a:schemeClr val="accent2">
              <a:lumMod val="20000"/>
              <a:lumOff val="8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0" name="Скругленный прямоугольник 53"/>
          <p:cNvSpPr/>
          <p:nvPr/>
        </p:nvSpPr>
        <p:spPr>
          <a:xfrm>
            <a:off x="506152" y="3764159"/>
            <a:ext cx="2100976" cy="400110"/>
          </a:xfrm>
          <a:prstGeom prst="rect">
            <a:avLst/>
          </a:prstGeom>
          <a:solidFill>
            <a:srgbClr val="00B0F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1" name="Скругленный прямоугольник 53"/>
          <p:cNvSpPr/>
          <p:nvPr/>
        </p:nvSpPr>
        <p:spPr>
          <a:xfrm>
            <a:off x="2773111" y="3764159"/>
            <a:ext cx="2100976" cy="400110"/>
          </a:xfrm>
          <a:prstGeom prst="rect">
            <a:avLst/>
          </a:prstGeom>
          <a:solidFill>
            <a:srgbClr val="00B0F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2" name="Скругленный прямоугольник 53"/>
          <p:cNvSpPr/>
          <p:nvPr/>
        </p:nvSpPr>
        <p:spPr>
          <a:xfrm>
            <a:off x="5023852" y="3764159"/>
            <a:ext cx="2100976" cy="400110"/>
          </a:xfrm>
          <a:prstGeom prst="rect">
            <a:avLst/>
          </a:prstGeom>
          <a:solidFill>
            <a:srgbClr val="00B0F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3" name="Скругленный прямоугольник 53"/>
          <p:cNvSpPr/>
          <p:nvPr/>
        </p:nvSpPr>
        <p:spPr>
          <a:xfrm>
            <a:off x="7317852" y="3764159"/>
            <a:ext cx="2100976" cy="400110"/>
          </a:xfrm>
          <a:prstGeom prst="rect">
            <a:avLst/>
          </a:prstGeom>
          <a:solidFill>
            <a:srgbClr val="00B0F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4" name="Скругленный прямоугольник 53"/>
          <p:cNvSpPr/>
          <p:nvPr/>
        </p:nvSpPr>
        <p:spPr>
          <a:xfrm>
            <a:off x="9589942" y="3764159"/>
            <a:ext cx="2100976" cy="400110"/>
          </a:xfrm>
          <a:prstGeom prst="rect">
            <a:avLst/>
          </a:prstGeom>
          <a:solidFill>
            <a:srgbClr val="00B0F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89909" y="4268174"/>
            <a:ext cx="1933459" cy="1785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多种输入</a:t>
            </a:r>
            <a:endParaRPr lang="en-US" altLang="zh-CN" sz="1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altLang="zh-CN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文本</a:t>
            </a:r>
            <a:r>
              <a:rPr lang="en-US" altLang="zh-CN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拍照</a:t>
            </a:r>
            <a:r>
              <a:rPr lang="en-US" altLang="zh-CN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语音</a:t>
            </a:r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algn="ctr"/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算法排序结果</a:t>
            </a:r>
            <a:endParaRPr lang="en-US" altLang="zh-CN" sz="1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社交数据</a:t>
            </a:r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个人喜好</a:t>
            </a:r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algn="ctr"/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检索范围</a:t>
            </a:r>
            <a:endParaRPr lang="en-US" altLang="zh-CN" sz="16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本校</a:t>
            </a:r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本地</a:t>
            </a:r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全国</a:t>
            </a:r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群组</a:t>
            </a:r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algn="ctr"/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个性化记录</a:t>
            </a:r>
            <a:endParaRPr lang="en-US" altLang="zh-CN" sz="16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动态</a:t>
            </a:r>
            <a:r>
              <a:rPr lang="en-US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UI</a:t>
            </a:r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调整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74785" y="3764159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制作</a:t>
            </a:r>
            <a:endParaRPr lang="en-US" altLang="zh-CN" sz="20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741745" y="3764159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交互</a:t>
            </a:r>
            <a:endParaRPr lang="en-US" altLang="zh-CN" sz="20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207825" y="3764159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检索</a:t>
            </a:r>
            <a:endParaRPr lang="en-US" altLang="zh-CN" sz="20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8008704" y="3764159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社交</a:t>
            </a:r>
            <a:endParaRPr lang="en-US" altLang="zh-CN" sz="20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0275663" y="3764159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生态</a:t>
            </a:r>
            <a:endParaRPr lang="en-US" altLang="zh-CN" sz="20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635849" y="4268174"/>
            <a:ext cx="1977254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0" lvl="1" algn="ctr"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</a:lstStyle>
          <a:p>
            <a:r>
              <a:rPr lang="zh-CN" altLang="en-US" dirty="0" smtClean="0"/>
              <a:t>提供</a:t>
            </a:r>
            <a:r>
              <a:rPr lang="en-US" altLang="zh-CN" dirty="0"/>
              <a:t>SDK/API</a:t>
            </a:r>
          </a:p>
          <a:p>
            <a:r>
              <a:rPr lang="zh-CN" altLang="en-US" dirty="0"/>
              <a:t>引入第三方开发者</a:t>
            </a:r>
            <a:endParaRPr lang="en-US" altLang="zh-CN" dirty="0"/>
          </a:p>
          <a:p>
            <a:r>
              <a:rPr lang="zh-CN" altLang="en-US" dirty="0" smtClean="0"/>
              <a:t>通过丰富的应用</a:t>
            </a:r>
            <a:endParaRPr lang="en-US" altLang="zh-CN" dirty="0"/>
          </a:p>
          <a:p>
            <a:r>
              <a:rPr lang="zh-CN" altLang="en-US" dirty="0"/>
              <a:t>扩展使用</a:t>
            </a:r>
            <a:r>
              <a:rPr lang="zh-CN" altLang="en-US" dirty="0" smtClean="0"/>
              <a:t>场景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未来</a:t>
            </a:r>
            <a:endParaRPr lang="en-US" altLang="zh-CN" dirty="0" smtClean="0"/>
          </a:p>
          <a:p>
            <a:r>
              <a:rPr lang="zh-CN" altLang="en-US" dirty="0" smtClean="0"/>
              <a:t>我们将扩展到</a:t>
            </a:r>
            <a:endParaRPr lang="en-US" altLang="zh-CN" dirty="0" smtClean="0"/>
          </a:p>
          <a:p>
            <a:r>
              <a:rPr lang="zh-CN" altLang="en-US" dirty="0" smtClean="0"/>
              <a:t> </a:t>
            </a:r>
            <a:r>
              <a:rPr lang="en-US" altLang="zh-CN" dirty="0" smtClean="0"/>
              <a:t>”</a:t>
            </a:r>
            <a:r>
              <a:rPr lang="zh-CN" altLang="en-US" dirty="0" smtClean="0"/>
              <a:t>交互学习</a:t>
            </a:r>
            <a:r>
              <a:rPr lang="en-US" altLang="zh-CN" dirty="0" smtClean="0"/>
              <a:t>” </a:t>
            </a:r>
          </a:p>
          <a:p>
            <a:r>
              <a:rPr lang="zh-CN" altLang="en-US" dirty="0" smtClean="0"/>
              <a:t>让学习者掌握知识</a:t>
            </a:r>
            <a:endParaRPr lang="en-US" altLang="zh-CN" dirty="0"/>
          </a:p>
        </p:txBody>
      </p:sp>
      <p:sp>
        <p:nvSpPr>
          <p:cNvPr id="52" name="矩形 51"/>
          <p:cNvSpPr/>
          <p:nvPr/>
        </p:nvSpPr>
        <p:spPr>
          <a:xfrm>
            <a:off x="5091541" y="4268174"/>
            <a:ext cx="1998034" cy="2154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AR</a:t>
            </a:r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动态</a:t>
            </a:r>
            <a:r>
              <a:rPr lang="zh-CN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展现</a:t>
            </a:r>
            <a:endParaRPr lang="en-US" altLang="zh-CN" sz="16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视频</a:t>
            </a:r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文本</a:t>
            </a:r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语音</a:t>
            </a:r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图片</a:t>
            </a:r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笔迹</a:t>
            </a:r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algn="ctr"/>
            <a:r>
              <a:rPr lang="en-US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AI</a:t>
            </a:r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交互方式</a:t>
            </a:r>
            <a:endParaRPr lang="en-US" altLang="zh-CN" sz="16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手势</a:t>
            </a:r>
            <a:r>
              <a:rPr lang="en-US" altLang="zh-CN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语音</a:t>
            </a:r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触屏</a:t>
            </a:r>
            <a:r>
              <a:rPr lang="en-US" altLang="zh-CN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lang="en-US" altLang="zh-CN" sz="1200" dirty="0" smtClean="0">
              <a:solidFill>
                <a:schemeClr val="tx2">
                  <a:lumMod val="40000"/>
                  <a:lumOff val="6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lvl="1" algn="ctr"/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模型</a:t>
            </a:r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操作</a:t>
            </a:r>
            <a:endParaRPr lang="en-US" altLang="zh-CN" sz="16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lvl="1" algn="ctr"/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旋转</a:t>
            </a:r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平移</a:t>
            </a:r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缩放</a:t>
            </a:r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调参</a:t>
            </a:r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lvl="1" algn="ctr"/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切割</a:t>
            </a:r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装配</a:t>
            </a:r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动画</a:t>
            </a:r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lvl="1" algn="ctr"/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内容标注</a:t>
            </a:r>
            <a:endParaRPr lang="en-US" altLang="zh-CN" sz="16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lvl="1" algn="ctr"/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文本</a:t>
            </a:r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笔迹</a:t>
            </a:r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语音</a:t>
            </a:r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lang="en-US" altLang="zh-CN" sz="1200" dirty="0">
              <a:solidFill>
                <a:schemeClr val="tx2">
                  <a:lumMod val="40000"/>
                  <a:lumOff val="6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lvl="1" algn="ctr"/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自动记录交互历史</a:t>
            </a:r>
            <a:endParaRPr lang="en-US" altLang="zh-CN" sz="16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357663" y="4268174"/>
            <a:ext cx="1977252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 algn="ctr"/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内容操作</a:t>
            </a:r>
            <a:endParaRPr lang="en-US" altLang="zh-CN" sz="16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lvl="1" algn="ctr"/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赞赏</a:t>
            </a:r>
            <a:r>
              <a:rPr lang="en-US" altLang="zh-CN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批评</a:t>
            </a:r>
            <a:r>
              <a:rPr lang="en-US" altLang="zh-CN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回复</a:t>
            </a:r>
            <a:r>
              <a:rPr lang="en-US" altLang="zh-CN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分享</a:t>
            </a:r>
            <a:r>
              <a:rPr lang="en-US" altLang="zh-CN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打</a:t>
            </a:r>
            <a:r>
              <a:rPr lang="zh-CN" alt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赏</a:t>
            </a:r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lvl="1" algn="ctr"/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账户切换</a:t>
            </a:r>
            <a:endParaRPr lang="en-US" altLang="zh-CN" sz="16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lvl="1" algn="ctr"/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校内实名</a:t>
            </a:r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校外匿名</a:t>
            </a:r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lang="en-US" altLang="zh-CN" sz="1600" dirty="0" smtClean="0">
              <a:solidFill>
                <a:schemeClr val="tx2">
                  <a:lumMod val="40000"/>
                  <a:lumOff val="6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lvl="1" algn="ctr"/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知识付费</a:t>
            </a:r>
            <a:endParaRPr lang="en-US" altLang="zh-CN" sz="16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lvl="1" algn="ctr"/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自由定价</a:t>
            </a:r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交易撮合</a:t>
            </a:r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lang="en-US" altLang="zh-CN" sz="1600" dirty="0" smtClean="0">
              <a:solidFill>
                <a:schemeClr val="tx2">
                  <a:lumMod val="40000"/>
                  <a:lumOff val="6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lvl="1" algn="ctr"/>
            <a:r>
              <a:rPr lang="en-US" altLang="zh-CN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TOKEN</a:t>
            </a:r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价值</a:t>
            </a:r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流转</a:t>
            </a:r>
            <a:endParaRPr lang="en-US" altLang="zh-CN" sz="1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lvl="1" algn="ctr"/>
            <a:endParaRPr lang="zh-CN" altLang="en-US" sz="1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856869" y="4268174"/>
            <a:ext cx="1933459" cy="2154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内置基础模型</a:t>
            </a:r>
            <a:endParaRPr lang="en-US" altLang="zh-CN" sz="16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数学</a:t>
            </a:r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物理</a:t>
            </a:r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化学</a:t>
            </a:r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algn="ctr"/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模型操作</a:t>
            </a:r>
            <a:endParaRPr lang="en-US" altLang="zh-CN" sz="1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旋转</a:t>
            </a:r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平移</a:t>
            </a:r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缩放</a:t>
            </a:r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调参</a:t>
            </a:r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lang="en-US" altLang="zh-CN" sz="1200" dirty="0">
              <a:solidFill>
                <a:schemeClr val="tx2">
                  <a:lumMod val="40000"/>
                  <a:lumOff val="6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切割</a:t>
            </a:r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装配</a:t>
            </a:r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动画</a:t>
            </a:r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algn="ctr"/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内容</a:t>
            </a:r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标注</a:t>
            </a:r>
            <a:endParaRPr lang="en-US" altLang="zh-CN" sz="16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文本</a:t>
            </a:r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笔迹</a:t>
            </a:r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语音</a:t>
            </a:r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algn="ctr"/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课程组织</a:t>
            </a:r>
            <a:endParaRPr lang="en-US" altLang="zh-CN" sz="16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单节</a:t>
            </a:r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系列</a:t>
            </a:r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排序</a:t>
            </a:r>
            <a:r>
              <a:rPr lang="en-US" altLang="zh-CN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algn="ctr"/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随时编辑和</a:t>
            </a:r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发布</a:t>
            </a:r>
            <a:endParaRPr lang="en-US" altLang="zh-CN" sz="1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65" name="图片 64" descr="C:\Users\david\AppData\Local\Microsoft\Windows\INetCache\Content.Word\logo_256x256.png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251" y="81231"/>
            <a:ext cx="1048999" cy="95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290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气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Microsoft YaHei UI">
      <a:majorFont>
        <a:latin typeface="Microsoft YaHei UI"/>
        <a:ea typeface="Microsoft YaHei UI"/>
        <a:cs typeface=""/>
      </a:majorFont>
      <a:minorFont>
        <a:latin typeface="Microsoft YaHei UI"/>
        <a:ea typeface="Microsoft Ya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45866</TotalTime>
  <Words>4428</Words>
  <Application>Microsoft Office PowerPoint</Application>
  <PresentationFormat>自定义</PresentationFormat>
  <Paragraphs>869</Paragraphs>
  <Slides>29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Copyright Notice</dc:title>
  <dc:creator>james</dc:creator>
  <cp:lastModifiedBy>david</cp:lastModifiedBy>
  <cp:revision>1958</cp:revision>
  <dcterms:created xsi:type="dcterms:W3CDTF">2016-09-28T22:08:47Z</dcterms:created>
  <dcterms:modified xsi:type="dcterms:W3CDTF">2019-07-28T09:38:47Z</dcterms:modified>
</cp:coreProperties>
</file>